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6">
  <p:sldMasterIdLst>
    <p:sldMasterId id="2147483648" r:id="rId1"/>
  </p:sldMasterIdLst>
  <p:notesMasterIdLst>
    <p:notesMasterId r:id="rId93"/>
  </p:notesMasterIdLst>
  <p:handoutMasterIdLst>
    <p:handoutMasterId r:id="rId94"/>
  </p:handoutMasterIdLst>
  <p:sldIdLst>
    <p:sldId id="256" r:id="rId2"/>
    <p:sldId id="610" r:id="rId3"/>
    <p:sldId id="490" r:id="rId4"/>
    <p:sldId id="611" r:id="rId5"/>
    <p:sldId id="612" r:id="rId6"/>
    <p:sldId id="613" r:id="rId7"/>
    <p:sldId id="614" r:id="rId8"/>
    <p:sldId id="615" r:id="rId9"/>
    <p:sldId id="616" r:id="rId10"/>
    <p:sldId id="617" r:id="rId11"/>
    <p:sldId id="619" r:id="rId12"/>
    <p:sldId id="620" r:id="rId13"/>
    <p:sldId id="621" r:id="rId14"/>
    <p:sldId id="622" r:id="rId15"/>
    <p:sldId id="623" r:id="rId16"/>
    <p:sldId id="624" r:id="rId17"/>
    <p:sldId id="625" r:id="rId18"/>
    <p:sldId id="626" r:id="rId19"/>
    <p:sldId id="627" r:id="rId20"/>
    <p:sldId id="628" r:id="rId21"/>
    <p:sldId id="629" r:id="rId22"/>
    <p:sldId id="630" r:id="rId23"/>
    <p:sldId id="631" r:id="rId24"/>
    <p:sldId id="632" r:id="rId25"/>
    <p:sldId id="633" r:id="rId26"/>
    <p:sldId id="634" r:id="rId27"/>
    <p:sldId id="635" r:id="rId28"/>
    <p:sldId id="636" r:id="rId29"/>
    <p:sldId id="637" r:id="rId30"/>
    <p:sldId id="638" r:id="rId31"/>
    <p:sldId id="639" r:id="rId32"/>
    <p:sldId id="640" r:id="rId33"/>
    <p:sldId id="641" r:id="rId34"/>
    <p:sldId id="642" r:id="rId35"/>
    <p:sldId id="643" r:id="rId36"/>
    <p:sldId id="644" r:id="rId37"/>
    <p:sldId id="645" r:id="rId38"/>
    <p:sldId id="646" r:id="rId39"/>
    <p:sldId id="647" r:id="rId40"/>
    <p:sldId id="648" r:id="rId41"/>
    <p:sldId id="649" r:id="rId42"/>
    <p:sldId id="650" r:id="rId43"/>
    <p:sldId id="651" r:id="rId44"/>
    <p:sldId id="652" r:id="rId45"/>
    <p:sldId id="654" r:id="rId46"/>
    <p:sldId id="653" r:id="rId47"/>
    <p:sldId id="655" r:id="rId48"/>
    <p:sldId id="656" r:id="rId49"/>
    <p:sldId id="657" r:id="rId50"/>
    <p:sldId id="658" r:id="rId51"/>
    <p:sldId id="659" r:id="rId52"/>
    <p:sldId id="660" r:id="rId53"/>
    <p:sldId id="661" r:id="rId54"/>
    <p:sldId id="686" r:id="rId55"/>
    <p:sldId id="662" r:id="rId56"/>
    <p:sldId id="687" r:id="rId57"/>
    <p:sldId id="688" r:id="rId58"/>
    <p:sldId id="689" r:id="rId59"/>
    <p:sldId id="690" r:id="rId60"/>
    <p:sldId id="691" r:id="rId61"/>
    <p:sldId id="692" r:id="rId62"/>
    <p:sldId id="663" r:id="rId63"/>
    <p:sldId id="664" r:id="rId64"/>
    <p:sldId id="665" r:id="rId65"/>
    <p:sldId id="694" r:id="rId66"/>
    <p:sldId id="695" r:id="rId67"/>
    <p:sldId id="696" r:id="rId68"/>
    <p:sldId id="666" r:id="rId69"/>
    <p:sldId id="693" r:id="rId70"/>
    <p:sldId id="697" r:id="rId71"/>
    <p:sldId id="668" r:id="rId72"/>
    <p:sldId id="669" r:id="rId73"/>
    <p:sldId id="670" r:id="rId74"/>
    <p:sldId id="671" r:id="rId75"/>
    <p:sldId id="672" r:id="rId76"/>
    <p:sldId id="673" r:id="rId77"/>
    <p:sldId id="674" r:id="rId78"/>
    <p:sldId id="675" r:id="rId79"/>
    <p:sldId id="676" r:id="rId80"/>
    <p:sldId id="677" r:id="rId81"/>
    <p:sldId id="678" r:id="rId82"/>
    <p:sldId id="679" r:id="rId83"/>
    <p:sldId id="680" r:id="rId84"/>
    <p:sldId id="681" r:id="rId85"/>
    <p:sldId id="682" r:id="rId86"/>
    <p:sldId id="683" r:id="rId87"/>
    <p:sldId id="698" r:id="rId88"/>
    <p:sldId id="699" r:id="rId89"/>
    <p:sldId id="700" r:id="rId90"/>
    <p:sldId id="701" r:id="rId91"/>
    <p:sldId id="702" r:id="rId92"/>
  </p:sldIdLst>
  <p:sldSz cx="12192000" cy="6858000"/>
  <p:notesSz cx="6858000" cy="9144000"/>
  <p:embeddedFontLst>
    <p:embeddedFont>
      <p:font typeface="Calibri" panose="020F0502020204030204" pitchFamily="34" charset="0"/>
      <p:regular r:id="rId95"/>
      <p:bold r:id="rId96"/>
      <p:italic r:id="rId97"/>
      <p:boldItalic r:id="rId98"/>
    </p:embeddedFont>
    <p:embeddedFont>
      <p:font typeface="Cambria Math" panose="02040503050406030204" pitchFamily="18" charset="0"/>
      <p:regular r:id="rId99"/>
    </p:embeddedFont>
    <p:embeddedFont>
      <p:font typeface="等线" panose="02010600030101010101" pitchFamily="2" charset="-122"/>
      <p:regular r:id="rId100"/>
      <p:bold r:id="rId101"/>
    </p:embeddedFont>
    <p:embeddedFont>
      <p:font typeface="等线 Light" panose="02010600030101010101" pitchFamily="2" charset="-122"/>
      <p:regular r:id="rId102"/>
    </p:embeddedFont>
    <p:embeddedFont>
      <p:font typeface="黑体" panose="02010609060101010101" pitchFamily="49" charset="-122"/>
      <p:regular r:id="rId103"/>
    </p:embeddedFont>
    <p:embeddedFont>
      <p:font typeface="微软雅黑" panose="020B0503020204020204" pitchFamily="34" charset="-122"/>
      <p:regular r:id="rId104"/>
      <p:bold r:id="rId10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i litao" initials="dl" lastIdx="4" clrIdx="0">
    <p:extLst>
      <p:ext uri="{19B8F6BF-5375-455C-9EA6-DF929625EA0E}">
        <p15:presenceInfo xmlns:p15="http://schemas.microsoft.com/office/powerpoint/2012/main" userId="bf86ebbb3834a6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000FF"/>
    <a:srgbClr val="006600"/>
    <a:srgbClr val="008000"/>
    <a:srgbClr val="010ABF"/>
    <a:srgbClr val="D789EF"/>
    <a:srgbClr val="820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22" autoAdjust="0"/>
    <p:restoredTop sz="88876" autoAdjust="0"/>
  </p:normalViewPr>
  <p:slideViewPr>
    <p:cSldViewPr snapToGrid="0" snapToObjects="1">
      <p:cViewPr>
        <p:scale>
          <a:sx n="75" d="100"/>
          <a:sy n="75" d="100"/>
        </p:scale>
        <p:origin x="523" y="336"/>
      </p:cViewPr>
      <p:guideLst>
        <p:guide orient="horz" pos="2273"/>
        <p:guide pos="3817"/>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8.fntdata"/><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9.fntdata"/><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2023/5/21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F1CD4-BF9F-4C4F-B73D-E4426C538D7B}" type="datetimeFigureOut">
              <a:rPr kumimoji="1" lang="zh-CN" altLang="en-US" smtClean="0"/>
              <a:t>2023/5/21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697A6-0A82-8847-A583-6D86967467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12</a:t>
            </a:fld>
            <a:endParaRPr kumimoji="1" lang="zh-CN" altLang="en-US"/>
          </a:p>
        </p:txBody>
      </p:sp>
    </p:spTree>
    <p:extLst>
      <p:ext uri="{BB962C8B-B14F-4D97-AF65-F5344CB8AC3E}">
        <p14:creationId xmlns:p14="http://schemas.microsoft.com/office/powerpoint/2010/main" val="342603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13</a:t>
            </a:fld>
            <a:endParaRPr kumimoji="1" lang="zh-CN" altLang="en-US"/>
          </a:p>
        </p:txBody>
      </p:sp>
    </p:spTree>
    <p:extLst>
      <p:ext uri="{BB962C8B-B14F-4D97-AF65-F5344CB8AC3E}">
        <p14:creationId xmlns:p14="http://schemas.microsoft.com/office/powerpoint/2010/main" val="360179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14</a:t>
            </a:fld>
            <a:endParaRPr kumimoji="1" lang="zh-CN" altLang="en-US"/>
          </a:p>
        </p:txBody>
      </p:sp>
    </p:spTree>
    <p:extLst>
      <p:ext uri="{BB962C8B-B14F-4D97-AF65-F5344CB8AC3E}">
        <p14:creationId xmlns:p14="http://schemas.microsoft.com/office/powerpoint/2010/main" val="1295718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15</a:t>
            </a:fld>
            <a:endParaRPr kumimoji="1" lang="zh-CN" altLang="en-US"/>
          </a:p>
        </p:txBody>
      </p:sp>
    </p:spTree>
    <p:extLst>
      <p:ext uri="{BB962C8B-B14F-4D97-AF65-F5344CB8AC3E}">
        <p14:creationId xmlns:p14="http://schemas.microsoft.com/office/powerpoint/2010/main" val="297300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16</a:t>
            </a:fld>
            <a:endParaRPr kumimoji="1" lang="zh-CN" altLang="en-US"/>
          </a:p>
        </p:txBody>
      </p:sp>
    </p:spTree>
    <p:extLst>
      <p:ext uri="{BB962C8B-B14F-4D97-AF65-F5344CB8AC3E}">
        <p14:creationId xmlns:p14="http://schemas.microsoft.com/office/powerpoint/2010/main" val="650794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17</a:t>
            </a:fld>
            <a:endParaRPr kumimoji="1" lang="zh-CN" altLang="en-US"/>
          </a:p>
        </p:txBody>
      </p:sp>
    </p:spTree>
    <p:extLst>
      <p:ext uri="{BB962C8B-B14F-4D97-AF65-F5344CB8AC3E}">
        <p14:creationId xmlns:p14="http://schemas.microsoft.com/office/powerpoint/2010/main" val="1375827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19</a:t>
            </a:fld>
            <a:endParaRPr kumimoji="1" lang="zh-CN" altLang="en-US"/>
          </a:p>
        </p:txBody>
      </p:sp>
    </p:spTree>
    <p:extLst>
      <p:ext uri="{BB962C8B-B14F-4D97-AF65-F5344CB8AC3E}">
        <p14:creationId xmlns:p14="http://schemas.microsoft.com/office/powerpoint/2010/main" val="1455596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20</a:t>
            </a:fld>
            <a:endParaRPr kumimoji="1" lang="zh-CN" altLang="en-US"/>
          </a:p>
        </p:txBody>
      </p:sp>
    </p:spTree>
    <p:extLst>
      <p:ext uri="{BB962C8B-B14F-4D97-AF65-F5344CB8AC3E}">
        <p14:creationId xmlns:p14="http://schemas.microsoft.com/office/powerpoint/2010/main" val="3590132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21</a:t>
            </a:fld>
            <a:endParaRPr kumimoji="1" lang="zh-CN" altLang="en-US"/>
          </a:p>
        </p:txBody>
      </p:sp>
    </p:spTree>
    <p:extLst>
      <p:ext uri="{BB962C8B-B14F-4D97-AF65-F5344CB8AC3E}">
        <p14:creationId xmlns:p14="http://schemas.microsoft.com/office/powerpoint/2010/main" val="3967041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22</a:t>
            </a:fld>
            <a:endParaRPr kumimoji="1" lang="zh-CN" altLang="en-US"/>
          </a:p>
        </p:txBody>
      </p:sp>
    </p:spTree>
    <p:extLst>
      <p:ext uri="{BB962C8B-B14F-4D97-AF65-F5344CB8AC3E}">
        <p14:creationId xmlns:p14="http://schemas.microsoft.com/office/powerpoint/2010/main" val="2489571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3</a:t>
            </a:fld>
            <a:endParaRPr kumimoji="1" lang="zh-CN" altLang="en-US"/>
          </a:p>
        </p:txBody>
      </p:sp>
    </p:spTree>
    <p:extLst>
      <p:ext uri="{BB962C8B-B14F-4D97-AF65-F5344CB8AC3E}">
        <p14:creationId xmlns:p14="http://schemas.microsoft.com/office/powerpoint/2010/main" val="3342339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23</a:t>
            </a:fld>
            <a:endParaRPr kumimoji="1" lang="zh-CN" altLang="en-US"/>
          </a:p>
        </p:txBody>
      </p:sp>
    </p:spTree>
    <p:extLst>
      <p:ext uri="{BB962C8B-B14F-4D97-AF65-F5344CB8AC3E}">
        <p14:creationId xmlns:p14="http://schemas.microsoft.com/office/powerpoint/2010/main" val="1880796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24</a:t>
            </a:fld>
            <a:endParaRPr kumimoji="1" lang="zh-CN" altLang="en-US"/>
          </a:p>
        </p:txBody>
      </p:sp>
    </p:spTree>
    <p:extLst>
      <p:ext uri="{BB962C8B-B14F-4D97-AF65-F5344CB8AC3E}">
        <p14:creationId xmlns:p14="http://schemas.microsoft.com/office/powerpoint/2010/main" val="1065273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25</a:t>
            </a:fld>
            <a:endParaRPr kumimoji="1" lang="zh-CN" altLang="en-US"/>
          </a:p>
        </p:txBody>
      </p:sp>
    </p:spTree>
    <p:extLst>
      <p:ext uri="{BB962C8B-B14F-4D97-AF65-F5344CB8AC3E}">
        <p14:creationId xmlns:p14="http://schemas.microsoft.com/office/powerpoint/2010/main" val="1420936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26</a:t>
            </a:fld>
            <a:endParaRPr kumimoji="1" lang="zh-CN" altLang="en-US"/>
          </a:p>
        </p:txBody>
      </p:sp>
    </p:spTree>
    <p:extLst>
      <p:ext uri="{BB962C8B-B14F-4D97-AF65-F5344CB8AC3E}">
        <p14:creationId xmlns:p14="http://schemas.microsoft.com/office/powerpoint/2010/main" val="2305725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27</a:t>
            </a:fld>
            <a:endParaRPr kumimoji="1" lang="zh-CN" altLang="en-US"/>
          </a:p>
        </p:txBody>
      </p:sp>
    </p:spTree>
    <p:extLst>
      <p:ext uri="{BB962C8B-B14F-4D97-AF65-F5344CB8AC3E}">
        <p14:creationId xmlns:p14="http://schemas.microsoft.com/office/powerpoint/2010/main" val="2217018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28</a:t>
            </a:fld>
            <a:endParaRPr kumimoji="1" lang="zh-CN" altLang="en-US"/>
          </a:p>
        </p:txBody>
      </p:sp>
    </p:spTree>
    <p:extLst>
      <p:ext uri="{BB962C8B-B14F-4D97-AF65-F5344CB8AC3E}">
        <p14:creationId xmlns:p14="http://schemas.microsoft.com/office/powerpoint/2010/main" val="126561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29</a:t>
            </a:fld>
            <a:endParaRPr kumimoji="1" lang="zh-CN" altLang="en-US"/>
          </a:p>
        </p:txBody>
      </p:sp>
    </p:spTree>
    <p:extLst>
      <p:ext uri="{BB962C8B-B14F-4D97-AF65-F5344CB8AC3E}">
        <p14:creationId xmlns:p14="http://schemas.microsoft.com/office/powerpoint/2010/main" val="2159892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30</a:t>
            </a:fld>
            <a:endParaRPr kumimoji="1" lang="zh-CN" altLang="en-US"/>
          </a:p>
        </p:txBody>
      </p:sp>
    </p:spTree>
    <p:extLst>
      <p:ext uri="{BB962C8B-B14F-4D97-AF65-F5344CB8AC3E}">
        <p14:creationId xmlns:p14="http://schemas.microsoft.com/office/powerpoint/2010/main" val="3373413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31</a:t>
            </a:fld>
            <a:endParaRPr kumimoji="1" lang="zh-CN" altLang="en-US"/>
          </a:p>
        </p:txBody>
      </p:sp>
    </p:spTree>
    <p:extLst>
      <p:ext uri="{BB962C8B-B14F-4D97-AF65-F5344CB8AC3E}">
        <p14:creationId xmlns:p14="http://schemas.microsoft.com/office/powerpoint/2010/main" val="3827753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32</a:t>
            </a:fld>
            <a:endParaRPr kumimoji="1" lang="zh-CN" altLang="en-US"/>
          </a:p>
        </p:txBody>
      </p:sp>
    </p:spTree>
    <p:extLst>
      <p:ext uri="{BB962C8B-B14F-4D97-AF65-F5344CB8AC3E}">
        <p14:creationId xmlns:p14="http://schemas.microsoft.com/office/powerpoint/2010/main" val="59599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4</a:t>
            </a:fld>
            <a:endParaRPr kumimoji="1" lang="zh-CN" altLang="en-US"/>
          </a:p>
        </p:txBody>
      </p:sp>
    </p:spTree>
    <p:extLst>
      <p:ext uri="{BB962C8B-B14F-4D97-AF65-F5344CB8AC3E}">
        <p14:creationId xmlns:p14="http://schemas.microsoft.com/office/powerpoint/2010/main" val="2111386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33</a:t>
            </a:fld>
            <a:endParaRPr kumimoji="1" lang="zh-CN" altLang="en-US"/>
          </a:p>
        </p:txBody>
      </p:sp>
    </p:spTree>
    <p:extLst>
      <p:ext uri="{BB962C8B-B14F-4D97-AF65-F5344CB8AC3E}">
        <p14:creationId xmlns:p14="http://schemas.microsoft.com/office/powerpoint/2010/main" val="595065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35</a:t>
            </a:fld>
            <a:endParaRPr kumimoji="1" lang="zh-CN" altLang="en-US"/>
          </a:p>
        </p:txBody>
      </p:sp>
    </p:spTree>
    <p:extLst>
      <p:ext uri="{BB962C8B-B14F-4D97-AF65-F5344CB8AC3E}">
        <p14:creationId xmlns:p14="http://schemas.microsoft.com/office/powerpoint/2010/main" val="978231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36</a:t>
            </a:fld>
            <a:endParaRPr kumimoji="1" lang="zh-CN" altLang="en-US"/>
          </a:p>
        </p:txBody>
      </p:sp>
    </p:spTree>
    <p:extLst>
      <p:ext uri="{BB962C8B-B14F-4D97-AF65-F5344CB8AC3E}">
        <p14:creationId xmlns:p14="http://schemas.microsoft.com/office/powerpoint/2010/main" val="4149171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37</a:t>
            </a:fld>
            <a:endParaRPr kumimoji="1" lang="zh-CN" altLang="en-US"/>
          </a:p>
        </p:txBody>
      </p:sp>
    </p:spTree>
    <p:extLst>
      <p:ext uri="{BB962C8B-B14F-4D97-AF65-F5344CB8AC3E}">
        <p14:creationId xmlns:p14="http://schemas.microsoft.com/office/powerpoint/2010/main" val="335988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38</a:t>
            </a:fld>
            <a:endParaRPr kumimoji="1" lang="zh-CN" altLang="en-US"/>
          </a:p>
        </p:txBody>
      </p:sp>
    </p:spTree>
    <p:extLst>
      <p:ext uri="{BB962C8B-B14F-4D97-AF65-F5344CB8AC3E}">
        <p14:creationId xmlns:p14="http://schemas.microsoft.com/office/powerpoint/2010/main" val="1467689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39</a:t>
            </a:fld>
            <a:endParaRPr kumimoji="1" lang="zh-CN" altLang="en-US"/>
          </a:p>
        </p:txBody>
      </p:sp>
    </p:spTree>
    <p:extLst>
      <p:ext uri="{BB962C8B-B14F-4D97-AF65-F5344CB8AC3E}">
        <p14:creationId xmlns:p14="http://schemas.microsoft.com/office/powerpoint/2010/main" val="2174153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40</a:t>
            </a:fld>
            <a:endParaRPr kumimoji="1" lang="zh-CN" altLang="en-US"/>
          </a:p>
        </p:txBody>
      </p:sp>
    </p:spTree>
    <p:extLst>
      <p:ext uri="{BB962C8B-B14F-4D97-AF65-F5344CB8AC3E}">
        <p14:creationId xmlns:p14="http://schemas.microsoft.com/office/powerpoint/2010/main" val="325173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41</a:t>
            </a:fld>
            <a:endParaRPr kumimoji="1" lang="zh-CN" altLang="en-US"/>
          </a:p>
        </p:txBody>
      </p:sp>
    </p:spTree>
    <p:extLst>
      <p:ext uri="{BB962C8B-B14F-4D97-AF65-F5344CB8AC3E}">
        <p14:creationId xmlns:p14="http://schemas.microsoft.com/office/powerpoint/2010/main" val="2539854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42</a:t>
            </a:fld>
            <a:endParaRPr kumimoji="1" lang="zh-CN" altLang="en-US"/>
          </a:p>
        </p:txBody>
      </p:sp>
    </p:spTree>
    <p:extLst>
      <p:ext uri="{BB962C8B-B14F-4D97-AF65-F5344CB8AC3E}">
        <p14:creationId xmlns:p14="http://schemas.microsoft.com/office/powerpoint/2010/main" val="3348901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43</a:t>
            </a:fld>
            <a:endParaRPr kumimoji="1" lang="zh-CN" altLang="en-US"/>
          </a:p>
        </p:txBody>
      </p:sp>
    </p:spTree>
    <p:extLst>
      <p:ext uri="{BB962C8B-B14F-4D97-AF65-F5344CB8AC3E}">
        <p14:creationId xmlns:p14="http://schemas.microsoft.com/office/powerpoint/2010/main" val="390565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5</a:t>
            </a:fld>
            <a:endParaRPr kumimoji="1" lang="zh-CN" altLang="en-US"/>
          </a:p>
        </p:txBody>
      </p:sp>
    </p:spTree>
    <p:extLst>
      <p:ext uri="{BB962C8B-B14F-4D97-AF65-F5344CB8AC3E}">
        <p14:creationId xmlns:p14="http://schemas.microsoft.com/office/powerpoint/2010/main" val="15899820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44</a:t>
            </a:fld>
            <a:endParaRPr kumimoji="1" lang="zh-CN" altLang="en-US"/>
          </a:p>
        </p:txBody>
      </p:sp>
    </p:spTree>
    <p:extLst>
      <p:ext uri="{BB962C8B-B14F-4D97-AF65-F5344CB8AC3E}">
        <p14:creationId xmlns:p14="http://schemas.microsoft.com/office/powerpoint/2010/main" val="297139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45</a:t>
            </a:fld>
            <a:endParaRPr kumimoji="1" lang="zh-CN" altLang="en-US"/>
          </a:p>
        </p:txBody>
      </p:sp>
    </p:spTree>
    <p:extLst>
      <p:ext uri="{BB962C8B-B14F-4D97-AF65-F5344CB8AC3E}">
        <p14:creationId xmlns:p14="http://schemas.microsoft.com/office/powerpoint/2010/main" val="2918481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46</a:t>
            </a:fld>
            <a:endParaRPr kumimoji="1" lang="zh-CN" altLang="en-US"/>
          </a:p>
        </p:txBody>
      </p:sp>
    </p:spTree>
    <p:extLst>
      <p:ext uri="{BB962C8B-B14F-4D97-AF65-F5344CB8AC3E}">
        <p14:creationId xmlns:p14="http://schemas.microsoft.com/office/powerpoint/2010/main" val="2281774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47</a:t>
            </a:fld>
            <a:endParaRPr kumimoji="1" lang="zh-CN" altLang="en-US"/>
          </a:p>
        </p:txBody>
      </p:sp>
    </p:spTree>
    <p:extLst>
      <p:ext uri="{BB962C8B-B14F-4D97-AF65-F5344CB8AC3E}">
        <p14:creationId xmlns:p14="http://schemas.microsoft.com/office/powerpoint/2010/main" val="36946054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48</a:t>
            </a:fld>
            <a:endParaRPr kumimoji="1" lang="zh-CN" altLang="en-US"/>
          </a:p>
        </p:txBody>
      </p:sp>
    </p:spTree>
    <p:extLst>
      <p:ext uri="{BB962C8B-B14F-4D97-AF65-F5344CB8AC3E}">
        <p14:creationId xmlns:p14="http://schemas.microsoft.com/office/powerpoint/2010/main" val="1420676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49</a:t>
            </a:fld>
            <a:endParaRPr kumimoji="1" lang="zh-CN" altLang="en-US"/>
          </a:p>
        </p:txBody>
      </p:sp>
    </p:spTree>
    <p:extLst>
      <p:ext uri="{BB962C8B-B14F-4D97-AF65-F5344CB8AC3E}">
        <p14:creationId xmlns:p14="http://schemas.microsoft.com/office/powerpoint/2010/main" val="1575867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50</a:t>
            </a:fld>
            <a:endParaRPr kumimoji="1" lang="zh-CN" altLang="en-US"/>
          </a:p>
        </p:txBody>
      </p:sp>
    </p:spTree>
    <p:extLst>
      <p:ext uri="{BB962C8B-B14F-4D97-AF65-F5344CB8AC3E}">
        <p14:creationId xmlns:p14="http://schemas.microsoft.com/office/powerpoint/2010/main" val="27820598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51</a:t>
            </a:fld>
            <a:endParaRPr kumimoji="1" lang="zh-CN" altLang="en-US"/>
          </a:p>
        </p:txBody>
      </p:sp>
    </p:spTree>
    <p:extLst>
      <p:ext uri="{BB962C8B-B14F-4D97-AF65-F5344CB8AC3E}">
        <p14:creationId xmlns:p14="http://schemas.microsoft.com/office/powerpoint/2010/main" val="642436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52</a:t>
            </a:fld>
            <a:endParaRPr kumimoji="1" lang="zh-CN" altLang="en-US"/>
          </a:p>
        </p:txBody>
      </p:sp>
    </p:spTree>
    <p:extLst>
      <p:ext uri="{BB962C8B-B14F-4D97-AF65-F5344CB8AC3E}">
        <p14:creationId xmlns:p14="http://schemas.microsoft.com/office/powerpoint/2010/main" val="2779910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53</a:t>
            </a:fld>
            <a:endParaRPr kumimoji="1" lang="zh-CN" altLang="en-US"/>
          </a:p>
        </p:txBody>
      </p:sp>
    </p:spTree>
    <p:extLst>
      <p:ext uri="{BB962C8B-B14F-4D97-AF65-F5344CB8AC3E}">
        <p14:creationId xmlns:p14="http://schemas.microsoft.com/office/powerpoint/2010/main" val="401635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7</a:t>
            </a:fld>
            <a:endParaRPr kumimoji="1" lang="zh-CN" altLang="en-US"/>
          </a:p>
        </p:txBody>
      </p:sp>
    </p:spTree>
    <p:extLst>
      <p:ext uri="{BB962C8B-B14F-4D97-AF65-F5344CB8AC3E}">
        <p14:creationId xmlns:p14="http://schemas.microsoft.com/office/powerpoint/2010/main" val="702609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54</a:t>
            </a:fld>
            <a:endParaRPr kumimoji="1" lang="zh-CN" altLang="en-US"/>
          </a:p>
        </p:txBody>
      </p:sp>
    </p:spTree>
    <p:extLst>
      <p:ext uri="{BB962C8B-B14F-4D97-AF65-F5344CB8AC3E}">
        <p14:creationId xmlns:p14="http://schemas.microsoft.com/office/powerpoint/2010/main" val="3534238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55</a:t>
            </a:fld>
            <a:endParaRPr kumimoji="1" lang="zh-CN" altLang="en-US"/>
          </a:p>
        </p:txBody>
      </p:sp>
    </p:spTree>
    <p:extLst>
      <p:ext uri="{BB962C8B-B14F-4D97-AF65-F5344CB8AC3E}">
        <p14:creationId xmlns:p14="http://schemas.microsoft.com/office/powerpoint/2010/main" val="2274504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56</a:t>
            </a:fld>
            <a:endParaRPr kumimoji="1" lang="zh-CN" altLang="en-US"/>
          </a:p>
        </p:txBody>
      </p:sp>
    </p:spTree>
    <p:extLst>
      <p:ext uri="{BB962C8B-B14F-4D97-AF65-F5344CB8AC3E}">
        <p14:creationId xmlns:p14="http://schemas.microsoft.com/office/powerpoint/2010/main" val="3331734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57</a:t>
            </a:fld>
            <a:endParaRPr kumimoji="1" lang="zh-CN" altLang="en-US"/>
          </a:p>
        </p:txBody>
      </p:sp>
    </p:spTree>
    <p:extLst>
      <p:ext uri="{BB962C8B-B14F-4D97-AF65-F5344CB8AC3E}">
        <p14:creationId xmlns:p14="http://schemas.microsoft.com/office/powerpoint/2010/main" val="41820276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58</a:t>
            </a:fld>
            <a:endParaRPr kumimoji="1" lang="zh-CN" altLang="en-US"/>
          </a:p>
        </p:txBody>
      </p:sp>
    </p:spTree>
    <p:extLst>
      <p:ext uri="{BB962C8B-B14F-4D97-AF65-F5344CB8AC3E}">
        <p14:creationId xmlns:p14="http://schemas.microsoft.com/office/powerpoint/2010/main" val="18465238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59</a:t>
            </a:fld>
            <a:endParaRPr kumimoji="1" lang="zh-CN" altLang="en-US"/>
          </a:p>
        </p:txBody>
      </p:sp>
    </p:spTree>
    <p:extLst>
      <p:ext uri="{BB962C8B-B14F-4D97-AF65-F5344CB8AC3E}">
        <p14:creationId xmlns:p14="http://schemas.microsoft.com/office/powerpoint/2010/main" val="34310008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60</a:t>
            </a:fld>
            <a:endParaRPr kumimoji="1" lang="zh-CN" altLang="en-US"/>
          </a:p>
        </p:txBody>
      </p:sp>
    </p:spTree>
    <p:extLst>
      <p:ext uri="{BB962C8B-B14F-4D97-AF65-F5344CB8AC3E}">
        <p14:creationId xmlns:p14="http://schemas.microsoft.com/office/powerpoint/2010/main" val="765017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61</a:t>
            </a:fld>
            <a:endParaRPr kumimoji="1" lang="zh-CN" altLang="en-US"/>
          </a:p>
        </p:txBody>
      </p:sp>
    </p:spTree>
    <p:extLst>
      <p:ext uri="{BB962C8B-B14F-4D97-AF65-F5344CB8AC3E}">
        <p14:creationId xmlns:p14="http://schemas.microsoft.com/office/powerpoint/2010/main" val="3788544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62</a:t>
            </a:fld>
            <a:endParaRPr kumimoji="1" lang="zh-CN" altLang="en-US"/>
          </a:p>
        </p:txBody>
      </p:sp>
    </p:spTree>
    <p:extLst>
      <p:ext uri="{BB962C8B-B14F-4D97-AF65-F5344CB8AC3E}">
        <p14:creationId xmlns:p14="http://schemas.microsoft.com/office/powerpoint/2010/main" val="29932485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63</a:t>
            </a:fld>
            <a:endParaRPr kumimoji="1" lang="zh-CN" altLang="en-US"/>
          </a:p>
        </p:txBody>
      </p:sp>
    </p:spTree>
    <p:extLst>
      <p:ext uri="{BB962C8B-B14F-4D97-AF65-F5344CB8AC3E}">
        <p14:creationId xmlns:p14="http://schemas.microsoft.com/office/powerpoint/2010/main" val="496443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8</a:t>
            </a:fld>
            <a:endParaRPr kumimoji="1" lang="zh-CN" altLang="en-US"/>
          </a:p>
        </p:txBody>
      </p:sp>
    </p:spTree>
    <p:extLst>
      <p:ext uri="{BB962C8B-B14F-4D97-AF65-F5344CB8AC3E}">
        <p14:creationId xmlns:p14="http://schemas.microsoft.com/office/powerpoint/2010/main" val="1160506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64</a:t>
            </a:fld>
            <a:endParaRPr kumimoji="1" lang="zh-CN" altLang="en-US"/>
          </a:p>
        </p:txBody>
      </p:sp>
    </p:spTree>
    <p:extLst>
      <p:ext uri="{BB962C8B-B14F-4D97-AF65-F5344CB8AC3E}">
        <p14:creationId xmlns:p14="http://schemas.microsoft.com/office/powerpoint/2010/main" val="3026819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65</a:t>
            </a:fld>
            <a:endParaRPr kumimoji="1" lang="zh-CN" altLang="en-US"/>
          </a:p>
        </p:txBody>
      </p:sp>
    </p:spTree>
    <p:extLst>
      <p:ext uri="{BB962C8B-B14F-4D97-AF65-F5344CB8AC3E}">
        <p14:creationId xmlns:p14="http://schemas.microsoft.com/office/powerpoint/2010/main" val="34814278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66</a:t>
            </a:fld>
            <a:endParaRPr kumimoji="1" lang="zh-CN" altLang="en-US"/>
          </a:p>
        </p:txBody>
      </p:sp>
    </p:spTree>
    <p:extLst>
      <p:ext uri="{BB962C8B-B14F-4D97-AF65-F5344CB8AC3E}">
        <p14:creationId xmlns:p14="http://schemas.microsoft.com/office/powerpoint/2010/main" val="68608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67</a:t>
            </a:fld>
            <a:endParaRPr kumimoji="1" lang="zh-CN" altLang="en-US"/>
          </a:p>
        </p:txBody>
      </p:sp>
    </p:spTree>
    <p:extLst>
      <p:ext uri="{BB962C8B-B14F-4D97-AF65-F5344CB8AC3E}">
        <p14:creationId xmlns:p14="http://schemas.microsoft.com/office/powerpoint/2010/main" val="3476350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68</a:t>
            </a:fld>
            <a:endParaRPr kumimoji="1" lang="zh-CN" altLang="en-US"/>
          </a:p>
        </p:txBody>
      </p:sp>
    </p:spTree>
    <p:extLst>
      <p:ext uri="{BB962C8B-B14F-4D97-AF65-F5344CB8AC3E}">
        <p14:creationId xmlns:p14="http://schemas.microsoft.com/office/powerpoint/2010/main" val="11288580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69</a:t>
            </a:fld>
            <a:endParaRPr kumimoji="1" lang="zh-CN" altLang="en-US"/>
          </a:p>
        </p:txBody>
      </p:sp>
    </p:spTree>
    <p:extLst>
      <p:ext uri="{BB962C8B-B14F-4D97-AF65-F5344CB8AC3E}">
        <p14:creationId xmlns:p14="http://schemas.microsoft.com/office/powerpoint/2010/main" val="18028076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70</a:t>
            </a:fld>
            <a:endParaRPr kumimoji="1" lang="zh-CN" altLang="en-US"/>
          </a:p>
        </p:txBody>
      </p:sp>
    </p:spTree>
    <p:extLst>
      <p:ext uri="{BB962C8B-B14F-4D97-AF65-F5344CB8AC3E}">
        <p14:creationId xmlns:p14="http://schemas.microsoft.com/office/powerpoint/2010/main" val="11220139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71</a:t>
            </a:fld>
            <a:endParaRPr kumimoji="1" lang="zh-CN" altLang="en-US"/>
          </a:p>
        </p:txBody>
      </p:sp>
    </p:spTree>
    <p:extLst>
      <p:ext uri="{BB962C8B-B14F-4D97-AF65-F5344CB8AC3E}">
        <p14:creationId xmlns:p14="http://schemas.microsoft.com/office/powerpoint/2010/main" val="36380769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72</a:t>
            </a:fld>
            <a:endParaRPr kumimoji="1" lang="zh-CN" altLang="en-US"/>
          </a:p>
        </p:txBody>
      </p:sp>
    </p:spTree>
    <p:extLst>
      <p:ext uri="{BB962C8B-B14F-4D97-AF65-F5344CB8AC3E}">
        <p14:creationId xmlns:p14="http://schemas.microsoft.com/office/powerpoint/2010/main" val="10651561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73</a:t>
            </a:fld>
            <a:endParaRPr kumimoji="1" lang="zh-CN" altLang="en-US"/>
          </a:p>
        </p:txBody>
      </p:sp>
    </p:spTree>
    <p:extLst>
      <p:ext uri="{BB962C8B-B14F-4D97-AF65-F5344CB8AC3E}">
        <p14:creationId xmlns:p14="http://schemas.microsoft.com/office/powerpoint/2010/main" val="1165108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9</a:t>
            </a:fld>
            <a:endParaRPr kumimoji="1" lang="zh-CN" altLang="en-US"/>
          </a:p>
        </p:txBody>
      </p:sp>
    </p:spTree>
    <p:extLst>
      <p:ext uri="{BB962C8B-B14F-4D97-AF65-F5344CB8AC3E}">
        <p14:creationId xmlns:p14="http://schemas.microsoft.com/office/powerpoint/2010/main" val="19215619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74</a:t>
            </a:fld>
            <a:endParaRPr kumimoji="1" lang="zh-CN" altLang="en-US"/>
          </a:p>
        </p:txBody>
      </p:sp>
    </p:spTree>
    <p:extLst>
      <p:ext uri="{BB962C8B-B14F-4D97-AF65-F5344CB8AC3E}">
        <p14:creationId xmlns:p14="http://schemas.microsoft.com/office/powerpoint/2010/main" val="19487020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75</a:t>
            </a:fld>
            <a:endParaRPr kumimoji="1" lang="zh-CN" altLang="en-US"/>
          </a:p>
        </p:txBody>
      </p:sp>
    </p:spTree>
    <p:extLst>
      <p:ext uri="{BB962C8B-B14F-4D97-AF65-F5344CB8AC3E}">
        <p14:creationId xmlns:p14="http://schemas.microsoft.com/office/powerpoint/2010/main" val="3012297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76</a:t>
            </a:fld>
            <a:endParaRPr kumimoji="1" lang="zh-CN" altLang="en-US"/>
          </a:p>
        </p:txBody>
      </p:sp>
    </p:spTree>
    <p:extLst>
      <p:ext uri="{BB962C8B-B14F-4D97-AF65-F5344CB8AC3E}">
        <p14:creationId xmlns:p14="http://schemas.microsoft.com/office/powerpoint/2010/main" val="17491618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77</a:t>
            </a:fld>
            <a:endParaRPr kumimoji="1" lang="zh-CN" altLang="en-US"/>
          </a:p>
        </p:txBody>
      </p:sp>
    </p:spTree>
    <p:extLst>
      <p:ext uri="{BB962C8B-B14F-4D97-AF65-F5344CB8AC3E}">
        <p14:creationId xmlns:p14="http://schemas.microsoft.com/office/powerpoint/2010/main" val="3823873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78</a:t>
            </a:fld>
            <a:endParaRPr kumimoji="1" lang="zh-CN" altLang="en-US"/>
          </a:p>
        </p:txBody>
      </p:sp>
    </p:spTree>
    <p:extLst>
      <p:ext uri="{BB962C8B-B14F-4D97-AF65-F5344CB8AC3E}">
        <p14:creationId xmlns:p14="http://schemas.microsoft.com/office/powerpoint/2010/main" val="20837201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79</a:t>
            </a:fld>
            <a:endParaRPr kumimoji="1" lang="zh-CN" altLang="en-US"/>
          </a:p>
        </p:txBody>
      </p:sp>
    </p:spTree>
    <p:extLst>
      <p:ext uri="{BB962C8B-B14F-4D97-AF65-F5344CB8AC3E}">
        <p14:creationId xmlns:p14="http://schemas.microsoft.com/office/powerpoint/2010/main" val="2745290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80</a:t>
            </a:fld>
            <a:endParaRPr kumimoji="1" lang="zh-CN" altLang="en-US"/>
          </a:p>
        </p:txBody>
      </p:sp>
    </p:spTree>
    <p:extLst>
      <p:ext uri="{BB962C8B-B14F-4D97-AF65-F5344CB8AC3E}">
        <p14:creationId xmlns:p14="http://schemas.microsoft.com/office/powerpoint/2010/main" val="26587971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81</a:t>
            </a:fld>
            <a:endParaRPr kumimoji="1" lang="zh-CN" altLang="en-US"/>
          </a:p>
        </p:txBody>
      </p:sp>
    </p:spTree>
    <p:extLst>
      <p:ext uri="{BB962C8B-B14F-4D97-AF65-F5344CB8AC3E}">
        <p14:creationId xmlns:p14="http://schemas.microsoft.com/office/powerpoint/2010/main" val="5591824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82</a:t>
            </a:fld>
            <a:endParaRPr kumimoji="1" lang="zh-CN" altLang="en-US"/>
          </a:p>
        </p:txBody>
      </p:sp>
    </p:spTree>
    <p:extLst>
      <p:ext uri="{BB962C8B-B14F-4D97-AF65-F5344CB8AC3E}">
        <p14:creationId xmlns:p14="http://schemas.microsoft.com/office/powerpoint/2010/main" val="13283312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83</a:t>
            </a:fld>
            <a:endParaRPr kumimoji="1" lang="zh-CN" altLang="en-US"/>
          </a:p>
        </p:txBody>
      </p:sp>
    </p:spTree>
    <p:extLst>
      <p:ext uri="{BB962C8B-B14F-4D97-AF65-F5344CB8AC3E}">
        <p14:creationId xmlns:p14="http://schemas.microsoft.com/office/powerpoint/2010/main" val="137517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10</a:t>
            </a:fld>
            <a:endParaRPr kumimoji="1" lang="zh-CN" altLang="en-US"/>
          </a:p>
        </p:txBody>
      </p:sp>
    </p:spTree>
    <p:extLst>
      <p:ext uri="{BB962C8B-B14F-4D97-AF65-F5344CB8AC3E}">
        <p14:creationId xmlns:p14="http://schemas.microsoft.com/office/powerpoint/2010/main" val="39821984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84</a:t>
            </a:fld>
            <a:endParaRPr kumimoji="1" lang="zh-CN" altLang="en-US"/>
          </a:p>
        </p:txBody>
      </p:sp>
    </p:spTree>
    <p:extLst>
      <p:ext uri="{BB962C8B-B14F-4D97-AF65-F5344CB8AC3E}">
        <p14:creationId xmlns:p14="http://schemas.microsoft.com/office/powerpoint/2010/main" val="9043964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85</a:t>
            </a:fld>
            <a:endParaRPr kumimoji="1" lang="zh-CN" altLang="en-US"/>
          </a:p>
        </p:txBody>
      </p:sp>
    </p:spTree>
    <p:extLst>
      <p:ext uri="{BB962C8B-B14F-4D97-AF65-F5344CB8AC3E}">
        <p14:creationId xmlns:p14="http://schemas.microsoft.com/office/powerpoint/2010/main" val="34527739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86</a:t>
            </a:fld>
            <a:endParaRPr kumimoji="1" lang="zh-CN" altLang="en-US"/>
          </a:p>
        </p:txBody>
      </p:sp>
    </p:spTree>
    <p:extLst>
      <p:ext uri="{BB962C8B-B14F-4D97-AF65-F5344CB8AC3E}">
        <p14:creationId xmlns:p14="http://schemas.microsoft.com/office/powerpoint/2010/main" val="37375738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87</a:t>
            </a:fld>
            <a:endParaRPr kumimoji="1" lang="zh-CN" altLang="en-US"/>
          </a:p>
        </p:txBody>
      </p:sp>
    </p:spTree>
    <p:extLst>
      <p:ext uri="{BB962C8B-B14F-4D97-AF65-F5344CB8AC3E}">
        <p14:creationId xmlns:p14="http://schemas.microsoft.com/office/powerpoint/2010/main" val="40721947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88</a:t>
            </a:fld>
            <a:endParaRPr kumimoji="1" lang="zh-CN" altLang="en-US"/>
          </a:p>
        </p:txBody>
      </p:sp>
    </p:spTree>
    <p:extLst>
      <p:ext uri="{BB962C8B-B14F-4D97-AF65-F5344CB8AC3E}">
        <p14:creationId xmlns:p14="http://schemas.microsoft.com/office/powerpoint/2010/main" val="8076519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89</a:t>
            </a:fld>
            <a:endParaRPr kumimoji="1" lang="zh-CN" altLang="en-US"/>
          </a:p>
        </p:txBody>
      </p:sp>
    </p:spTree>
    <p:extLst>
      <p:ext uri="{BB962C8B-B14F-4D97-AF65-F5344CB8AC3E}">
        <p14:creationId xmlns:p14="http://schemas.microsoft.com/office/powerpoint/2010/main" val="34540813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90</a:t>
            </a:fld>
            <a:endParaRPr kumimoji="1" lang="zh-CN" altLang="en-US"/>
          </a:p>
        </p:txBody>
      </p:sp>
    </p:spTree>
    <p:extLst>
      <p:ext uri="{BB962C8B-B14F-4D97-AF65-F5344CB8AC3E}">
        <p14:creationId xmlns:p14="http://schemas.microsoft.com/office/powerpoint/2010/main" val="3859558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91</a:t>
            </a:fld>
            <a:endParaRPr kumimoji="1" lang="zh-CN" altLang="en-US"/>
          </a:p>
        </p:txBody>
      </p:sp>
    </p:spTree>
    <p:extLst>
      <p:ext uri="{BB962C8B-B14F-4D97-AF65-F5344CB8AC3E}">
        <p14:creationId xmlns:p14="http://schemas.microsoft.com/office/powerpoint/2010/main" val="193933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t>11</a:t>
            </a:fld>
            <a:endParaRPr kumimoji="1" lang="zh-CN" altLang="en-US"/>
          </a:p>
        </p:txBody>
      </p:sp>
    </p:spTree>
    <p:extLst>
      <p:ext uri="{BB962C8B-B14F-4D97-AF65-F5344CB8AC3E}">
        <p14:creationId xmlns:p14="http://schemas.microsoft.com/office/powerpoint/2010/main" val="322135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t>2023/5/21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t>2023/5/21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t>2023/5/21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t>2023/5/21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t>2023/5/21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8500EBD-B9AC-754C-83CE-6A5EB2302728}" type="datetimeFigureOut">
              <a:rPr kumimoji="1" lang="zh-CN" altLang="en-US" smtClean="0"/>
              <a:t>2023/5/21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8500EBD-B9AC-754C-83CE-6A5EB2302728}" type="datetimeFigureOut">
              <a:rPr kumimoji="1" lang="zh-CN" altLang="en-US" smtClean="0"/>
              <a:t>2023/5/21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8500EBD-B9AC-754C-83CE-6A5EB2302728}" type="datetimeFigureOut">
              <a:rPr kumimoji="1" lang="zh-CN" altLang="en-US" smtClean="0"/>
              <a:t>2023/5/21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500EBD-B9AC-754C-83CE-6A5EB2302728}" type="datetimeFigureOut">
              <a:rPr kumimoji="1" lang="zh-CN" altLang="en-US" smtClean="0"/>
              <a:t>2023/5/21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8500EBD-B9AC-754C-83CE-6A5EB2302728}" type="datetimeFigureOut">
              <a:rPr kumimoji="1" lang="zh-CN" altLang="en-US" smtClean="0"/>
              <a:t>2023/5/21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8500EBD-B9AC-754C-83CE-6A5EB2302728}" type="datetimeFigureOut">
              <a:rPr kumimoji="1" lang="zh-CN" altLang="en-US" smtClean="0"/>
              <a:t>2023/5/21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500EBD-B9AC-754C-83CE-6A5EB2302728}" type="datetimeFigureOut">
              <a:rPr kumimoji="1" lang="zh-CN" altLang="en-US" smtClean="0"/>
              <a:t>2023/5/21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685FFB-0DF1-1244-BBDD-D698B0EC421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1.png"/><Relationship Id="rId7" Type="http://schemas.openxmlformats.org/officeDocument/2006/relationships/image" Target="../media/image14.wmf"/><Relationship Id="rId12"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oleObject" Target="../embeddings/oleObject9.bin"/><Relationship Id="rId11" Type="http://schemas.openxmlformats.org/officeDocument/2006/relationships/image" Target="../media/image16.wmf"/><Relationship Id="rId5" Type="http://schemas.openxmlformats.org/officeDocument/2006/relationships/image" Target="../media/image6.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5.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png"/><Relationship Id="rId7" Type="http://schemas.openxmlformats.org/officeDocument/2006/relationships/image" Target="../media/image19.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18.wmf"/><Relationship Id="rId4" Type="http://schemas.openxmlformats.org/officeDocument/2006/relationships/oleObject" Target="../embeddings/oleObject12.bin"/><Relationship Id="rId9"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oleObject" Target="../embeddings/oleObject16.bin"/><Relationship Id="rId5" Type="http://schemas.openxmlformats.org/officeDocument/2006/relationships/image" Target="../media/image20.wmf"/><Relationship Id="rId4"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23.wmf"/><Relationship Id="rId4"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wmf"/><Relationship Id="rId4" Type="http://schemas.openxmlformats.org/officeDocument/2006/relationships/oleObject" Target="../embeddings/oleObject19.bin"/></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1.png"/><Relationship Id="rId7" Type="http://schemas.openxmlformats.org/officeDocument/2006/relationships/oleObject" Target="../embeddings/oleObject21.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20.bin"/><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wmf"/><Relationship Id="rId4"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37.wmf"/><Relationship Id="rId3" Type="http://schemas.openxmlformats.org/officeDocument/2006/relationships/image" Target="../media/image1.png"/><Relationship Id="rId7" Type="http://schemas.openxmlformats.org/officeDocument/2006/relationships/image" Target="../media/image34.wmf"/><Relationship Id="rId12" Type="http://schemas.openxmlformats.org/officeDocument/2006/relationships/oleObject" Target="../embeddings/oleObject27.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oleObject" Target="../embeddings/oleObject24.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35.wm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7.wmf"/><Relationship Id="rId4" Type="http://schemas.openxmlformats.org/officeDocument/2006/relationships/oleObject" Target="../embeddings/oleObject28.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1.png"/><Relationship Id="rId7" Type="http://schemas.openxmlformats.org/officeDocument/2006/relationships/image" Target="../media/image38.wmf"/><Relationship Id="rId12" Type="http://schemas.openxmlformats.org/officeDocument/2006/relationships/image" Target="../media/image41.w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oleObject" Target="../embeddings/oleObject30.bin"/><Relationship Id="rId11" Type="http://schemas.openxmlformats.org/officeDocument/2006/relationships/oleObject" Target="../embeddings/oleObject32.bin"/><Relationship Id="rId5" Type="http://schemas.openxmlformats.org/officeDocument/2006/relationships/image" Target="../media/image35.wmf"/><Relationship Id="rId10" Type="http://schemas.openxmlformats.org/officeDocument/2006/relationships/image" Target="../media/image40.jpeg"/><Relationship Id="rId4" Type="http://schemas.openxmlformats.org/officeDocument/2006/relationships/oleObject" Target="../embeddings/oleObject29.bin"/><Relationship Id="rId9" Type="http://schemas.openxmlformats.org/officeDocument/2006/relationships/image" Target="../media/image39.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1.png"/><Relationship Id="rId7" Type="http://schemas.openxmlformats.org/officeDocument/2006/relationships/image" Target="../media/image42.w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oleObject" Target="../embeddings/oleObject33.bin"/><Relationship Id="rId5" Type="http://schemas.openxmlformats.org/officeDocument/2006/relationships/image" Target="../media/image9.wmf"/><Relationship Id="rId10" Type="http://schemas.openxmlformats.org/officeDocument/2006/relationships/image" Target="../media/image44.jpeg"/><Relationship Id="rId4" Type="http://schemas.openxmlformats.org/officeDocument/2006/relationships/oleObject" Target="../embeddings/oleObject5.bin"/><Relationship Id="rId9" Type="http://schemas.openxmlformats.org/officeDocument/2006/relationships/image" Target="../media/image43.wmf"/></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png"/><Relationship Id="rId7"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 Id="rId9" Type="http://schemas.openxmlformats.org/officeDocument/2006/relationships/image" Target="../media/image5.wmf"/></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39.bin"/><Relationship Id="rId3" Type="http://schemas.openxmlformats.org/officeDocument/2006/relationships/image" Target="../media/image1.png"/><Relationship Id="rId7" Type="http://schemas.openxmlformats.org/officeDocument/2006/relationships/oleObject" Target="../embeddings/oleObject36.bin"/><Relationship Id="rId12" Type="http://schemas.openxmlformats.org/officeDocument/2006/relationships/image" Target="../media/image51.wmf"/><Relationship Id="rId2" Type="http://schemas.openxmlformats.org/officeDocument/2006/relationships/notesSlide" Target="../notesSlides/notesSlide33.xml"/><Relationship Id="rId16" Type="http://schemas.openxmlformats.org/officeDocument/2006/relationships/image" Target="../media/image53.wmf"/><Relationship Id="rId1" Type="http://schemas.openxmlformats.org/officeDocument/2006/relationships/slideLayout" Target="../slideLayouts/slideLayout2.xml"/><Relationship Id="rId6" Type="http://schemas.openxmlformats.org/officeDocument/2006/relationships/image" Target="../media/image48.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40.bin"/><Relationship Id="rId10" Type="http://schemas.openxmlformats.org/officeDocument/2006/relationships/image" Target="../media/image50.wmf"/><Relationship Id="rId4" Type="http://schemas.openxmlformats.org/officeDocument/2006/relationships/image" Target="../media/image47.png"/><Relationship Id="rId9" Type="http://schemas.openxmlformats.org/officeDocument/2006/relationships/oleObject" Target="../embeddings/oleObject37.bin"/><Relationship Id="rId14" Type="http://schemas.openxmlformats.org/officeDocument/2006/relationships/image" Target="../media/image52.wmf"/></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oleObject" Target="../embeddings/oleObject41.bin"/><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5.wmf"/><Relationship Id="rId5" Type="http://schemas.openxmlformats.org/officeDocument/2006/relationships/oleObject" Target="../embeddings/oleObject42.bin"/><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60.wmf"/><Relationship Id="rId18" Type="http://schemas.openxmlformats.org/officeDocument/2006/relationships/oleObject" Target="../embeddings/oleObject50.bin"/><Relationship Id="rId3" Type="http://schemas.openxmlformats.org/officeDocument/2006/relationships/image" Target="../media/image1.png"/><Relationship Id="rId7" Type="http://schemas.openxmlformats.org/officeDocument/2006/relationships/image" Target="../media/image57.wmf"/><Relationship Id="rId12" Type="http://schemas.openxmlformats.org/officeDocument/2006/relationships/oleObject" Target="../embeddings/oleObject47.bin"/><Relationship Id="rId17" Type="http://schemas.openxmlformats.org/officeDocument/2006/relationships/image" Target="../media/image62.wmf"/><Relationship Id="rId2" Type="http://schemas.openxmlformats.org/officeDocument/2006/relationships/notesSlide" Target="../notesSlides/notesSlide37.xml"/><Relationship Id="rId16" Type="http://schemas.openxmlformats.org/officeDocument/2006/relationships/oleObject" Target="../embeddings/oleObject49.bin"/><Relationship Id="rId1" Type="http://schemas.openxmlformats.org/officeDocument/2006/relationships/slideLayout" Target="../slideLayouts/slideLayout2.xml"/><Relationship Id="rId6" Type="http://schemas.openxmlformats.org/officeDocument/2006/relationships/oleObject" Target="../embeddings/oleObject44.bin"/><Relationship Id="rId11" Type="http://schemas.openxmlformats.org/officeDocument/2006/relationships/image" Target="../media/image59.wmf"/><Relationship Id="rId5" Type="http://schemas.openxmlformats.org/officeDocument/2006/relationships/image" Target="../media/image56.wmf"/><Relationship Id="rId15" Type="http://schemas.openxmlformats.org/officeDocument/2006/relationships/image" Target="../media/image61.wmf"/><Relationship Id="rId10" Type="http://schemas.openxmlformats.org/officeDocument/2006/relationships/oleObject" Target="../embeddings/oleObject46.bin"/><Relationship Id="rId19" Type="http://schemas.openxmlformats.org/officeDocument/2006/relationships/image" Target="../media/image63.wmf"/><Relationship Id="rId4" Type="http://schemas.openxmlformats.org/officeDocument/2006/relationships/oleObject" Target="../embeddings/oleObject43.bin"/><Relationship Id="rId9" Type="http://schemas.openxmlformats.org/officeDocument/2006/relationships/image" Target="../media/image58.wmf"/><Relationship Id="rId14" Type="http://schemas.openxmlformats.org/officeDocument/2006/relationships/oleObject" Target="../embeddings/oleObject48.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68.wmf"/><Relationship Id="rId18" Type="http://schemas.openxmlformats.org/officeDocument/2006/relationships/oleObject" Target="../embeddings/oleObject58.bin"/><Relationship Id="rId3" Type="http://schemas.openxmlformats.org/officeDocument/2006/relationships/image" Target="../media/image1.png"/><Relationship Id="rId7" Type="http://schemas.openxmlformats.org/officeDocument/2006/relationships/image" Target="../media/image65.wmf"/><Relationship Id="rId12" Type="http://schemas.openxmlformats.org/officeDocument/2006/relationships/oleObject" Target="../embeddings/oleObject55.bin"/><Relationship Id="rId17" Type="http://schemas.openxmlformats.org/officeDocument/2006/relationships/image" Target="../media/image70.wmf"/><Relationship Id="rId2" Type="http://schemas.openxmlformats.org/officeDocument/2006/relationships/notesSlide" Target="../notesSlides/notesSlide38.xml"/><Relationship Id="rId16" Type="http://schemas.openxmlformats.org/officeDocument/2006/relationships/oleObject" Target="../embeddings/oleObject57.bin"/><Relationship Id="rId1" Type="http://schemas.openxmlformats.org/officeDocument/2006/relationships/slideLayout" Target="../slideLayouts/slideLayout2.xml"/><Relationship Id="rId6" Type="http://schemas.openxmlformats.org/officeDocument/2006/relationships/oleObject" Target="../embeddings/oleObject52.bin"/><Relationship Id="rId11" Type="http://schemas.openxmlformats.org/officeDocument/2006/relationships/image" Target="../media/image67.wmf"/><Relationship Id="rId5" Type="http://schemas.openxmlformats.org/officeDocument/2006/relationships/image" Target="../media/image64.wmf"/><Relationship Id="rId15" Type="http://schemas.openxmlformats.org/officeDocument/2006/relationships/image" Target="../media/image69.wmf"/><Relationship Id="rId10" Type="http://schemas.openxmlformats.org/officeDocument/2006/relationships/oleObject" Target="../embeddings/oleObject54.bin"/><Relationship Id="rId19" Type="http://schemas.openxmlformats.org/officeDocument/2006/relationships/image" Target="../media/image71.wmf"/><Relationship Id="rId4" Type="http://schemas.openxmlformats.org/officeDocument/2006/relationships/oleObject" Target="../embeddings/oleObject51.bin"/><Relationship Id="rId9" Type="http://schemas.openxmlformats.org/officeDocument/2006/relationships/image" Target="../media/image66.wmf"/><Relationship Id="rId14" Type="http://schemas.openxmlformats.org/officeDocument/2006/relationships/oleObject" Target="../embeddings/oleObject56.bin"/></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2.wmf"/><Relationship Id="rId4" Type="http://schemas.openxmlformats.org/officeDocument/2006/relationships/oleObject" Target="../embeddings/oleObject59.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1.png"/><Relationship Id="rId7" Type="http://schemas.openxmlformats.org/officeDocument/2006/relationships/image" Target="../media/image74.w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oleObject" Target="../embeddings/oleObject61.bin"/><Relationship Id="rId5" Type="http://schemas.openxmlformats.org/officeDocument/2006/relationships/image" Target="../media/image73.wmf"/><Relationship Id="rId4" Type="http://schemas.openxmlformats.org/officeDocument/2006/relationships/oleObject" Target="../embeddings/oleObject60.bin"/><Relationship Id="rId9" Type="http://schemas.openxmlformats.org/officeDocument/2006/relationships/image" Target="../media/image75.wmf"/></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49.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1.png"/><Relationship Id="rId7" Type="http://schemas.openxmlformats.org/officeDocument/2006/relationships/oleObject" Target="../embeddings/oleObject64.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9.wmf"/><Relationship Id="rId5" Type="http://schemas.openxmlformats.org/officeDocument/2006/relationships/oleObject" Target="../embeddings/oleObject63.bin"/><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1.png"/><Relationship Id="rId7" Type="http://schemas.openxmlformats.org/officeDocument/2006/relationships/oleObject" Target="../embeddings/oleObject66.bin"/><Relationship Id="rId12" Type="http://schemas.openxmlformats.org/officeDocument/2006/relationships/image" Target="../media/image82.w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9.wmf"/><Relationship Id="rId11" Type="http://schemas.openxmlformats.org/officeDocument/2006/relationships/oleObject" Target="../embeddings/oleObject68.bin"/><Relationship Id="rId5" Type="http://schemas.openxmlformats.org/officeDocument/2006/relationships/oleObject" Target="../embeddings/oleObject65.bin"/><Relationship Id="rId10" Type="http://schemas.openxmlformats.org/officeDocument/2006/relationships/image" Target="../media/image81.wmf"/><Relationship Id="rId4" Type="http://schemas.openxmlformats.org/officeDocument/2006/relationships/image" Target="../media/image78.jpeg"/><Relationship Id="rId9" Type="http://schemas.openxmlformats.org/officeDocument/2006/relationships/oleObject" Target="../embeddings/oleObject67.bin"/></Relationships>
</file>

<file path=ppt/slides/_rels/slide51.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1.png"/><Relationship Id="rId7" Type="http://schemas.openxmlformats.org/officeDocument/2006/relationships/oleObject" Target="../embeddings/oleObject70.bin"/><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3.wmf"/><Relationship Id="rId5" Type="http://schemas.openxmlformats.org/officeDocument/2006/relationships/oleObject" Target="../embeddings/oleObject69.bin"/><Relationship Id="rId4" Type="http://schemas.openxmlformats.org/officeDocument/2006/relationships/image" Target="../media/image78.jpeg"/></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88.wmf"/><Relationship Id="rId3" Type="http://schemas.openxmlformats.org/officeDocument/2006/relationships/image" Target="../media/image1.png"/><Relationship Id="rId7" Type="http://schemas.openxmlformats.org/officeDocument/2006/relationships/image" Target="../media/image84.wmf"/><Relationship Id="rId12" Type="http://schemas.openxmlformats.org/officeDocument/2006/relationships/oleObject" Target="../embeddings/oleObject75.bin"/><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oleObject" Target="../embeddings/oleObject72.bin"/><Relationship Id="rId11" Type="http://schemas.openxmlformats.org/officeDocument/2006/relationships/image" Target="../media/image87.wmf"/><Relationship Id="rId5" Type="http://schemas.openxmlformats.org/officeDocument/2006/relationships/image" Target="../media/image85.wmf"/><Relationship Id="rId15" Type="http://schemas.openxmlformats.org/officeDocument/2006/relationships/image" Target="../media/image89.wmf"/><Relationship Id="rId10" Type="http://schemas.openxmlformats.org/officeDocument/2006/relationships/oleObject" Target="../embeddings/oleObject74.bin"/><Relationship Id="rId4" Type="http://schemas.openxmlformats.org/officeDocument/2006/relationships/oleObject" Target="../embeddings/oleObject71.bin"/><Relationship Id="rId9" Type="http://schemas.openxmlformats.org/officeDocument/2006/relationships/image" Target="../media/image86.wmf"/><Relationship Id="rId14" Type="http://schemas.openxmlformats.org/officeDocument/2006/relationships/oleObject" Target="../embeddings/oleObject76.bin"/></Relationships>
</file>

<file path=ppt/slides/_rels/slide53.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1.png"/><Relationship Id="rId7" Type="http://schemas.openxmlformats.org/officeDocument/2006/relationships/oleObject" Target="../embeddings/oleObject78.bin"/><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1.wmf"/><Relationship Id="rId5" Type="http://schemas.openxmlformats.org/officeDocument/2006/relationships/oleObject" Target="../embeddings/oleObject77.bin"/><Relationship Id="rId10" Type="http://schemas.openxmlformats.org/officeDocument/2006/relationships/image" Target="../media/image93.wmf"/><Relationship Id="rId4" Type="http://schemas.openxmlformats.org/officeDocument/2006/relationships/image" Target="../media/image90.jpeg"/><Relationship Id="rId9" Type="http://schemas.openxmlformats.org/officeDocument/2006/relationships/oleObject" Target="../embeddings/oleObject79.bin"/></Relationships>
</file>

<file path=ppt/slides/_rels/slide54.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image" Target="../media/image1.png"/><Relationship Id="rId7" Type="http://schemas.openxmlformats.org/officeDocument/2006/relationships/oleObject" Target="../embeddings/oleObject80.bin"/><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3.wmf"/><Relationship Id="rId5" Type="http://schemas.openxmlformats.org/officeDocument/2006/relationships/oleObject" Target="../embeddings/oleObject79.bin"/><Relationship Id="rId10" Type="http://schemas.openxmlformats.org/officeDocument/2006/relationships/image" Target="../media/image95.wmf"/><Relationship Id="rId4" Type="http://schemas.openxmlformats.org/officeDocument/2006/relationships/image" Target="../media/image90.jpeg"/><Relationship Id="rId9" Type="http://schemas.openxmlformats.org/officeDocument/2006/relationships/oleObject" Target="../embeddings/oleObject81.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99.wmf"/><Relationship Id="rId18" Type="http://schemas.openxmlformats.org/officeDocument/2006/relationships/oleObject" Target="../embeddings/oleObject88.bin"/><Relationship Id="rId3" Type="http://schemas.openxmlformats.org/officeDocument/2006/relationships/image" Target="../media/image1.png"/><Relationship Id="rId7" Type="http://schemas.openxmlformats.org/officeDocument/2006/relationships/image" Target="../media/image96.wmf"/><Relationship Id="rId12" Type="http://schemas.openxmlformats.org/officeDocument/2006/relationships/oleObject" Target="../embeddings/oleObject85.bin"/><Relationship Id="rId17" Type="http://schemas.openxmlformats.org/officeDocument/2006/relationships/image" Target="../media/image101.wmf"/><Relationship Id="rId2" Type="http://schemas.openxmlformats.org/officeDocument/2006/relationships/notesSlide" Target="../notesSlides/notesSlide51.xml"/><Relationship Id="rId16" Type="http://schemas.openxmlformats.org/officeDocument/2006/relationships/oleObject" Target="../embeddings/oleObject87.bin"/><Relationship Id="rId1" Type="http://schemas.openxmlformats.org/officeDocument/2006/relationships/slideLayout" Target="../slideLayouts/slideLayout2.xml"/><Relationship Id="rId6" Type="http://schemas.openxmlformats.org/officeDocument/2006/relationships/oleObject" Target="../embeddings/oleObject82.bin"/><Relationship Id="rId11" Type="http://schemas.openxmlformats.org/officeDocument/2006/relationships/image" Target="../media/image98.wmf"/><Relationship Id="rId5" Type="http://schemas.openxmlformats.org/officeDocument/2006/relationships/image" Target="../media/image94.wmf"/><Relationship Id="rId15" Type="http://schemas.openxmlformats.org/officeDocument/2006/relationships/image" Target="../media/image100.wmf"/><Relationship Id="rId10" Type="http://schemas.openxmlformats.org/officeDocument/2006/relationships/oleObject" Target="../embeddings/oleObject84.bin"/><Relationship Id="rId19" Type="http://schemas.openxmlformats.org/officeDocument/2006/relationships/image" Target="../media/image102.wmf"/><Relationship Id="rId4" Type="http://schemas.openxmlformats.org/officeDocument/2006/relationships/oleObject" Target="../embeddings/oleObject80.bin"/><Relationship Id="rId9" Type="http://schemas.openxmlformats.org/officeDocument/2006/relationships/image" Target="../media/image97.wmf"/><Relationship Id="rId14" Type="http://schemas.openxmlformats.org/officeDocument/2006/relationships/oleObject" Target="../embeddings/oleObject86.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image" Target="../media/image1.png"/><Relationship Id="rId7" Type="http://schemas.openxmlformats.org/officeDocument/2006/relationships/image" Target="../media/image104.w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oleObject" Target="../embeddings/oleObject90.bin"/><Relationship Id="rId5" Type="http://schemas.openxmlformats.org/officeDocument/2006/relationships/image" Target="../media/image103.wmf"/><Relationship Id="rId4" Type="http://schemas.openxmlformats.org/officeDocument/2006/relationships/oleObject" Target="../embeddings/oleObject89.bin"/><Relationship Id="rId9" Type="http://schemas.openxmlformats.org/officeDocument/2006/relationships/image" Target="../media/image94.wmf"/></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6.w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oleObject" Target="../embeddings/oleObject92.bin"/><Relationship Id="rId5" Type="http://schemas.openxmlformats.org/officeDocument/2006/relationships/image" Target="../media/image105.wmf"/><Relationship Id="rId4" Type="http://schemas.openxmlformats.org/officeDocument/2006/relationships/oleObject" Target="../embeddings/oleObject91.bin"/></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8.wm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oleObject" Target="../embeddings/oleObject94.bin"/><Relationship Id="rId5" Type="http://schemas.openxmlformats.org/officeDocument/2006/relationships/image" Target="../media/image107.wmf"/><Relationship Id="rId4" Type="http://schemas.openxmlformats.org/officeDocument/2006/relationships/oleObject" Target="../embeddings/oleObject93.bin"/></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9.wmf"/><Relationship Id="rId4" Type="http://schemas.openxmlformats.org/officeDocument/2006/relationships/oleObject" Target="../embeddings/oleObject95.bin"/></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10.wmf"/><Relationship Id="rId4" Type="http://schemas.openxmlformats.org/officeDocument/2006/relationships/oleObject" Target="../embeddings/oleObject96.bin"/></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11.wmf"/><Relationship Id="rId4" Type="http://schemas.openxmlformats.org/officeDocument/2006/relationships/oleObject" Target="../embeddings/oleObject97.bin"/></Relationships>
</file>

<file path=ppt/slides/_rels/slide62.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image" Target="../media/image1.png"/><Relationship Id="rId7" Type="http://schemas.openxmlformats.org/officeDocument/2006/relationships/oleObject" Target="../embeddings/oleObject99.bin"/><Relationship Id="rId12" Type="http://schemas.openxmlformats.org/officeDocument/2006/relationships/image" Target="../media/image116.wm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13.w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115.wmf"/><Relationship Id="rId4" Type="http://schemas.openxmlformats.org/officeDocument/2006/relationships/image" Target="../media/image112.jpeg"/><Relationship Id="rId9" Type="http://schemas.openxmlformats.org/officeDocument/2006/relationships/oleObject" Target="../embeddings/oleObject100.bin"/></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8.jpeg"/><Relationship Id="rId4" Type="http://schemas.openxmlformats.org/officeDocument/2006/relationships/image" Target="../media/image117.jpe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19.wmf"/><Relationship Id="rId4" Type="http://schemas.openxmlformats.org/officeDocument/2006/relationships/oleObject" Target="../embeddings/oleObject102.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123.wmf"/><Relationship Id="rId3" Type="http://schemas.openxmlformats.org/officeDocument/2006/relationships/image" Target="../media/image1.png"/><Relationship Id="rId7" Type="http://schemas.openxmlformats.org/officeDocument/2006/relationships/image" Target="../media/image121.wmf"/><Relationship Id="rId12" Type="http://schemas.openxmlformats.org/officeDocument/2006/relationships/oleObject" Target="../embeddings/oleObject106.bin"/><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oleObject" Target="../embeddings/oleObject104.bin"/><Relationship Id="rId11" Type="http://schemas.openxmlformats.org/officeDocument/2006/relationships/image" Target="../media/image48.wmf"/><Relationship Id="rId5" Type="http://schemas.openxmlformats.org/officeDocument/2006/relationships/image" Target="../media/image120.wmf"/><Relationship Id="rId10" Type="http://schemas.openxmlformats.org/officeDocument/2006/relationships/oleObject" Target="../embeddings/oleObject35.bin"/><Relationship Id="rId4" Type="http://schemas.openxmlformats.org/officeDocument/2006/relationships/oleObject" Target="../embeddings/oleObject103.bin"/><Relationship Id="rId9" Type="http://schemas.openxmlformats.org/officeDocument/2006/relationships/image" Target="../media/image122.wmf"/></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4.wm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oleObject" Target="../embeddings/oleObject108.bin"/><Relationship Id="rId5" Type="http://schemas.openxmlformats.org/officeDocument/2006/relationships/image" Target="../media/image123.wmf"/><Relationship Id="rId4" Type="http://schemas.openxmlformats.org/officeDocument/2006/relationships/oleObject" Target="../embeddings/oleObject107.bin"/></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25.wmf"/><Relationship Id="rId4" Type="http://schemas.openxmlformats.org/officeDocument/2006/relationships/oleObject" Target="../embeddings/oleObject109.bin"/></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26.wmf"/><Relationship Id="rId5" Type="http://schemas.openxmlformats.org/officeDocument/2006/relationships/oleObject" Target="../embeddings/oleObject110.bin"/><Relationship Id="rId4" Type="http://schemas.openxmlformats.org/officeDocument/2006/relationships/image" Target="../media/image118.jpeg"/></Relationships>
</file>

<file path=ppt/slides/_rels/slide69.xml.rels><?xml version="1.0" encoding="UTF-8" standalone="yes"?>
<Relationships xmlns="http://schemas.openxmlformats.org/package/2006/relationships"><Relationship Id="rId8" Type="http://schemas.openxmlformats.org/officeDocument/2006/relationships/image" Target="../media/image118.jpeg"/><Relationship Id="rId13" Type="http://schemas.openxmlformats.org/officeDocument/2006/relationships/oleObject" Target="../embeddings/oleObject115.bin"/><Relationship Id="rId3" Type="http://schemas.openxmlformats.org/officeDocument/2006/relationships/image" Target="../media/image1.png"/><Relationship Id="rId7" Type="http://schemas.openxmlformats.org/officeDocument/2006/relationships/image" Target="../media/image128.wmf"/><Relationship Id="rId12" Type="http://schemas.openxmlformats.org/officeDocument/2006/relationships/image" Target="../media/image130.w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oleObject" Target="../embeddings/oleObject112.bin"/><Relationship Id="rId11" Type="http://schemas.openxmlformats.org/officeDocument/2006/relationships/oleObject" Target="../embeddings/oleObject114.bin"/><Relationship Id="rId5" Type="http://schemas.openxmlformats.org/officeDocument/2006/relationships/image" Target="../media/image127.wmf"/><Relationship Id="rId10" Type="http://schemas.openxmlformats.org/officeDocument/2006/relationships/image" Target="../media/image129.wmf"/><Relationship Id="rId4" Type="http://schemas.openxmlformats.org/officeDocument/2006/relationships/oleObject" Target="../embeddings/oleObject111.bin"/><Relationship Id="rId9" Type="http://schemas.openxmlformats.org/officeDocument/2006/relationships/oleObject" Target="../embeddings/oleObject113.bin"/><Relationship Id="rId14" Type="http://schemas.openxmlformats.org/officeDocument/2006/relationships/image" Target="../media/image131.w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png"/><Relationship Id="rId7" Type="http://schemas.openxmlformats.org/officeDocument/2006/relationships/oleObject" Target="../embeddings/oleObject112.bin"/><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2.wmf"/><Relationship Id="rId5" Type="http://schemas.openxmlformats.org/officeDocument/2006/relationships/oleObject" Target="../embeddings/oleObject116.bin"/><Relationship Id="rId10" Type="http://schemas.openxmlformats.org/officeDocument/2006/relationships/image" Target="../media/image126.wmf"/><Relationship Id="rId4" Type="http://schemas.openxmlformats.org/officeDocument/2006/relationships/image" Target="../media/image118.jpeg"/><Relationship Id="rId9" Type="http://schemas.openxmlformats.org/officeDocument/2006/relationships/oleObject" Target="../embeddings/oleObject110.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19.bin"/><Relationship Id="rId3" Type="http://schemas.openxmlformats.org/officeDocument/2006/relationships/image" Target="../media/image1.png"/><Relationship Id="rId7" Type="http://schemas.openxmlformats.org/officeDocument/2006/relationships/image" Target="../media/image134.wm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oleObject" Target="../embeddings/oleObject118.bin"/><Relationship Id="rId5" Type="http://schemas.openxmlformats.org/officeDocument/2006/relationships/image" Target="../media/image133.wmf"/><Relationship Id="rId4" Type="http://schemas.openxmlformats.org/officeDocument/2006/relationships/oleObject" Target="../embeddings/oleObject117.bin"/><Relationship Id="rId9" Type="http://schemas.openxmlformats.org/officeDocument/2006/relationships/image" Target="../media/image135.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22.bin"/><Relationship Id="rId3" Type="http://schemas.openxmlformats.org/officeDocument/2006/relationships/image" Target="../media/image1.png"/><Relationship Id="rId7" Type="http://schemas.openxmlformats.org/officeDocument/2006/relationships/image" Target="../media/image137.wmf"/><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oleObject" Target="../embeddings/oleObject121.bin"/><Relationship Id="rId11" Type="http://schemas.openxmlformats.org/officeDocument/2006/relationships/image" Target="../media/image134.wmf"/><Relationship Id="rId5" Type="http://schemas.openxmlformats.org/officeDocument/2006/relationships/image" Target="../media/image136.wmf"/><Relationship Id="rId10" Type="http://schemas.openxmlformats.org/officeDocument/2006/relationships/oleObject" Target="../embeddings/oleObject123.bin"/><Relationship Id="rId4" Type="http://schemas.openxmlformats.org/officeDocument/2006/relationships/oleObject" Target="../embeddings/oleObject120.bin"/><Relationship Id="rId9" Type="http://schemas.openxmlformats.org/officeDocument/2006/relationships/image" Target="../media/image138.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image" Target="../media/image1.png"/><Relationship Id="rId7" Type="http://schemas.openxmlformats.org/officeDocument/2006/relationships/image" Target="../media/image139.wmf"/><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oleObject" Target="../embeddings/oleObject125.bin"/><Relationship Id="rId11" Type="http://schemas.openxmlformats.org/officeDocument/2006/relationships/image" Target="../media/image133.wmf"/><Relationship Id="rId5" Type="http://schemas.openxmlformats.org/officeDocument/2006/relationships/image" Target="../media/image134.wmf"/><Relationship Id="rId10" Type="http://schemas.openxmlformats.org/officeDocument/2006/relationships/oleObject" Target="../embeddings/oleObject127.bin"/><Relationship Id="rId4" Type="http://schemas.openxmlformats.org/officeDocument/2006/relationships/oleObject" Target="../embeddings/oleObject124.bin"/><Relationship Id="rId9" Type="http://schemas.openxmlformats.org/officeDocument/2006/relationships/image" Target="../media/image128.wmf"/></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30.bin"/><Relationship Id="rId13" Type="http://schemas.openxmlformats.org/officeDocument/2006/relationships/image" Target="../media/image144.wmf"/><Relationship Id="rId3" Type="http://schemas.openxmlformats.org/officeDocument/2006/relationships/image" Target="../media/image1.png"/><Relationship Id="rId7" Type="http://schemas.openxmlformats.org/officeDocument/2006/relationships/image" Target="../media/image141.wmf"/><Relationship Id="rId12" Type="http://schemas.openxmlformats.org/officeDocument/2006/relationships/oleObject" Target="../embeddings/oleObject132.bin"/><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oleObject" Target="../embeddings/oleObject129.bin"/><Relationship Id="rId11" Type="http://schemas.openxmlformats.org/officeDocument/2006/relationships/image" Target="../media/image143.wmf"/><Relationship Id="rId5" Type="http://schemas.openxmlformats.org/officeDocument/2006/relationships/image" Target="../media/image140.wmf"/><Relationship Id="rId10" Type="http://schemas.openxmlformats.org/officeDocument/2006/relationships/oleObject" Target="../embeddings/oleObject131.bin"/><Relationship Id="rId4" Type="http://schemas.openxmlformats.org/officeDocument/2006/relationships/oleObject" Target="../embeddings/oleObject128.bin"/><Relationship Id="rId9" Type="http://schemas.openxmlformats.org/officeDocument/2006/relationships/image" Target="../media/image142.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35.bin"/><Relationship Id="rId13" Type="http://schemas.openxmlformats.org/officeDocument/2006/relationships/image" Target="../media/image149.wmf"/><Relationship Id="rId3" Type="http://schemas.openxmlformats.org/officeDocument/2006/relationships/image" Target="../media/image1.png"/><Relationship Id="rId7" Type="http://schemas.openxmlformats.org/officeDocument/2006/relationships/image" Target="../media/image146.wmf"/><Relationship Id="rId12" Type="http://schemas.openxmlformats.org/officeDocument/2006/relationships/oleObject" Target="../embeddings/oleObject137.bin"/><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oleObject" Target="../embeddings/oleObject134.bin"/><Relationship Id="rId11" Type="http://schemas.openxmlformats.org/officeDocument/2006/relationships/image" Target="../media/image148.wmf"/><Relationship Id="rId5" Type="http://schemas.openxmlformats.org/officeDocument/2006/relationships/image" Target="../media/image145.wmf"/><Relationship Id="rId10" Type="http://schemas.openxmlformats.org/officeDocument/2006/relationships/oleObject" Target="../embeddings/oleObject136.bin"/><Relationship Id="rId4" Type="http://schemas.openxmlformats.org/officeDocument/2006/relationships/oleObject" Target="../embeddings/oleObject133.bin"/><Relationship Id="rId9" Type="http://schemas.openxmlformats.org/officeDocument/2006/relationships/image" Target="../media/image147.wmf"/></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150.jpe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51.jpe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5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0.wmf"/><Relationship Id="rId4" Type="http://schemas.openxmlformats.org/officeDocument/2006/relationships/oleObject" Target="../embeddings/oleObject6.bin"/></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52.jpeg"/></Relationships>
</file>

<file path=ppt/slides/_rels/slide81.x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image" Target="../media/image1.png"/><Relationship Id="rId7" Type="http://schemas.openxmlformats.org/officeDocument/2006/relationships/oleObject" Target="../embeddings/oleObject139.bin"/><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53.wmf"/><Relationship Id="rId5" Type="http://schemas.openxmlformats.org/officeDocument/2006/relationships/oleObject" Target="../embeddings/oleObject138.bin"/><Relationship Id="rId4" Type="http://schemas.openxmlformats.org/officeDocument/2006/relationships/image" Target="../media/image152.jpeg"/></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27.bin"/><Relationship Id="rId13" Type="http://schemas.openxmlformats.org/officeDocument/2006/relationships/image" Target="../media/image155.wmf"/><Relationship Id="rId3" Type="http://schemas.openxmlformats.org/officeDocument/2006/relationships/image" Target="../media/image1.png"/><Relationship Id="rId7" Type="http://schemas.openxmlformats.org/officeDocument/2006/relationships/image" Target="../media/image154.wmf"/><Relationship Id="rId12" Type="http://schemas.openxmlformats.org/officeDocument/2006/relationships/oleObject" Target="../embeddings/oleObject142.bin"/><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oleObject" Target="../embeddings/oleObject141.bin"/><Relationship Id="rId11" Type="http://schemas.openxmlformats.org/officeDocument/2006/relationships/image" Target="../media/image135.wmf"/><Relationship Id="rId5" Type="http://schemas.openxmlformats.org/officeDocument/2006/relationships/image" Target="../media/image153.wmf"/><Relationship Id="rId10" Type="http://schemas.openxmlformats.org/officeDocument/2006/relationships/oleObject" Target="../embeddings/oleObject119.bin"/><Relationship Id="rId4" Type="http://schemas.openxmlformats.org/officeDocument/2006/relationships/oleObject" Target="../embeddings/oleObject140.bin"/><Relationship Id="rId9" Type="http://schemas.openxmlformats.org/officeDocument/2006/relationships/image" Target="../media/image133.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45.bin"/><Relationship Id="rId3" Type="http://schemas.openxmlformats.org/officeDocument/2006/relationships/image" Target="../media/image1.png"/><Relationship Id="rId7" Type="http://schemas.openxmlformats.org/officeDocument/2006/relationships/image" Target="../media/image156.wmf"/><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oleObject" Target="../embeddings/oleObject144.bin"/><Relationship Id="rId5" Type="http://schemas.openxmlformats.org/officeDocument/2006/relationships/image" Target="../media/image155.wmf"/><Relationship Id="rId4" Type="http://schemas.openxmlformats.org/officeDocument/2006/relationships/oleObject" Target="../embeddings/oleObject143.bin"/><Relationship Id="rId9" Type="http://schemas.openxmlformats.org/officeDocument/2006/relationships/image" Target="../media/image157.w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48.bin"/><Relationship Id="rId3" Type="http://schemas.openxmlformats.org/officeDocument/2006/relationships/image" Target="../media/image1.png"/><Relationship Id="rId7" Type="http://schemas.openxmlformats.org/officeDocument/2006/relationships/image" Target="../media/image156.wmf"/><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oleObject" Target="../embeddings/oleObject147.bin"/><Relationship Id="rId5" Type="http://schemas.openxmlformats.org/officeDocument/2006/relationships/image" Target="../media/image155.wmf"/><Relationship Id="rId4" Type="http://schemas.openxmlformats.org/officeDocument/2006/relationships/oleObject" Target="../embeddings/oleObject146.bin"/><Relationship Id="rId9" Type="http://schemas.openxmlformats.org/officeDocument/2006/relationships/image" Target="../media/image157.wmf"/></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49.bin"/><Relationship Id="rId3" Type="http://schemas.openxmlformats.org/officeDocument/2006/relationships/image" Target="../media/image1.png"/><Relationship Id="rId7" Type="http://schemas.openxmlformats.org/officeDocument/2006/relationships/image" Target="../media/image137.wmf"/><Relationship Id="rId12" Type="http://schemas.openxmlformats.org/officeDocument/2006/relationships/image" Target="../media/image16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oleObject" Target="../embeddings/oleObject121.bin"/><Relationship Id="rId11" Type="http://schemas.openxmlformats.org/officeDocument/2006/relationships/image" Target="../media/image159.wmf"/><Relationship Id="rId5" Type="http://schemas.openxmlformats.org/officeDocument/2006/relationships/image" Target="../media/image136.wmf"/><Relationship Id="rId10" Type="http://schemas.openxmlformats.org/officeDocument/2006/relationships/oleObject" Target="../embeddings/oleObject150.bin"/><Relationship Id="rId4" Type="http://schemas.openxmlformats.org/officeDocument/2006/relationships/oleObject" Target="../embeddings/oleObject120.bin"/><Relationship Id="rId9" Type="http://schemas.openxmlformats.org/officeDocument/2006/relationships/image" Target="../media/image158.w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53.bin"/><Relationship Id="rId13" Type="http://schemas.openxmlformats.org/officeDocument/2006/relationships/image" Target="../media/image165.wmf"/><Relationship Id="rId18" Type="http://schemas.openxmlformats.org/officeDocument/2006/relationships/image" Target="../media/image167.png"/><Relationship Id="rId3" Type="http://schemas.openxmlformats.org/officeDocument/2006/relationships/image" Target="../media/image1.png"/><Relationship Id="rId7" Type="http://schemas.openxmlformats.org/officeDocument/2006/relationships/image" Target="../media/image162.wmf"/><Relationship Id="rId12" Type="http://schemas.openxmlformats.org/officeDocument/2006/relationships/oleObject" Target="../embeddings/oleObject155.bin"/><Relationship Id="rId17" Type="http://schemas.openxmlformats.org/officeDocument/2006/relationships/image" Target="../media/image159.wmf"/><Relationship Id="rId2" Type="http://schemas.openxmlformats.org/officeDocument/2006/relationships/notesSlide" Target="../notesSlides/notesSlide83.xml"/><Relationship Id="rId16" Type="http://schemas.openxmlformats.org/officeDocument/2006/relationships/oleObject" Target="../embeddings/oleObject157.bin"/><Relationship Id="rId1" Type="http://schemas.openxmlformats.org/officeDocument/2006/relationships/slideLayout" Target="../slideLayouts/slideLayout2.xml"/><Relationship Id="rId6" Type="http://schemas.openxmlformats.org/officeDocument/2006/relationships/oleObject" Target="../embeddings/oleObject152.bin"/><Relationship Id="rId11" Type="http://schemas.openxmlformats.org/officeDocument/2006/relationships/image" Target="../media/image164.wmf"/><Relationship Id="rId5" Type="http://schemas.openxmlformats.org/officeDocument/2006/relationships/image" Target="../media/image161.wmf"/><Relationship Id="rId15" Type="http://schemas.openxmlformats.org/officeDocument/2006/relationships/image" Target="../media/image166.wmf"/><Relationship Id="rId10" Type="http://schemas.openxmlformats.org/officeDocument/2006/relationships/oleObject" Target="../embeddings/oleObject154.bin"/><Relationship Id="rId4" Type="http://schemas.openxmlformats.org/officeDocument/2006/relationships/oleObject" Target="../embeddings/oleObject151.bin"/><Relationship Id="rId9" Type="http://schemas.openxmlformats.org/officeDocument/2006/relationships/image" Target="../media/image163.wmf"/><Relationship Id="rId14" Type="http://schemas.openxmlformats.org/officeDocument/2006/relationships/oleObject" Target="../embeddings/oleObject156.bin"/></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emf"/><Relationship Id="rId4" Type="http://schemas.openxmlformats.org/officeDocument/2006/relationships/oleObject" Target="../embeddings/oleObject158.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175.wmf"/><Relationship Id="rId18" Type="http://schemas.openxmlformats.org/officeDocument/2006/relationships/image" Target="../media/image177.wmf"/><Relationship Id="rId3" Type="http://schemas.openxmlformats.org/officeDocument/2006/relationships/image" Target="../media/image1.png"/><Relationship Id="rId7" Type="http://schemas.openxmlformats.org/officeDocument/2006/relationships/image" Target="../media/image172.wmf"/><Relationship Id="rId12" Type="http://schemas.openxmlformats.org/officeDocument/2006/relationships/oleObject" Target="../embeddings/oleObject163.bin"/><Relationship Id="rId17" Type="http://schemas.openxmlformats.org/officeDocument/2006/relationships/oleObject" Target="../embeddings/oleObject166.bin"/><Relationship Id="rId2" Type="http://schemas.openxmlformats.org/officeDocument/2006/relationships/notesSlide" Target="../notesSlides/notesSlide87.xml"/><Relationship Id="rId16" Type="http://schemas.openxmlformats.org/officeDocument/2006/relationships/oleObject" Target="../embeddings/oleObject165.bin"/><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oleObject" Target="../embeddings/oleObject160.bin"/><Relationship Id="rId11" Type="http://schemas.openxmlformats.org/officeDocument/2006/relationships/image" Target="../media/image174.wmf"/><Relationship Id="rId5" Type="http://schemas.openxmlformats.org/officeDocument/2006/relationships/image" Target="../media/image171.emf"/><Relationship Id="rId15" Type="http://schemas.openxmlformats.org/officeDocument/2006/relationships/image" Target="../media/image176.wmf"/><Relationship Id="rId10" Type="http://schemas.openxmlformats.org/officeDocument/2006/relationships/oleObject" Target="../embeddings/oleObject162.bin"/><Relationship Id="rId19" Type="http://schemas.openxmlformats.org/officeDocument/2006/relationships/oleObject" Target="../embeddings/oleObject167.bin"/><Relationship Id="rId4" Type="http://schemas.openxmlformats.org/officeDocument/2006/relationships/oleObject" Target="../embeddings/oleObject159.bin"/><Relationship Id="rId9" Type="http://schemas.openxmlformats.org/officeDocument/2006/relationships/image" Target="../media/image173.wmf"/><Relationship Id="rId14" Type="http://schemas.openxmlformats.org/officeDocument/2006/relationships/oleObject" Target="../embeddings/oleObject16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线连接符 26"/>
          <p:cNvCxnSpPr/>
          <p:nvPr/>
        </p:nvCxnSpPr>
        <p:spPr>
          <a:xfrm>
            <a:off x="3210198" y="4247260"/>
            <a:ext cx="550291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C2AE403-F00E-975D-BB19-32AA877BACEE}"/>
              </a:ext>
            </a:extLst>
          </p:cNvPr>
          <p:cNvSpPr txBox="1"/>
          <p:nvPr/>
        </p:nvSpPr>
        <p:spPr>
          <a:xfrm>
            <a:off x="2541981" y="1119870"/>
            <a:ext cx="7108036" cy="3770263"/>
          </a:xfrm>
          <a:prstGeom prst="rect">
            <a:avLst/>
          </a:prstGeom>
          <a:noFill/>
        </p:spPr>
        <p:txBody>
          <a:bodyPr wrap="none" rtlCol="0">
            <a:spAutoFit/>
          </a:bodyPr>
          <a:lstStyle/>
          <a:p>
            <a:r>
              <a:rPr kumimoji="1" lang="en-US" altLang="zh-CN" sz="23900" b="1" dirty="0">
                <a:solidFill>
                  <a:schemeClr val="bg1">
                    <a:lumMod val="95000"/>
                  </a:schemeClr>
                </a:solidFill>
                <a:latin typeface="Times New Roman" panose="02020603050405020304" pitchFamily="18" charset="0"/>
                <a:ea typeface="微软雅黑" panose="020B0503020204020204" pitchFamily="34" charset="-122"/>
              </a:rPr>
              <a:t>HNU</a:t>
            </a:r>
            <a:endParaRPr kumimoji="1" lang="zh-CN" altLang="en-US" sz="23900" b="1" dirty="0">
              <a:solidFill>
                <a:schemeClr val="bg1">
                  <a:lumMod val="95000"/>
                </a:schemeClr>
              </a:solidFill>
              <a:latin typeface="Times New Roman" panose="02020603050405020304" pitchFamily="18" charset="0"/>
              <a:ea typeface="微软雅黑" panose="020B0503020204020204" pitchFamily="34" charset="-122"/>
            </a:endParaRPr>
          </a:p>
        </p:txBody>
      </p:sp>
      <p:pic>
        <p:nvPicPr>
          <p:cNvPr id="12" name="图片 11" descr="C:\Users\Echi\Desktop\微信图片_20210423152212.png微信图片_20210423152212">
            <a:extLst>
              <a:ext uri="{FF2B5EF4-FFF2-40B4-BE49-F238E27FC236}">
                <a16:creationId xmlns:a16="http://schemas.microsoft.com/office/drawing/2014/main" id="{88048469-71CC-7F18-05FD-6484415E9EC6}"/>
              </a:ext>
            </a:extLst>
          </p:cNvPr>
          <p:cNvPicPr>
            <a:picLocks noChangeAspect="1"/>
          </p:cNvPicPr>
          <p:nvPr/>
        </p:nvPicPr>
        <p:blipFill>
          <a:blip r:embed="rId3"/>
          <a:srcRect/>
          <a:stretch>
            <a:fillRect/>
          </a:stretch>
        </p:blipFill>
        <p:spPr>
          <a:xfrm>
            <a:off x="4454298" y="160385"/>
            <a:ext cx="3014709" cy="959485"/>
          </a:xfrm>
          <a:prstGeom prst="rect">
            <a:avLst/>
          </a:prstGeom>
        </p:spPr>
      </p:pic>
      <p:sp>
        <p:nvSpPr>
          <p:cNvPr id="13" name="文本框 12">
            <a:extLst>
              <a:ext uri="{FF2B5EF4-FFF2-40B4-BE49-F238E27FC236}">
                <a16:creationId xmlns:a16="http://schemas.microsoft.com/office/drawing/2014/main" id="{5FD6F96B-DBC2-4069-4918-86634E107683}"/>
              </a:ext>
            </a:extLst>
          </p:cNvPr>
          <p:cNvSpPr txBox="1"/>
          <p:nvPr/>
        </p:nvSpPr>
        <p:spPr>
          <a:xfrm>
            <a:off x="2781630" y="2484090"/>
            <a:ext cx="6628738" cy="1283428"/>
          </a:xfrm>
          <a:prstGeom prst="rect">
            <a:avLst/>
          </a:prstGeom>
          <a:noFill/>
        </p:spPr>
        <p:txBody>
          <a:bodyPr wrap="none" rtlCol="0">
            <a:spAutoFit/>
          </a:bodyPr>
          <a:lstStyle/>
          <a:p>
            <a:pPr algn="ctr">
              <a:lnSpc>
                <a:spcPct val="130000"/>
              </a:lnSpc>
            </a:pPr>
            <a:r>
              <a:rPr kumimoji="1" lang="zh-CN" altLang="en-US" sz="6600" b="1" spc="300" dirty="0">
                <a:solidFill>
                  <a:srgbClr val="C00000"/>
                </a:solidFill>
                <a:latin typeface="Times New Roman" panose="02020603050405020304" pitchFamily="18" charset="0"/>
                <a:ea typeface="微软雅黑" panose="020B0503020204020204" pitchFamily="34" charset="-122"/>
                <a:cs typeface="Alibaba PuHuiTi M" pitchFamily="18" charset="-122"/>
              </a:rPr>
              <a:t>第三章 异步控制</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77539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二、变频调速基本理论</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8ED8C445-0E6C-4F5D-06E3-ACF955136007}"/>
              </a:ext>
            </a:extLst>
          </p:cNvPr>
          <p:cNvSpPr txBox="1"/>
          <p:nvPr/>
        </p:nvSpPr>
        <p:spPr>
          <a:xfrm>
            <a:off x="4795300" y="154308"/>
            <a:ext cx="5575616"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2.2 VVVF</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电源供电下三相异步电机的机械特性</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圆角 19">
            <a:extLst>
              <a:ext uri="{FF2B5EF4-FFF2-40B4-BE49-F238E27FC236}">
                <a16:creationId xmlns:a16="http://schemas.microsoft.com/office/drawing/2014/main" id="{E80B22B1-B17E-F18A-5959-9EE7732D960F}"/>
              </a:ext>
            </a:extLst>
          </p:cNvPr>
          <p:cNvSpPr/>
          <p:nvPr/>
        </p:nvSpPr>
        <p:spPr>
          <a:xfrm>
            <a:off x="87411" y="1022950"/>
            <a:ext cx="3408143"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、异步电机等效电路</a:t>
            </a:r>
          </a:p>
        </p:txBody>
      </p:sp>
      <p:pic>
        <p:nvPicPr>
          <p:cNvPr id="3" name="Picture 4">
            <a:extLst>
              <a:ext uri="{FF2B5EF4-FFF2-40B4-BE49-F238E27FC236}">
                <a16:creationId xmlns:a16="http://schemas.microsoft.com/office/drawing/2014/main" id="{03AABE6E-25FF-636F-F83A-2177D18E72A5}"/>
              </a:ext>
            </a:extLst>
          </p:cNvPr>
          <p:cNvPicPr>
            <a:picLocks noChangeAspect="1"/>
          </p:cNvPicPr>
          <p:nvPr/>
        </p:nvPicPr>
        <p:blipFill>
          <a:blip r:embed="rId4" cstate="print">
            <a:extLst>
              <a:ext uri="{28A0092B-C50C-407E-A947-70E740481C1C}">
                <a14:useLocalDpi xmlns:a14="http://schemas.microsoft.com/office/drawing/2010/main" val="0"/>
              </a:ext>
            </a:extLst>
          </a:blip>
          <a:srcRect l="13194" r="13194"/>
          <a:stretch>
            <a:fillRect/>
          </a:stretch>
        </p:blipFill>
        <p:spPr>
          <a:xfrm>
            <a:off x="3683167" y="1163070"/>
            <a:ext cx="6072813" cy="2995670"/>
          </a:xfrm>
          <a:prstGeom prst="rect">
            <a:avLst/>
          </a:prstGeom>
          <a:noFill/>
        </p:spPr>
      </p:pic>
      <p:sp>
        <p:nvSpPr>
          <p:cNvPr id="7" name="文本框 6">
            <a:extLst>
              <a:ext uri="{FF2B5EF4-FFF2-40B4-BE49-F238E27FC236}">
                <a16:creationId xmlns:a16="http://schemas.microsoft.com/office/drawing/2014/main" id="{45766570-9215-DFF5-4C39-619A712ECAA6}"/>
              </a:ext>
            </a:extLst>
          </p:cNvPr>
          <p:cNvSpPr txBox="1"/>
          <p:nvPr/>
        </p:nvSpPr>
        <p:spPr>
          <a:xfrm>
            <a:off x="285509" y="4197095"/>
            <a:ext cx="11620982" cy="2574231"/>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2200" i="1" kern="1200" dirty="0" err="1">
                <a:solidFill>
                  <a:srgbClr val="000000"/>
                </a:solidFill>
                <a:effectLst/>
                <a:latin typeface="Times New Roman" panose="02020603050405020304" pitchFamily="18" charset="0"/>
                <a:ea typeface="宋体" panose="02010600030101010101" pitchFamily="2" charset="-122"/>
              </a:rPr>
              <a:t>Ф</a:t>
            </a:r>
            <a:r>
              <a:rPr lang="en-US" altLang="zh-CN" sz="2200" i="1" kern="1200" baseline="-25000" dirty="0" err="1">
                <a:solidFill>
                  <a:srgbClr val="000000"/>
                </a:solidFill>
                <a:effectLst/>
                <a:latin typeface="Times New Roman" panose="02020603050405020304" pitchFamily="18" charset="0"/>
                <a:ea typeface="宋体" panose="02010600030101010101" pitchFamily="2" charset="-122"/>
              </a:rPr>
              <a:t>m</a:t>
            </a:r>
            <a:r>
              <a:rPr lang="zh-CN" altLang="zh-CN" sz="2200" kern="1200" dirty="0">
                <a:solidFill>
                  <a:srgbClr val="000000"/>
                </a:solidFill>
                <a:effectLst/>
                <a:ea typeface="宋体" panose="02010600030101010101" pitchFamily="2" charset="-122"/>
                <a:cs typeface="Times New Roman" panose="02020603050405020304" pitchFamily="18" charset="0"/>
              </a:rPr>
              <a:t>为气隙磁通，其对应在定子一相绕组中感应的电动势为气隙合成电动势</a:t>
            </a:r>
            <a:r>
              <a:rPr lang="en-US" altLang="zh-CN" sz="2200" i="1" kern="1200" dirty="0">
                <a:solidFill>
                  <a:srgbClr val="000000"/>
                </a:solidFill>
                <a:effectLst/>
                <a:latin typeface="Times New Roman" panose="02020603050405020304" pitchFamily="18" charset="0"/>
                <a:ea typeface="宋体" panose="02010600030101010101" pitchFamily="2" charset="-122"/>
              </a:rPr>
              <a:t>E</a:t>
            </a:r>
            <a:r>
              <a:rPr lang="en-US" altLang="zh-CN" sz="2200" i="1" kern="1200" baseline="-25000" dirty="0">
                <a:solidFill>
                  <a:srgbClr val="000000"/>
                </a:solidFill>
                <a:effectLst/>
                <a:latin typeface="Times New Roman" panose="02020603050405020304" pitchFamily="18" charset="0"/>
                <a:ea typeface="宋体" panose="02010600030101010101" pitchFamily="2" charset="-122"/>
              </a:rPr>
              <a:t>1</a:t>
            </a:r>
          </a:p>
          <a:p>
            <a:pPr marL="285750" indent="-285750">
              <a:lnSpc>
                <a:spcPct val="150000"/>
              </a:lnSpc>
              <a:buFont typeface="Wingdings" panose="05000000000000000000" pitchFamily="2" charset="2"/>
              <a:buChar char="p"/>
            </a:pPr>
            <a:r>
              <a:rPr lang="en-US" altLang="zh-CN" sz="2200" i="1" kern="1200" dirty="0" err="1">
                <a:solidFill>
                  <a:srgbClr val="000000"/>
                </a:solidFill>
                <a:effectLst/>
                <a:latin typeface="Times New Roman" panose="02020603050405020304" pitchFamily="18" charset="0"/>
                <a:ea typeface="宋体" panose="02010600030101010101" pitchFamily="2" charset="-122"/>
              </a:rPr>
              <a:t>Ф</a:t>
            </a:r>
            <a:r>
              <a:rPr lang="en-US" altLang="zh-CN" sz="2200" i="1" kern="1200" baseline="-25000" dirty="0" err="1">
                <a:solidFill>
                  <a:srgbClr val="000000"/>
                </a:solidFill>
                <a:effectLst/>
                <a:latin typeface="Times New Roman" panose="02020603050405020304" pitchFamily="18" charset="0"/>
                <a:ea typeface="宋体" panose="02010600030101010101" pitchFamily="2" charset="-122"/>
              </a:rPr>
              <a:t>s</a:t>
            </a:r>
            <a:r>
              <a:rPr lang="zh-CN" altLang="zh-CN" sz="2200" kern="1200" dirty="0">
                <a:solidFill>
                  <a:srgbClr val="000000"/>
                </a:solidFill>
                <a:effectLst/>
                <a:ea typeface="宋体" panose="02010600030101010101" pitchFamily="2" charset="-122"/>
                <a:cs typeface="Times New Roman" panose="02020603050405020304" pitchFamily="18" charset="0"/>
              </a:rPr>
              <a:t>为定子全磁通，它由气隙磁通</a:t>
            </a:r>
            <a:r>
              <a:rPr lang="en-US" altLang="zh-CN" sz="2200" i="1" kern="1200" dirty="0" err="1">
                <a:solidFill>
                  <a:srgbClr val="000000"/>
                </a:solidFill>
                <a:effectLst/>
                <a:latin typeface="Times New Roman" panose="02020603050405020304" pitchFamily="18" charset="0"/>
                <a:ea typeface="宋体" panose="02010600030101010101" pitchFamily="2" charset="-122"/>
              </a:rPr>
              <a:t>Ф</a:t>
            </a:r>
            <a:r>
              <a:rPr lang="en-US" altLang="zh-CN" sz="2200" i="1" kern="1200" baseline="-25000" dirty="0" err="1">
                <a:solidFill>
                  <a:srgbClr val="000000"/>
                </a:solidFill>
                <a:effectLst/>
                <a:latin typeface="Times New Roman" panose="02020603050405020304" pitchFamily="18" charset="0"/>
                <a:ea typeface="宋体" panose="02010600030101010101" pitchFamily="2" charset="-122"/>
              </a:rPr>
              <a:t>m</a:t>
            </a:r>
            <a:r>
              <a:rPr lang="zh-CN" altLang="zh-CN" sz="2200" kern="1200" dirty="0">
                <a:solidFill>
                  <a:srgbClr val="000000"/>
                </a:solidFill>
                <a:effectLst/>
                <a:ea typeface="宋体" panose="02010600030101010101" pitchFamily="2" charset="-122"/>
                <a:cs typeface="Times New Roman" panose="02020603050405020304" pitchFamily="18" charset="0"/>
              </a:rPr>
              <a:t>和定子漏磁通</a:t>
            </a:r>
            <a:r>
              <a:rPr lang="en-US" altLang="zh-CN" sz="2200" i="1" kern="1200" dirty="0">
                <a:solidFill>
                  <a:srgbClr val="000000"/>
                </a:solidFill>
                <a:effectLst/>
                <a:latin typeface="Times New Roman" panose="02020603050405020304" pitchFamily="18" charset="0"/>
                <a:ea typeface="宋体" panose="02010600030101010101" pitchFamily="2" charset="-122"/>
              </a:rPr>
              <a:t>Ф</a:t>
            </a:r>
            <a:r>
              <a:rPr lang="en-US" altLang="zh-CN" sz="2200" i="1" kern="1200" baseline="-25000" dirty="0">
                <a:solidFill>
                  <a:srgbClr val="000000"/>
                </a:solidFill>
                <a:effectLst/>
                <a:latin typeface="Times New Roman" panose="02020603050405020304" pitchFamily="18" charset="0"/>
                <a:ea typeface="宋体" panose="02010600030101010101" pitchFamily="2" charset="-122"/>
              </a:rPr>
              <a:t>1σ</a:t>
            </a:r>
            <a:r>
              <a:rPr lang="zh-CN" altLang="zh-CN" sz="2200" kern="1200" dirty="0">
                <a:solidFill>
                  <a:srgbClr val="000000"/>
                </a:solidFill>
                <a:effectLst/>
                <a:ea typeface="宋体" panose="02010600030101010101" pitchFamily="2" charset="-122"/>
                <a:cs typeface="Times New Roman" panose="02020603050405020304" pitchFamily="18" charset="0"/>
              </a:rPr>
              <a:t>组成，对应在定子一相绕组中感应的电动势为定子电动势</a:t>
            </a:r>
            <a:r>
              <a:rPr lang="en-US" altLang="zh-CN" sz="2200" i="1" kern="1200" dirty="0">
                <a:solidFill>
                  <a:srgbClr val="000000"/>
                </a:solidFill>
                <a:effectLst/>
                <a:latin typeface="Times New Roman" panose="02020603050405020304" pitchFamily="18" charset="0"/>
                <a:ea typeface="宋体" panose="02010600030101010101" pitchFamily="2" charset="-122"/>
              </a:rPr>
              <a:t>E</a:t>
            </a:r>
            <a:r>
              <a:rPr lang="en-US" altLang="zh-CN" sz="2200" i="1" kern="1200" baseline="-25000" dirty="0">
                <a:solidFill>
                  <a:srgbClr val="000000"/>
                </a:solidFill>
                <a:effectLst/>
                <a:latin typeface="Times New Roman" panose="02020603050405020304" pitchFamily="18" charset="0"/>
                <a:ea typeface="宋体" panose="02010600030101010101" pitchFamily="2" charset="-122"/>
              </a:rPr>
              <a:t>s</a:t>
            </a:r>
          </a:p>
          <a:p>
            <a:pPr marL="285750" indent="-285750">
              <a:lnSpc>
                <a:spcPct val="150000"/>
              </a:lnSpc>
              <a:buFont typeface="Wingdings" panose="05000000000000000000" pitchFamily="2" charset="2"/>
              <a:buChar char="p"/>
            </a:pPr>
            <a:r>
              <a:rPr lang="en-US" altLang="zh-CN" sz="2200" i="1" kern="1200" dirty="0" err="1">
                <a:solidFill>
                  <a:srgbClr val="000000"/>
                </a:solidFill>
                <a:effectLst/>
                <a:latin typeface="Times New Roman" panose="02020603050405020304" pitchFamily="18" charset="0"/>
                <a:ea typeface="宋体" panose="02010600030101010101" pitchFamily="2" charset="-122"/>
              </a:rPr>
              <a:t>Ф</a:t>
            </a:r>
            <a:r>
              <a:rPr lang="en-US" altLang="zh-CN" sz="2200" i="1" kern="1200" baseline="-25000" dirty="0" err="1">
                <a:solidFill>
                  <a:srgbClr val="000000"/>
                </a:solidFill>
                <a:effectLst/>
                <a:latin typeface="Times New Roman" panose="02020603050405020304" pitchFamily="18" charset="0"/>
                <a:ea typeface="宋体" panose="02010600030101010101" pitchFamily="2" charset="-122"/>
              </a:rPr>
              <a:t>r</a:t>
            </a:r>
            <a:r>
              <a:rPr lang="zh-CN" altLang="zh-CN" sz="2200" kern="1200" dirty="0">
                <a:solidFill>
                  <a:srgbClr val="000000"/>
                </a:solidFill>
                <a:effectLst/>
                <a:ea typeface="宋体" panose="02010600030101010101" pitchFamily="2" charset="-122"/>
                <a:cs typeface="Times New Roman" panose="02020603050405020304" pitchFamily="18" charset="0"/>
              </a:rPr>
              <a:t>为转子全磁通，它由气隙磁通</a:t>
            </a:r>
            <a:r>
              <a:rPr lang="en-US" altLang="zh-CN" sz="2200" i="1" kern="1200" dirty="0" err="1">
                <a:solidFill>
                  <a:srgbClr val="000000"/>
                </a:solidFill>
                <a:effectLst/>
                <a:latin typeface="Times New Roman" panose="02020603050405020304" pitchFamily="18" charset="0"/>
                <a:ea typeface="宋体" panose="02010600030101010101" pitchFamily="2" charset="-122"/>
              </a:rPr>
              <a:t>Ф</a:t>
            </a:r>
            <a:r>
              <a:rPr lang="en-US" altLang="zh-CN" sz="2200" i="1" kern="1200" baseline="-25000" dirty="0" err="1">
                <a:solidFill>
                  <a:srgbClr val="000000"/>
                </a:solidFill>
                <a:effectLst/>
                <a:latin typeface="Times New Roman" panose="02020603050405020304" pitchFamily="18" charset="0"/>
                <a:ea typeface="宋体" panose="02010600030101010101" pitchFamily="2" charset="-122"/>
              </a:rPr>
              <a:t>m</a:t>
            </a:r>
            <a:r>
              <a:rPr lang="zh-CN" altLang="zh-CN" sz="2200" kern="1200" dirty="0">
                <a:solidFill>
                  <a:srgbClr val="000000"/>
                </a:solidFill>
                <a:effectLst/>
                <a:ea typeface="宋体" panose="02010600030101010101" pitchFamily="2" charset="-122"/>
                <a:cs typeface="Times New Roman" panose="02020603050405020304" pitchFamily="18" charset="0"/>
              </a:rPr>
              <a:t>和转子漏磁通</a:t>
            </a:r>
            <a:r>
              <a:rPr lang="en-US" altLang="zh-CN" sz="2200" i="1" kern="1200" dirty="0">
                <a:solidFill>
                  <a:srgbClr val="000000"/>
                </a:solidFill>
                <a:effectLst/>
                <a:latin typeface="Times New Roman" panose="02020603050405020304" pitchFamily="18" charset="0"/>
                <a:ea typeface="宋体" panose="02010600030101010101" pitchFamily="2" charset="-122"/>
              </a:rPr>
              <a:t>Ф</a:t>
            </a:r>
            <a:r>
              <a:rPr lang="en-US" altLang="zh-CN" sz="2200" i="1" kern="1200" baseline="-25000" dirty="0">
                <a:solidFill>
                  <a:srgbClr val="000000"/>
                </a:solidFill>
                <a:effectLst/>
                <a:latin typeface="Times New Roman" panose="02020603050405020304" pitchFamily="18" charset="0"/>
                <a:ea typeface="宋体" panose="02010600030101010101" pitchFamily="2" charset="-122"/>
              </a:rPr>
              <a:t>2σ</a:t>
            </a:r>
            <a:r>
              <a:rPr lang="zh-CN" altLang="zh-CN" sz="2200" kern="1200" dirty="0">
                <a:solidFill>
                  <a:srgbClr val="000000"/>
                </a:solidFill>
                <a:effectLst/>
                <a:ea typeface="宋体" panose="02010600030101010101" pitchFamily="2" charset="-122"/>
                <a:cs typeface="Times New Roman" panose="02020603050405020304" pitchFamily="18" charset="0"/>
              </a:rPr>
              <a:t>组成，对应在定子一相绕组中感应的电动势为定子电动势</a:t>
            </a:r>
            <a:r>
              <a:rPr lang="en-US" altLang="zh-CN" sz="2200" i="1" kern="1200" dirty="0">
                <a:solidFill>
                  <a:srgbClr val="000000"/>
                </a:solidFill>
                <a:effectLst/>
                <a:latin typeface="Times New Roman" panose="02020603050405020304" pitchFamily="18" charset="0"/>
                <a:ea typeface="宋体" panose="02010600030101010101" pitchFamily="2" charset="-122"/>
              </a:rPr>
              <a:t>E</a:t>
            </a:r>
            <a:r>
              <a:rPr lang="en-US" altLang="zh-CN" sz="2200" i="1" kern="1200" baseline="-25000" dirty="0">
                <a:solidFill>
                  <a:srgbClr val="000000"/>
                </a:solidFill>
                <a:effectLst/>
                <a:latin typeface="Times New Roman" panose="02020603050405020304" pitchFamily="18" charset="0"/>
                <a:ea typeface="宋体" panose="02010600030101010101" pitchFamily="2" charset="-122"/>
              </a:rPr>
              <a:t>r</a:t>
            </a:r>
            <a:endParaRPr lang="zh-CN" altLang="en-US" sz="2200" dirty="0"/>
          </a:p>
        </p:txBody>
      </p:sp>
    </p:spTree>
    <p:extLst>
      <p:ext uri="{BB962C8B-B14F-4D97-AF65-F5344CB8AC3E}">
        <p14:creationId xmlns:p14="http://schemas.microsoft.com/office/powerpoint/2010/main" val="3932165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77539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二、变频调速基本理论</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8ED8C445-0E6C-4F5D-06E3-ACF955136007}"/>
              </a:ext>
            </a:extLst>
          </p:cNvPr>
          <p:cNvSpPr txBox="1"/>
          <p:nvPr/>
        </p:nvSpPr>
        <p:spPr>
          <a:xfrm>
            <a:off x="4795300" y="201078"/>
            <a:ext cx="5531703"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2.2 VVVF</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电源供电下三相异步电机的机械特性</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圆角 19">
            <a:extLst>
              <a:ext uri="{FF2B5EF4-FFF2-40B4-BE49-F238E27FC236}">
                <a16:creationId xmlns:a16="http://schemas.microsoft.com/office/drawing/2014/main" id="{E80B22B1-B17E-F18A-5959-9EE7732D960F}"/>
              </a:ext>
            </a:extLst>
          </p:cNvPr>
          <p:cNvSpPr/>
          <p:nvPr/>
        </p:nvSpPr>
        <p:spPr>
          <a:xfrm>
            <a:off x="87411" y="1022950"/>
            <a:ext cx="3408143"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、异步电机电磁转矩</a:t>
            </a:r>
          </a:p>
        </p:txBody>
      </p:sp>
      <p:grpSp>
        <p:nvGrpSpPr>
          <p:cNvPr id="24" name="组合 23">
            <a:extLst>
              <a:ext uri="{FF2B5EF4-FFF2-40B4-BE49-F238E27FC236}">
                <a16:creationId xmlns:a16="http://schemas.microsoft.com/office/drawing/2014/main" id="{29416A25-B67A-8BBA-4EAC-E3112DC82448}"/>
              </a:ext>
            </a:extLst>
          </p:cNvPr>
          <p:cNvGrpSpPr/>
          <p:nvPr/>
        </p:nvGrpSpPr>
        <p:grpSpPr>
          <a:xfrm>
            <a:off x="359209" y="1857151"/>
            <a:ext cx="11566182" cy="1075924"/>
            <a:chOff x="312909" y="1984475"/>
            <a:chExt cx="11566182" cy="1075924"/>
          </a:xfrm>
        </p:grpSpPr>
        <p:graphicFrame>
          <p:nvGraphicFramePr>
            <p:cNvPr id="4" name="对象 3">
              <a:extLst>
                <a:ext uri="{FF2B5EF4-FFF2-40B4-BE49-F238E27FC236}">
                  <a16:creationId xmlns:a16="http://schemas.microsoft.com/office/drawing/2014/main" id="{FFADC4A4-E01B-5092-B303-EFE6C5E99DAA}"/>
                </a:ext>
              </a:extLst>
            </p:cNvPr>
            <p:cNvGraphicFramePr>
              <a:graphicFrameLocks noChangeAspect="1"/>
            </p:cNvGraphicFramePr>
            <p:nvPr>
              <p:extLst>
                <p:ext uri="{D42A27DB-BD31-4B8C-83A1-F6EECF244321}">
                  <p14:modId xmlns:p14="http://schemas.microsoft.com/office/powerpoint/2010/main" val="2710821188"/>
                </p:ext>
              </p:extLst>
            </p:nvPr>
          </p:nvGraphicFramePr>
          <p:xfrm>
            <a:off x="312909" y="1984475"/>
            <a:ext cx="4363361" cy="816005"/>
          </p:xfrm>
          <a:graphic>
            <a:graphicData uri="http://schemas.openxmlformats.org/presentationml/2006/ole">
              <mc:AlternateContent xmlns:mc="http://schemas.openxmlformats.org/markup-compatibility/2006">
                <mc:Choice xmlns:v="urn:schemas-microsoft-com:vml" Requires="v">
                  <p:oleObj name="Equation" r:id="rId4" imgW="2438400" imgH="457200" progId="Equation.DSMT4">
                    <p:embed/>
                  </p:oleObj>
                </mc:Choice>
                <mc:Fallback>
                  <p:oleObj name="Equation" r:id="rId4" imgW="2438400" imgH="457200" progId="Equation.DSMT4">
                    <p:embed/>
                    <p:pic>
                      <p:nvPicPr>
                        <p:cNvPr id="5" name="对象 4">
                          <a:extLst>
                            <a:ext uri="{FF2B5EF4-FFF2-40B4-BE49-F238E27FC236}">
                              <a16:creationId xmlns:a16="http://schemas.microsoft.com/office/drawing/2014/main" id="{44F28EF3-8600-4318-7B81-8A0E4F1BB9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909" y="1984475"/>
                          <a:ext cx="4363361" cy="816005"/>
                        </a:xfrm>
                        <a:prstGeom prst="rect">
                          <a:avLst/>
                        </a:prstGeom>
                        <a:noFill/>
                      </p:spPr>
                    </p:pic>
                  </p:oleObj>
                </mc:Fallback>
              </mc:AlternateContent>
            </a:graphicData>
          </a:graphic>
        </p:graphicFrame>
        <p:graphicFrame>
          <p:nvGraphicFramePr>
            <p:cNvPr id="6" name="对象 5">
              <a:extLst>
                <a:ext uri="{FF2B5EF4-FFF2-40B4-BE49-F238E27FC236}">
                  <a16:creationId xmlns:a16="http://schemas.microsoft.com/office/drawing/2014/main" id="{C4ACD4D4-F631-7F88-6EC1-DE09F66904B1}"/>
                </a:ext>
              </a:extLst>
            </p:cNvPr>
            <p:cNvGraphicFramePr>
              <a:graphicFrameLocks noChangeAspect="1"/>
            </p:cNvGraphicFramePr>
            <p:nvPr>
              <p:extLst>
                <p:ext uri="{D42A27DB-BD31-4B8C-83A1-F6EECF244321}">
                  <p14:modId xmlns:p14="http://schemas.microsoft.com/office/powerpoint/2010/main" val="4029965187"/>
                </p:ext>
              </p:extLst>
            </p:nvPr>
          </p:nvGraphicFramePr>
          <p:xfrm>
            <a:off x="6096000" y="1984475"/>
            <a:ext cx="5783091" cy="1075924"/>
          </p:xfrm>
          <a:graphic>
            <a:graphicData uri="http://schemas.openxmlformats.org/presentationml/2006/ole">
              <mc:AlternateContent xmlns:mc="http://schemas.openxmlformats.org/markup-compatibility/2006">
                <mc:Choice xmlns:v="urn:schemas-microsoft-com:vml" Requires="v">
                  <p:oleObj name="Equation" r:id="rId6" imgW="2730500" imgH="508000" progId="Equation.DSMT4">
                    <p:embed/>
                  </p:oleObj>
                </mc:Choice>
                <mc:Fallback>
                  <p:oleObj name="Equation" r:id="rId6" imgW="2730500" imgH="5080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1984475"/>
                          <a:ext cx="5783091" cy="1075924"/>
                        </a:xfrm>
                        <a:prstGeom prst="rect">
                          <a:avLst/>
                        </a:prstGeom>
                        <a:noFill/>
                      </p:spPr>
                    </p:pic>
                  </p:oleObj>
                </mc:Fallback>
              </mc:AlternateContent>
            </a:graphicData>
          </a:graphic>
        </p:graphicFrame>
        <p:sp>
          <p:nvSpPr>
            <p:cNvPr id="10" name="箭头: 右 9">
              <a:extLst>
                <a:ext uri="{FF2B5EF4-FFF2-40B4-BE49-F238E27FC236}">
                  <a16:creationId xmlns:a16="http://schemas.microsoft.com/office/drawing/2014/main" id="{64306D03-9D6C-E10D-39AD-571CFD9EC3F0}"/>
                </a:ext>
              </a:extLst>
            </p:cNvPr>
            <p:cNvSpPr/>
            <p:nvPr/>
          </p:nvSpPr>
          <p:spPr>
            <a:xfrm>
              <a:off x="4944736" y="2164360"/>
              <a:ext cx="935203" cy="7161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2" name="对象 11">
            <a:extLst>
              <a:ext uri="{FF2B5EF4-FFF2-40B4-BE49-F238E27FC236}">
                <a16:creationId xmlns:a16="http://schemas.microsoft.com/office/drawing/2014/main" id="{E7C71021-366A-6E4B-C1BD-CB4C1B2C7835}"/>
              </a:ext>
            </a:extLst>
          </p:cNvPr>
          <p:cNvGraphicFramePr>
            <a:graphicFrameLocks noChangeAspect="1"/>
          </p:cNvGraphicFramePr>
          <p:nvPr>
            <p:extLst>
              <p:ext uri="{D42A27DB-BD31-4B8C-83A1-F6EECF244321}">
                <p14:modId xmlns:p14="http://schemas.microsoft.com/office/powerpoint/2010/main" val="3682034367"/>
              </p:ext>
            </p:extLst>
          </p:nvPr>
        </p:nvGraphicFramePr>
        <p:xfrm>
          <a:off x="2254125" y="3201987"/>
          <a:ext cx="3556250" cy="1305046"/>
        </p:xfrm>
        <a:graphic>
          <a:graphicData uri="http://schemas.openxmlformats.org/presentationml/2006/ole">
            <mc:AlternateContent xmlns:mc="http://schemas.openxmlformats.org/markup-compatibility/2006">
              <mc:Choice xmlns:v="urn:schemas-microsoft-com:vml" Requires="v">
                <p:oleObj name="Equation" r:id="rId8" imgW="1384300" imgH="508000" progId="Equation.DSMT4">
                  <p:embed/>
                </p:oleObj>
              </mc:Choice>
              <mc:Fallback>
                <p:oleObj name="Equation" r:id="rId8" imgW="1384300" imgH="5080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4125" y="3201987"/>
                        <a:ext cx="3556250" cy="1305046"/>
                      </a:xfrm>
                      <a:prstGeom prst="rect">
                        <a:avLst/>
                      </a:prstGeom>
                      <a:noFill/>
                    </p:spPr>
                  </p:pic>
                </p:oleObj>
              </mc:Fallback>
            </mc:AlternateContent>
          </a:graphicData>
        </a:graphic>
      </p:graphicFrame>
      <p:sp>
        <p:nvSpPr>
          <p:cNvPr id="15" name="文本框 14">
            <a:extLst>
              <a:ext uri="{FF2B5EF4-FFF2-40B4-BE49-F238E27FC236}">
                <a16:creationId xmlns:a16="http://schemas.microsoft.com/office/drawing/2014/main" id="{17282B99-8E04-D62E-1CF2-B52293010542}"/>
              </a:ext>
            </a:extLst>
          </p:cNvPr>
          <p:cNvSpPr txBox="1"/>
          <p:nvPr/>
        </p:nvSpPr>
        <p:spPr>
          <a:xfrm>
            <a:off x="312909" y="3595856"/>
            <a:ext cx="1839982" cy="461665"/>
          </a:xfrm>
          <a:prstGeom prst="rect">
            <a:avLst/>
          </a:prstGeom>
          <a:noFill/>
        </p:spPr>
        <p:txBody>
          <a:bodyPr wrap="square">
            <a:spAutoFit/>
          </a:bodyPr>
          <a:lstStyle/>
          <a:p>
            <a:r>
              <a:rPr lang="zh-CN" altLang="en-US" sz="2400" b="1" kern="1200" dirty="0">
                <a:solidFill>
                  <a:srgbClr val="C00000"/>
                </a:solidFill>
                <a:effectLst/>
                <a:latin typeface="宋体" panose="02010600030101010101" pitchFamily="2" charset="-122"/>
                <a:cs typeface="Times New Roman" panose="02020603050405020304" pitchFamily="18" charset="0"/>
              </a:rPr>
              <a:t>①</a:t>
            </a:r>
            <a:r>
              <a:rPr lang="en-US" altLang="zh-CN" sz="2400" b="1" kern="1200" dirty="0" err="1">
                <a:solidFill>
                  <a:srgbClr val="C00000"/>
                </a:solidFill>
                <a:effectLst/>
                <a:latin typeface="宋体" panose="02010600030101010101" pitchFamily="2" charset="-122"/>
                <a:cs typeface="Times New Roman" panose="02020603050405020304" pitchFamily="18" charset="0"/>
              </a:rPr>
              <a:t>当</a:t>
            </a:r>
            <a:r>
              <a:rPr lang="en-US" altLang="zh-CN" sz="2400" b="1" i="1" kern="1200" dirty="0" err="1">
                <a:solidFill>
                  <a:srgbClr val="C00000"/>
                </a:solidFill>
                <a:effectLst/>
                <a:latin typeface="Times New Roman" panose="02020603050405020304" pitchFamily="18" charset="0"/>
                <a:ea typeface="宋体" panose="02010600030101010101" pitchFamily="2" charset="-122"/>
              </a:rPr>
              <a:t>s</a:t>
            </a:r>
            <a:r>
              <a:rPr lang="en-US" altLang="zh-CN" sz="2400" b="1" kern="1200" dirty="0" err="1">
                <a:solidFill>
                  <a:srgbClr val="C00000"/>
                </a:solidFill>
                <a:effectLst/>
                <a:latin typeface="宋体" panose="02010600030101010101" pitchFamily="2" charset="-122"/>
                <a:cs typeface="Times New Roman" panose="02020603050405020304" pitchFamily="18" charset="0"/>
              </a:rPr>
              <a:t>很小时</a:t>
            </a:r>
            <a:endParaRPr lang="zh-CN" altLang="en-US" sz="2400" b="1" dirty="0">
              <a:solidFill>
                <a:srgbClr val="C00000"/>
              </a:solidFill>
            </a:endParaRPr>
          </a:p>
        </p:txBody>
      </p:sp>
      <p:sp>
        <p:nvSpPr>
          <p:cNvPr id="19" name="文本框 18">
            <a:extLst>
              <a:ext uri="{FF2B5EF4-FFF2-40B4-BE49-F238E27FC236}">
                <a16:creationId xmlns:a16="http://schemas.microsoft.com/office/drawing/2014/main" id="{8B8B5F85-F7BC-96BE-AAF4-573871F8D715}"/>
              </a:ext>
            </a:extLst>
          </p:cNvPr>
          <p:cNvSpPr txBox="1"/>
          <p:nvPr/>
        </p:nvSpPr>
        <p:spPr>
          <a:xfrm>
            <a:off x="312909" y="4775631"/>
            <a:ext cx="2465015" cy="461665"/>
          </a:xfrm>
          <a:prstGeom prst="rect">
            <a:avLst/>
          </a:prstGeom>
          <a:noFill/>
        </p:spPr>
        <p:txBody>
          <a:bodyPr wrap="square">
            <a:spAutoFit/>
          </a:bodyPr>
          <a:lstStyle>
            <a:defPPr>
              <a:defRPr lang="zh-CN"/>
            </a:defPPr>
            <a:lvl1pPr>
              <a:defRPr sz="2400">
                <a:solidFill>
                  <a:srgbClr val="000000"/>
                </a:solidFill>
                <a:effectLst/>
                <a:latin typeface="宋体" panose="02010600030101010101" pitchFamily="2" charset="-122"/>
                <a:cs typeface="Times New Roman" panose="02020603050405020304" pitchFamily="18" charset="0"/>
              </a:defRPr>
            </a:lvl1pPr>
          </a:lstStyle>
          <a:p>
            <a:r>
              <a:rPr lang="zh-CN" altLang="en-US" b="1" dirty="0">
                <a:solidFill>
                  <a:srgbClr val="C00000"/>
                </a:solidFill>
              </a:rPr>
              <a:t>②</a:t>
            </a:r>
            <a:r>
              <a:rPr lang="zh-CN" altLang="zh-CN" b="1" dirty="0">
                <a:solidFill>
                  <a:srgbClr val="C00000"/>
                </a:solidFill>
              </a:rPr>
              <a:t>当</a:t>
            </a:r>
            <a:r>
              <a:rPr lang="en-US" altLang="zh-CN" b="1" dirty="0">
                <a:solidFill>
                  <a:srgbClr val="C00000"/>
                </a:solidFill>
              </a:rPr>
              <a:t>s</a:t>
            </a:r>
            <a:r>
              <a:rPr lang="zh-CN" altLang="zh-CN" b="1" dirty="0">
                <a:solidFill>
                  <a:srgbClr val="C00000"/>
                </a:solidFill>
              </a:rPr>
              <a:t>接近于</a:t>
            </a:r>
            <a:r>
              <a:rPr lang="en-US" altLang="zh-CN" b="1" dirty="0">
                <a:solidFill>
                  <a:srgbClr val="C00000"/>
                </a:solidFill>
              </a:rPr>
              <a:t>1</a:t>
            </a:r>
            <a:r>
              <a:rPr lang="zh-CN" altLang="zh-CN" b="1" dirty="0">
                <a:solidFill>
                  <a:srgbClr val="C00000"/>
                </a:solidFill>
              </a:rPr>
              <a:t>时</a:t>
            </a:r>
            <a:endParaRPr lang="zh-CN" altLang="en-US" b="1" dirty="0">
              <a:solidFill>
                <a:srgbClr val="C00000"/>
              </a:solidFill>
            </a:endParaRPr>
          </a:p>
        </p:txBody>
      </p:sp>
      <p:graphicFrame>
        <p:nvGraphicFramePr>
          <p:cNvPr id="22" name="对象 21">
            <a:extLst>
              <a:ext uri="{FF2B5EF4-FFF2-40B4-BE49-F238E27FC236}">
                <a16:creationId xmlns:a16="http://schemas.microsoft.com/office/drawing/2014/main" id="{6DD0DEF8-9BC0-FE3F-FBAC-3F6EEAE184C7}"/>
              </a:ext>
            </a:extLst>
          </p:cNvPr>
          <p:cNvGraphicFramePr>
            <a:graphicFrameLocks noChangeAspect="1"/>
          </p:cNvGraphicFramePr>
          <p:nvPr>
            <p:extLst>
              <p:ext uri="{D42A27DB-BD31-4B8C-83A1-F6EECF244321}">
                <p14:modId xmlns:p14="http://schemas.microsoft.com/office/powerpoint/2010/main" val="2699300445"/>
              </p:ext>
            </p:extLst>
          </p:nvPr>
        </p:nvGraphicFramePr>
        <p:xfrm>
          <a:off x="579203" y="5438605"/>
          <a:ext cx="5832701" cy="1169464"/>
        </p:xfrm>
        <a:graphic>
          <a:graphicData uri="http://schemas.openxmlformats.org/presentationml/2006/ole">
            <mc:AlternateContent xmlns:mc="http://schemas.openxmlformats.org/markup-compatibility/2006">
              <mc:Choice xmlns:v="urn:schemas-microsoft-com:vml" Requires="v">
                <p:oleObj name="Equation" r:id="rId10" imgW="2527300" imgH="508000" progId="Equation.DSMT4">
                  <p:embed/>
                </p:oleObj>
              </mc:Choice>
              <mc:Fallback>
                <p:oleObj name="Equation" r:id="rId10" imgW="2527300" imgH="5080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203" y="5438605"/>
                        <a:ext cx="5832701" cy="1169464"/>
                      </a:xfrm>
                      <a:prstGeom prst="rect">
                        <a:avLst/>
                      </a:prstGeom>
                      <a:noFill/>
                    </p:spPr>
                  </p:pic>
                </p:oleObj>
              </mc:Fallback>
            </mc:AlternateContent>
          </a:graphicData>
        </a:graphic>
      </p:graphicFrame>
      <p:pic>
        <p:nvPicPr>
          <p:cNvPr id="23" name="Picture 4">
            <a:extLst>
              <a:ext uri="{FF2B5EF4-FFF2-40B4-BE49-F238E27FC236}">
                <a16:creationId xmlns:a16="http://schemas.microsoft.com/office/drawing/2014/main" id="{9355CE2F-FD8E-E4F9-3414-0CA1DEBD0FF3}"/>
              </a:ext>
            </a:extLst>
          </p:cNvPr>
          <p:cNvPicPr>
            <a:picLocks noChangeAspect="1"/>
          </p:cNvPicPr>
          <p:nvPr/>
        </p:nvPicPr>
        <p:blipFill>
          <a:blip r:embed="rId12" cstate="print">
            <a:extLst>
              <a:ext uri="{28A0092B-C50C-407E-A947-70E740481C1C}">
                <a14:useLocalDpi xmlns:a14="http://schemas.microsoft.com/office/drawing/2010/main" val="0"/>
              </a:ext>
            </a:extLst>
          </a:blip>
          <a:srcRect l="4819" r="4819"/>
          <a:stretch>
            <a:fillRect/>
          </a:stretch>
        </p:blipFill>
        <p:spPr>
          <a:xfrm>
            <a:off x="7102009" y="3201987"/>
            <a:ext cx="3997383" cy="3578137"/>
          </a:xfrm>
          <a:prstGeom prst="rect">
            <a:avLst/>
          </a:prstGeom>
          <a:noFill/>
        </p:spPr>
      </p:pic>
    </p:spTree>
    <p:extLst>
      <p:ext uri="{BB962C8B-B14F-4D97-AF65-F5344CB8AC3E}">
        <p14:creationId xmlns:p14="http://schemas.microsoft.com/office/powerpoint/2010/main" val="3382525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77539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二、变频调速基本理论</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E80B22B1-B17E-F18A-5959-9EE7732D960F}"/>
              </a:ext>
            </a:extLst>
          </p:cNvPr>
          <p:cNvSpPr/>
          <p:nvPr/>
        </p:nvSpPr>
        <p:spPr>
          <a:xfrm>
            <a:off x="87411" y="1022950"/>
            <a:ext cx="45424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、恒压频比控制（</a:t>
            </a:r>
            <a:r>
              <a:rPr lang="en-US" altLang="zh-CN" sz="2400" b="1" dirty="0">
                <a:solidFill>
                  <a:prstClr val="white"/>
                </a:solidFill>
                <a:latin typeface="微软雅黑" panose="020B0503020204020204" pitchFamily="34" charset="-122"/>
                <a:ea typeface="微软雅黑" panose="020B0503020204020204" pitchFamily="34" charset="-122"/>
              </a:rPr>
              <a:t>U</a:t>
            </a:r>
            <a:r>
              <a:rPr lang="en-US" altLang="zh-CN" sz="2400" b="1" baseline="-25000" dirty="0">
                <a:solidFill>
                  <a:prstClr val="white"/>
                </a:solidFill>
                <a:latin typeface="微软雅黑" panose="020B0503020204020204" pitchFamily="34" charset="-122"/>
                <a:ea typeface="微软雅黑" panose="020B0503020204020204" pitchFamily="34" charset="-122"/>
              </a:rPr>
              <a:t>1</a:t>
            </a:r>
            <a:r>
              <a:rPr lang="en-US" altLang="zh-CN" sz="2400" b="1" dirty="0">
                <a:solidFill>
                  <a:prstClr val="white"/>
                </a:solidFill>
                <a:latin typeface="微软雅黑" panose="020B0503020204020204" pitchFamily="34" charset="-122"/>
                <a:ea typeface="微软雅黑" panose="020B0503020204020204" pitchFamily="34" charset="-122"/>
              </a:rPr>
              <a:t> /ω</a:t>
            </a:r>
            <a:r>
              <a:rPr lang="en-US" altLang="zh-CN" sz="2400" b="1" baseline="-25000" dirty="0">
                <a:solidFill>
                  <a:prstClr val="white"/>
                </a:solidFill>
                <a:latin typeface="微软雅黑" panose="020B0503020204020204" pitchFamily="34" charset="-122"/>
                <a:ea typeface="微软雅黑" panose="020B0503020204020204" pitchFamily="34" charset="-122"/>
              </a:rPr>
              <a:t>1</a:t>
            </a:r>
            <a:r>
              <a:rPr lang="en-US" altLang="zh-CN" sz="2400" b="1" dirty="0">
                <a:solidFill>
                  <a:prstClr val="white"/>
                </a:solidFill>
                <a:latin typeface="微软雅黑" panose="020B0503020204020204" pitchFamily="34" charset="-122"/>
                <a:ea typeface="微软雅黑" panose="020B0503020204020204" pitchFamily="34" charset="-122"/>
              </a:rPr>
              <a:t>=c</a:t>
            </a:r>
            <a:r>
              <a:rPr lang="zh-CN" altLang="en-US" sz="2400" b="1" dirty="0">
                <a:solidFill>
                  <a:prstClr val="white"/>
                </a:solidFill>
                <a:latin typeface="微软雅黑" panose="020B0503020204020204" pitchFamily="34" charset="-122"/>
                <a:ea typeface="微软雅黑" panose="020B0503020204020204" pitchFamily="34" charset="-122"/>
              </a:rPr>
              <a:t>）</a:t>
            </a:r>
          </a:p>
        </p:txBody>
      </p:sp>
      <p:sp>
        <p:nvSpPr>
          <p:cNvPr id="3" name="Rectangle 2">
            <a:extLst>
              <a:ext uri="{FF2B5EF4-FFF2-40B4-BE49-F238E27FC236}">
                <a16:creationId xmlns:a16="http://schemas.microsoft.com/office/drawing/2014/main" id="{0EF2AC17-326A-F17B-3568-9EABD35AF1C4}"/>
              </a:ext>
            </a:extLst>
          </p:cNvPr>
          <p:cNvSpPr>
            <a:spLocks noChangeArrowheads="1"/>
          </p:cNvSpPr>
          <p:nvPr/>
        </p:nvSpPr>
        <p:spPr bwMode="auto">
          <a:xfrm>
            <a:off x="212499" y="2010169"/>
            <a:ext cx="53902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just"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当异步电机负载增大时，引起的转速降落为</a:t>
            </a:r>
            <a:endParaRPr kumimoji="0" lang="zh-CN" altLang="zh-CN" sz="3200" b="1" i="0" u="none" strike="noStrike" cap="none" normalizeH="0" baseline="0" dirty="0">
              <a:ln>
                <a:noFill/>
              </a:ln>
              <a:solidFill>
                <a:srgbClr val="C00000"/>
              </a:solidFill>
              <a:effectLst/>
              <a:latin typeface="Arial" panose="020B0604020202020204" pitchFamily="34" charset="0"/>
            </a:endParaRPr>
          </a:p>
        </p:txBody>
      </p:sp>
      <p:graphicFrame>
        <p:nvGraphicFramePr>
          <p:cNvPr id="5" name="对象 4">
            <a:extLst>
              <a:ext uri="{FF2B5EF4-FFF2-40B4-BE49-F238E27FC236}">
                <a16:creationId xmlns:a16="http://schemas.microsoft.com/office/drawing/2014/main" id="{6520CA1E-DB82-224A-3A59-76F8DDBA6017}"/>
              </a:ext>
            </a:extLst>
          </p:cNvPr>
          <p:cNvGraphicFramePr>
            <a:graphicFrameLocks noChangeAspect="1"/>
          </p:cNvGraphicFramePr>
          <p:nvPr>
            <p:extLst>
              <p:ext uri="{D42A27DB-BD31-4B8C-83A1-F6EECF244321}">
                <p14:modId xmlns:p14="http://schemas.microsoft.com/office/powerpoint/2010/main" val="3762447918"/>
              </p:ext>
            </p:extLst>
          </p:nvPr>
        </p:nvGraphicFramePr>
        <p:xfrm>
          <a:off x="6096000" y="1712089"/>
          <a:ext cx="3026668" cy="1051369"/>
        </p:xfrm>
        <a:graphic>
          <a:graphicData uri="http://schemas.openxmlformats.org/presentationml/2006/ole">
            <mc:AlternateContent xmlns:mc="http://schemas.openxmlformats.org/markup-compatibility/2006">
              <mc:Choice xmlns:v="urn:schemas-microsoft-com:vml" Requires="v">
                <p:oleObj name="Equation" r:id="rId4" imgW="1206500" imgH="419100" progId="Equation.DSMT4">
                  <p:embed/>
                </p:oleObj>
              </mc:Choice>
              <mc:Fallback>
                <p:oleObj name="Equation" r:id="rId4" imgW="1206500" imgH="4191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12089"/>
                        <a:ext cx="3026668" cy="1051369"/>
                      </a:xfrm>
                      <a:prstGeom prst="rect">
                        <a:avLst/>
                      </a:prstGeom>
                      <a:noFill/>
                    </p:spPr>
                  </p:pic>
                </p:oleObj>
              </mc:Fallback>
            </mc:AlternateContent>
          </a:graphicData>
        </a:graphic>
      </p:graphicFrame>
      <p:grpSp>
        <p:nvGrpSpPr>
          <p:cNvPr id="21" name="组合 20">
            <a:extLst>
              <a:ext uri="{FF2B5EF4-FFF2-40B4-BE49-F238E27FC236}">
                <a16:creationId xmlns:a16="http://schemas.microsoft.com/office/drawing/2014/main" id="{0D7A996A-859E-A97C-FA00-53018965117F}"/>
              </a:ext>
            </a:extLst>
          </p:cNvPr>
          <p:cNvGrpSpPr/>
          <p:nvPr/>
        </p:nvGrpSpPr>
        <p:grpSpPr>
          <a:xfrm>
            <a:off x="1951915" y="3139103"/>
            <a:ext cx="6731597" cy="1432514"/>
            <a:chOff x="1808513" y="2727869"/>
            <a:chExt cx="6731597" cy="1432514"/>
          </a:xfrm>
        </p:grpSpPr>
        <p:graphicFrame>
          <p:nvGraphicFramePr>
            <p:cNvPr id="11" name="对象 10">
              <a:extLst>
                <a:ext uri="{FF2B5EF4-FFF2-40B4-BE49-F238E27FC236}">
                  <a16:creationId xmlns:a16="http://schemas.microsoft.com/office/drawing/2014/main" id="{27417FF4-303A-1CA2-2326-FCED6A522BF8}"/>
                </a:ext>
              </a:extLst>
            </p:cNvPr>
            <p:cNvGraphicFramePr>
              <a:graphicFrameLocks noChangeAspect="1"/>
            </p:cNvGraphicFramePr>
            <p:nvPr>
              <p:extLst>
                <p:ext uri="{D42A27DB-BD31-4B8C-83A1-F6EECF244321}">
                  <p14:modId xmlns:p14="http://schemas.microsoft.com/office/powerpoint/2010/main" val="2634781138"/>
                </p:ext>
              </p:extLst>
            </p:nvPr>
          </p:nvGraphicFramePr>
          <p:xfrm>
            <a:off x="6616275" y="2763458"/>
            <a:ext cx="1923835" cy="1396925"/>
          </p:xfrm>
          <a:graphic>
            <a:graphicData uri="http://schemas.openxmlformats.org/presentationml/2006/ole">
              <mc:AlternateContent xmlns:mc="http://schemas.openxmlformats.org/markup-compatibility/2006">
                <mc:Choice xmlns:v="urn:schemas-microsoft-com:vml" Requires="v">
                  <p:oleObj name="Equation" r:id="rId6" imgW="1002865" imgH="723586" progId="Equation.DSMT4">
                    <p:embed/>
                  </p:oleObj>
                </mc:Choice>
                <mc:Fallback>
                  <p:oleObj name="Equation" r:id="rId6" imgW="1002865" imgH="723586"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6275" y="2763458"/>
                          <a:ext cx="1923835" cy="1396925"/>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B82D6850-02A8-5460-C33D-CD23053AA0D3}"/>
                </a:ext>
              </a:extLst>
            </p:cNvPr>
            <p:cNvGraphicFramePr>
              <a:graphicFrameLocks noChangeAspect="1"/>
            </p:cNvGraphicFramePr>
            <p:nvPr>
              <p:extLst>
                <p:ext uri="{D42A27DB-BD31-4B8C-83A1-F6EECF244321}">
                  <p14:modId xmlns:p14="http://schemas.microsoft.com/office/powerpoint/2010/main" val="290834447"/>
                </p:ext>
              </p:extLst>
            </p:nvPr>
          </p:nvGraphicFramePr>
          <p:xfrm>
            <a:off x="1808513" y="2727869"/>
            <a:ext cx="3025670" cy="1110338"/>
          </p:xfrm>
          <a:graphic>
            <a:graphicData uri="http://schemas.openxmlformats.org/presentationml/2006/ole">
              <mc:AlternateContent xmlns:mc="http://schemas.openxmlformats.org/markup-compatibility/2006">
                <mc:Choice xmlns:v="urn:schemas-microsoft-com:vml" Requires="v">
                  <p:oleObj name="Equation" r:id="rId8" imgW="1384300" imgH="508000" progId="Equation.DSMT4">
                    <p:embed/>
                  </p:oleObj>
                </mc:Choice>
                <mc:Fallback>
                  <p:oleObj name="Equation" r:id="rId8" imgW="1384300" imgH="508000" progId="Equation.DSMT4">
                    <p:embed/>
                    <p:pic>
                      <p:nvPicPr>
                        <p:cNvPr id="12" name="对象 11">
                          <a:extLst>
                            <a:ext uri="{FF2B5EF4-FFF2-40B4-BE49-F238E27FC236}">
                              <a16:creationId xmlns:a16="http://schemas.microsoft.com/office/drawing/2014/main" id="{E7C71021-366A-6E4B-C1BD-CB4C1B2C78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8513" y="2727869"/>
                          <a:ext cx="3025670" cy="1110338"/>
                        </a:xfrm>
                        <a:prstGeom prst="rect">
                          <a:avLst/>
                        </a:prstGeom>
                        <a:noFill/>
                      </p:spPr>
                    </p:pic>
                  </p:oleObj>
                </mc:Fallback>
              </mc:AlternateContent>
            </a:graphicData>
          </a:graphic>
        </p:graphicFrame>
        <p:sp>
          <p:nvSpPr>
            <p:cNvPr id="18" name="箭头: 右 17">
              <a:extLst>
                <a:ext uri="{FF2B5EF4-FFF2-40B4-BE49-F238E27FC236}">
                  <a16:creationId xmlns:a16="http://schemas.microsoft.com/office/drawing/2014/main" id="{1CE9266B-8139-68C0-5F34-C36CA82F9564}"/>
                </a:ext>
              </a:extLst>
            </p:cNvPr>
            <p:cNvSpPr/>
            <p:nvPr/>
          </p:nvSpPr>
          <p:spPr>
            <a:xfrm>
              <a:off x="5354458" y="2918128"/>
              <a:ext cx="935203" cy="7161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id="{947BF8C5-A6AC-893F-F455-C27631616992}"/>
              </a:ext>
            </a:extLst>
          </p:cNvPr>
          <p:cNvSpPr txBox="1"/>
          <p:nvPr/>
        </p:nvSpPr>
        <p:spPr>
          <a:xfrm>
            <a:off x="202658" y="4936415"/>
            <a:ext cx="11989342" cy="1463799"/>
          </a:xfrm>
          <a:prstGeom prst="rect">
            <a:avLst/>
          </a:prstGeom>
          <a:noFill/>
        </p:spPr>
        <p:txBody>
          <a:bodyPr wrap="square">
            <a:spAutoFit/>
          </a:bodyPr>
          <a:lstStyle/>
          <a:p>
            <a:pPr marL="285750">
              <a:lnSpc>
                <a:spcPct val="200000"/>
              </a:lnSpc>
              <a:buFont typeface="Wingdings" panose="05000000000000000000" pitchFamily="2" charset="2"/>
              <a:buChar char="p"/>
            </a:pPr>
            <a:r>
              <a:rPr lang="en-US" altLang="zh-CN" sz="2400" kern="1200" dirty="0">
                <a:solidFill>
                  <a:srgbClr val="000000"/>
                </a:solidFill>
                <a:effectLst/>
                <a:latin typeface="宋体" panose="02010600030101010101" pitchFamily="2" charset="-122"/>
                <a:cs typeface="Times New Roman" panose="02020603050405020304" pitchFamily="18" charset="0"/>
              </a:rPr>
              <a:t>当</a:t>
            </a:r>
            <a:r>
              <a:rPr lang="en-US" altLang="zh-CN" sz="2400" kern="1200" dirty="0">
                <a:solidFill>
                  <a:srgbClr val="000000"/>
                </a:solidFill>
                <a:effectLst/>
                <a:latin typeface="Times New Roman" panose="02020603050405020304" pitchFamily="18" charset="0"/>
                <a:ea typeface="宋体" panose="02010600030101010101" pitchFamily="2" charset="-122"/>
              </a:rPr>
              <a:t> </a:t>
            </a:r>
            <a:r>
              <a:rPr lang="en-US" altLang="zh-CN" sz="2400" i="1" dirty="0">
                <a:solidFill>
                  <a:srgbClr val="000000"/>
                </a:solidFill>
                <a:effectLst/>
                <a:latin typeface="Times New Roman" panose="02020603050405020304" pitchFamily="18" charset="0"/>
                <a:ea typeface="宋体" panose="02010600030101010101" pitchFamily="2" charset="-122"/>
              </a:rPr>
              <a:t>U</a:t>
            </a:r>
            <a:r>
              <a:rPr lang="en-US" altLang="zh-CN" sz="2400" i="1" baseline="-25000" dirty="0">
                <a:solidFill>
                  <a:srgbClr val="000000"/>
                </a:solidFill>
                <a:effectLst/>
                <a:latin typeface="Times New Roman" panose="02020603050405020304" pitchFamily="18" charset="0"/>
                <a:ea typeface="宋体" panose="02010600030101010101" pitchFamily="2" charset="-122"/>
              </a:rPr>
              <a:t>1</a:t>
            </a:r>
            <a:r>
              <a:rPr lang="en-US" altLang="zh-CN" sz="2400" dirty="0">
                <a:solidFill>
                  <a:srgbClr val="000000"/>
                </a:solidFill>
                <a:effectLst/>
                <a:latin typeface="Times New Roman" panose="02020603050405020304" pitchFamily="18" charset="0"/>
                <a:ea typeface="宋体" panose="02010600030101010101" pitchFamily="2" charset="-122"/>
              </a:rPr>
              <a:t> /</a:t>
            </a:r>
            <a:r>
              <a:rPr lang="en-US" altLang="zh-CN" sz="2400" i="1" dirty="0">
                <a:solidFill>
                  <a:srgbClr val="000000"/>
                </a:solidFill>
                <a:effectLst/>
                <a:latin typeface="Times New Roman" panose="02020603050405020304" pitchFamily="18" charset="0"/>
                <a:ea typeface="宋体" panose="02010600030101010101" pitchFamily="2" charset="-122"/>
              </a:rPr>
              <a:t>ω</a:t>
            </a:r>
            <a:r>
              <a:rPr lang="en-US" altLang="zh-CN" sz="2400" i="1" baseline="-25000" dirty="0">
                <a:solidFill>
                  <a:srgbClr val="000000"/>
                </a:solidFill>
                <a:effectLst/>
                <a:latin typeface="Times New Roman" panose="02020603050405020304" pitchFamily="18" charset="0"/>
                <a:ea typeface="宋体" panose="02010600030101010101" pitchFamily="2" charset="-122"/>
              </a:rPr>
              <a:t>1</a:t>
            </a:r>
            <a:r>
              <a:rPr lang="en-US" altLang="zh-CN" sz="2400" kern="1200" dirty="0">
                <a:solidFill>
                  <a:srgbClr val="000000"/>
                </a:solidFill>
                <a:effectLst/>
                <a:latin typeface="宋体" panose="02010600030101010101" pitchFamily="2" charset="-122"/>
                <a:cs typeface="Times New Roman" panose="02020603050405020304" pitchFamily="18" charset="0"/>
              </a:rPr>
              <a:t>为恒值时，对于同一转矩</a:t>
            </a:r>
            <a:r>
              <a:rPr lang="en-US" altLang="zh-CN" sz="2400" i="1" kern="1200" dirty="0">
                <a:solidFill>
                  <a:srgbClr val="000000"/>
                </a:solidFill>
                <a:effectLst/>
                <a:latin typeface="Times New Roman" panose="02020603050405020304" pitchFamily="18" charset="0"/>
                <a:ea typeface="宋体" panose="02010600030101010101" pitchFamily="2" charset="-122"/>
              </a:rPr>
              <a:t>T</a:t>
            </a:r>
            <a:r>
              <a:rPr lang="en-US" altLang="zh-CN" sz="2400" i="1" kern="1200" baseline="-25000" dirty="0">
                <a:solidFill>
                  <a:srgbClr val="000000"/>
                </a:solidFill>
                <a:effectLst/>
                <a:latin typeface="Times New Roman" panose="02020603050405020304" pitchFamily="18" charset="0"/>
                <a:ea typeface="宋体" panose="02010600030101010101" pitchFamily="2" charset="-122"/>
              </a:rPr>
              <a:t>e</a:t>
            </a:r>
            <a:r>
              <a:rPr lang="en-US" altLang="zh-CN" sz="2400" kern="1200" dirty="0">
                <a:solidFill>
                  <a:srgbClr val="000000"/>
                </a:solidFill>
                <a:effectLst/>
                <a:latin typeface="宋体" panose="02010600030101010101" pitchFamily="2" charset="-122"/>
                <a:cs typeface="Times New Roman" panose="02020603050405020304" pitchFamily="18" charset="0"/>
              </a:rPr>
              <a:t>，</a:t>
            </a:r>
            <a:r>
              <a:rPr lang="en-US" altLang="zh-CN" sz="2400" i="1" kern="1200" dirty="0">
                <a:solidFill>
                  <a:srgbClr val="000000"/>
                </a:solidFill>
                <a:effectLst/>
                <a:latin typeface="Times New Roman" panose="02020603050405020304" pitchFamily="18" charset="0"/>
                <a:ea typeface="宋体" panose="02010600030101010101" pitchFamily="2" charset="-122"/>
              </a:rPr>
              <a:t>s</a:t>
            </a:r>
            <a:r>
              <a:rPr lang="en-US" altLang="zh-CN" sz="2400" i="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i="1" kern="1200" baseline="-25000" dirty="0">
                <a:solidFill>
                  <a:srgbClr val="000000"/>
                </a:solidFill>
                <a:effectLst/>
                <a:latin typeface="Times New Roman" panose="02020603050405020304" pitchFamily="18" charset="0"/>
                <a:ea typeface="宋体" panose="02010600030101010101" pitchFamily="2" charset="-122"/>
              </a:rPr>
              <a:t>1</a:t>
            </a:r>
            <a:r>
              <a:rPr lang="en-US" altLang="zh-CN" sz="2400" kern="1200" dirty="0">
                <a:solidFill>
                  <a:srgbClr val="000000"/>
                </a:solidFill>
                <a:effectLst/>
                <a:latin typeface="宋体" panose="02010600030101010101" pitchFamily="2" charset="-122"/>
                <a:cs typeface="Times New Roman" panose="02020603050405020304" pitchFamily="18" charset="0"/>
              </a:rPr>
              <a:t>是基本不变的，因而</a:t>
            </a:r>
            <a:r>
              <a:rPr lang="en-US" alt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i="1" kern="1200" dirty="0">
                <a:solidFill>
                  <a:srgbClr val="000000"/>
                </a:solidFill>
                <a:effectLst/>
                <a:latin typeface="Times New Roman" panose="02020603050405020304" pitchFamily="18" charset="0"/>
                <a:ea typeface="宋体" panose="02010600030101010101" pitchFamily="2" charset="-122"/>
              </a:rPr>
              <a:t>n</a:t>
            </a:r>
            <a:r>
              <a:rPr lang="en-US" altLang="zh-CN" sz="2400" kern="1200" dirty="0">
                <a:solidFill>
                  <a:srgbClr val="000000"/>
                </a:solidFill>
                <a:effectLst/>
                <a:latin typeface="宋体" panose="02010600030101010101" pitchFamily="2" charset="-122"/>
                <a:cs typeface="Times New Roman" panose="02020603050405020304" pitchFamily="18" charset="0"/>
              </a:rPr>
              <a:t>也是基本不变的</a:t>
            </a:r>
          </a:p>
          <a:p>
            <a:pPr marL="285750">
              <a:lnSpc>
                <a:spcPct val="200000"/>
              </a:lnSpc>
              <a:buFont typeface="Wingdings" panose="05000000000000000000" pitchFamily="2" charset="2"/>
              <a:buChar char="p"/>
            </a:pPr>
            <a:r>
              <a:rPr lang="en-US" altLang="zh-CN" sz="2400" kern="1200" dirty="0">
                <a:solidFill>
                  <a:srgbClr val="000000"/>
                </a:solidFill>
                <a:effectLst/>
                <a:latin typeface="宋体" panose="02010600030101010101" pitchFamily="2" charset="-122"/>
                <a:cs typeface="Times New Roman" panose="02020603050405020304" pitchFamily="18" charset="0"/>
              </a:rPr>
              <a:t>在恒压频比的条件下改变频率</a:t>
            </a:r>
            <a:r>
              <a:rPr lang="en-US" altLang="zh-CN" sz="2400" i="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i="1" kern="1200" baseline="-25000" dirty="0">
                <a:solidFill>
                  <a:srgbClr val="000000"/>
                </a:solidFill>
                <a:effectLst/>
                <a:latin typeface="Times New Roman" panose="02020603050405020304" pitchFamily="18" charset="0"/>
                <a:ea typeface="宋体" panose="02010600030101010101" pitchFamily="2" charset="-122"/>
              </a:rPr>
              <a:t>1</a:t>
            </a:r>
            <a:r>
              <a:rPr lang="en-US" altLang="zh-CN" sz="2400" kern="1200" dirty="0">
                <a:solidFill>
                  <a:srgbClr val="000000"/>
                </a:solidFill>
                <a:effectLst/>
                <a:latin typeface="宋体" panose="02010600030101010101" pitchFamily="2" charset="-122"/>
                <a:cs typeface="Times New Roman" panose="02020603050405020304" pitchFamily="18" charset="0"/>
              </a:rPr>
              <a:t>时，机械特性基本上是平行下移，其斜率保持不变</a:t>
            </a:r>
            <a:endParaRPr lang="zh-CN" altLang="en-US" sz="2400" dirty="0"/>
          </a:p>
        </p:txBody>
      </p:sp>
      <p:sp>
        <p:nvSpPr>
          <p:cNvPr id="27" name="文本框 26">
            <a:extLst>
              <a:ext uri="{FF2B5EF4-FFF2-40B4-BE49-F238E27FC236}">
                <a16:creationId xmlns:a16="http://schemas.microsoft.com/office/drawing/2014/main" id="{0BEFC867-B776-955F-5E95-FD2C480CFE86}"/>
              </a:ext>
            </a:extLst>
          </p:cNvPr>
          <p:cNvSpPr txBox="1"/>
          <p:nvPr/>
        </p:nvSpPr>
        <p:spPr>
          <a:xfrm>
            <a:off x="4795300" y="201078"/>
            <a:ext cx="5531703"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2.2 VVVF</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电源供电下三相异步电机的机械特性</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65521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77539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二、变频调速基本理论</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E80B22B1-B17E-F18A-5959-9EE7732D960F}"/>
              </a:ext>
            </a:extLst>
          </p:cNvPr>
          <p:cNvSpPr/>
          <p:nvPr/>
        </p:nvSpPr>
        <p:spPr>
          <a:xfrm>
            <a:off x="87411" y="1022950"/>
            <a:ext cx="45424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、恒压频比控制（</a:t>
            </a:r>
            <a:r>
              <a:rPr lang="en-US" altLang="zh-CN" sz="2400" b="1" dirty="0">
                <a:solidFill>
                  <a:prstClr val="white"/>
                </a:solidFill>
                <a:latin typeface="微软雅黑" panose="020B0503020204020204" pitchFamily="34" charset="-122"/>
                <a:ea typeface="微软雅黑" panose="020B0503020204020204" pitchFamily="34" charset="-122"/>
              </a:rPr>
              <a:t>U</a:t>
            </a:r>
            <a:r>
              <a:rPr lang="en-US" altLang="zh-CN" sz="2400" b="1" baseline="-25000" dirty="0">
                <a:solidFill>
                  <a:prstClr val="white"/>
                </a:solidFill>
                <a:latin typeface="微软雅黑" panose="020B0503020204020204" pitchFamily="34" charset="-122"/>
                <a:ea typeface="微软雅黑" panose="020B0503020204020204" pitchFamily="34" charset="-122"/>
              </a:rPr>
              <a:t>1</a:t>
            </a:r>
            <a:r>
              <a:rPr lang="en-US" altLang="zh-CN" sz="2400" b="1" dirty="0">
                <a:solidFill>
                  <a:prstClr val="white"/>
                </a:solidFill>
                <a:latin typeface="微软雅黑" panose="020B0503020204020204" pitchFamily="34" charset="-122"/>
                <a:ea typeface="微软雅黑" panose="020B0503020204020204" pitchFamily="34" charset="-122"/>
              </a:rPr>
              <a:t> /ω</a:t>
            </a:r>
            <a:r>
              <a:rPr lang="en-US" altLang="zh-CN" sz="2400" b="1" baseline="-25000" dirty="0">
                <a:solidFill>
                  <a:prstClr val="white"/>
                </a:solidFill>
                <a:latin typeface="微软雅黑" panose="020B0503020204020204" pitchFamily="34" charset="-122"/>
                <a:ea typeface="微软雅黑" panose="020B0503020204020204" pitchFamily="34" charset="-122"/>
              </a:rPr>
              <a:t>1</a:t>
            </a:r>
            <a:r>
              <a:rPr lang="en-US" altLang="zh-CN" sz="2400" b="1" dirty="0">
                <a:solidFill>
                  <a:prstClr val="white"/>
                </a:solidFill>
                <a:latin typeface="微软雅黑" panose="020B0503020204020204" pitchFamily="34" charset="-122"/>
                <a:ea typeface="微软雅黑" panose="020B0503020204020204" pitchFamily="34" charset="-122"/>
              </a:rPr>
              <a:t>=c</a:t>
            </a:r>
            <a:r>
              <a:rPr lang="zh-CN" altLang="en-US" sz="2400" b="1" dirty="0">
                <a:solidFill>
                  <a:prstClr val="white"/>
                </a:solidFill>
                <a:latin typeface="微软雅黑" panose="020B0503020204020204" pitchFamily="34" charset="-122"/>
                <a:ea typeface="微软雅黑" panose="020B0503020204020204" pitchFamily="34" charset="-122"/>
              </a:rPr>
              <a:t>）</a:t>
            </a:r>
          </a:p>
        </p:txBody>
      </p:sp>
      <p:sp>
        <p:nvSpPr>
          <p:cNvPr id="3" name="Rectangle 2">
            <a:extLst>
              <a:ext uri="{FF2B5EF4-FFF2-40B4-BE49-F238E27FC236}">
                <a16:creationId xmlns:a16="http://schemas.microsoft.com/office/drawing/2014/main" id="{0EF2AC17-326A-F17B-3568-9EABD35AF1C4}"/>
              </a:ext>
            </a:extLst>
          </p:cNvPr>
          <p:cNvSpPr>
            <a:spLocks noChangeArrowheads="1"/>
          </p:cNvSpPr>
          <p:nvPr/>
        </p:nvSpPr>
        <p:spPr bwMode="auto">
          <a:xfrm>
            <a:off x="-1" y="1787319"/>
            <a:ext cx="20487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just" defTabSz="914400" rtl="0" eaLnBrk="0" fontAlgn="base" latinLnBrk="0" hangingPunct="0">
              <a:lnSpc>
                <a:spcPct val="100000"/>
              </a:lnSpc>
              <a:spcBef>
                <a:spcPct val="0"/>
              </a:spcBef>
              <a:spcAft>
                <a:spcPct val="0"/>
              </a:spcAft>
              <a:buClrTx/>
              <a:buSzTx/>
              <a:buFontTx/>
              <a:buNone/>
              <a:tabLst/>
            </a:pPr>
            <a:r>
              <a:rPr lang="zh-CN" altLang="en-US" sz="28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最大转矩</a:t>
            </a:r>
            <a:endParaRPr kumimoji="0" lang="zh-CN" altLang="zh-CN" sz="4000" b="1" i="0" u="none" strike="noStrike" cap="none" normalizeH="0" baseline="0" dirty="0">
              <a:ln>
                <a:noFill/>
              </a:ln>
              <a:solidFill>
                <a:srgbClr val="C00000"/>
              </a:solidFill>
              <a:effectLst/>
              <a:latin typeface="Arial" panose="020B0604020202020204" pitchFamily="34" charset="0"/>
            </a:endParaRPr>
          </a:p>
        </p:txBody>
      </p:sp>
      <p:sp>
        <p:nvSpPr>
          <p:cNvPr id="7" name="Rectangle 4">
            <a:extLst>
              <a:ext uri="{FF2B5EF4-FFF2-40B4-BE49-F238E27FC236}">
                <a16:creationId xmlns:a16="http://schemas.microsoft.com/office/drawing/2014/main" id="{B2843B6B-8B05-6935-8520-BB19671D5971}"/>
              </a:ext>
            </a:extLst>
          </p:cNvPr>
          <p:cNvSpPr>
            <a:spLocks noChangeArrowheads="1"/>
          </p:cNvSpPr>
          <p:nvPr/>
        </p:nvSpPr>
        <p:spPr bwMode="auto">
          <a:xfrm>
            <a:off x="1384300" y="17529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3" name="组合 22">
            <a:extLst>
              <a:ext uri="{FF2B5EF4-FFF2-40B4-BE49-F238E27FC236}">
                <a16:creationId xmlns:a16="http://schemas.microsoft.com/office/drawing/2014/main" id="{8E4711C3-440E-2FB7-07B4-D3EEFEFF8C3B}"/>
              </a:ext>
            </a:extLst>
          </p:cNvPr>
          <p:cNvGrpSpPr/>
          <p:nvPr/>
        </p:nvGrpSpPr>
        <p:grpSpPr>
          <a:xfrm>
            <a:off x="225774" y="2534143"/>
            <a:ext cx="11809900" cy="1702142"/>
            <a:chOff x="210776" y="2268315"/>
            <a:chExt cx="11809900" cy="1702142"/>
          </a:xfrm>
        </p:grpSpPr>
        <p:graphicFrame>
          <p:nvGraphicFramePr>
            <p:cNvPr id="6" name="对象 5">
              <a:extLst>
                <a:ext uri="{FF2B5EF4-FFF2-40B4-BE49-F238E27FC236}">
                  <a16:creationId xmlns:a16="http://schemas.microsoft.com/office/drawing/2014/main" id="{19B97807-BD37-571E-E3D4-6B1EC3FD9A31}"/>
                </a:ext>
              </a:extLst>
            </p:cNvPr>
            <p:cNvGraphicFramePr>
              <a:graphicFrameLocks noChangeAspect="1"/>
            </p:cNvGraphicFramePr>
            <p:nvPr>
              <p:extLst>
                <p:ext uri="{D42A27DB-BD31-4B8C-83A1-F6EECF244321}">
                  <p14:modId xmlns:p14="http://schemas.microsoft.com/office/powerpoint/2010/main" val="227310277"/>
                </p:ext>
              </p:extLst>
            </p:nvPr>
          </p:nvGraphicFramePr>
          <p:xfrm>
            <a:off x="210776" y="2344955"/>
            <a:ext cx="4767334" cy="1084045"/>
          </p:xfrm>
          <a:graphic>
            <a:graphicData uri="http://schemas.openxmlformats.org/presentationml/2006/ole">
              <mc:AlternateContent xmlns:mc="http://schemas.openxmlformats.org/markup-compatibility/2006">
                <mc:Choice xmlns:v="urn:schemas-microsoft-com:vml" Requires="v">
                  <p:oleObj name="Equation" r:id="rId4" imgW="2451100" imgH="558800" progId="Equation.DSMT4">
                    <p:embed/>
                  </p:oleObj>
                </mc:Choice>
                <mc:Fallback>
                  <p:oleObj name="Equation" r:id="rId4" imgW="2451100" imgH="5588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776" y="2344955"/>
                          <a:ext cx="4767334" cy="1084045"/>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4B178956-D1C2-DC6A-A2D4-0ECAFA310A48}"/>
                </a:ext>
              </a:extLst>
            </p:cNvPr>
            <p:cNvGraphicFramePr>
              <a:graphicFrameLocks noChangeAspect="1"/>
            </p:cNvGraphicFramePr>
            <p:nvPr>
              <p:extLst>
                <p:ext uri="{D42A27DB-BD31-4B8C-83A1-F6EECF244321}">
                  <p14:modId xmlns:p14="http://schemas.microsoft.com/office/powerpoint/2010/main" val="3183043751"/>
                </p:ext>
              </p:extLst>
            </p:nvPr>
          </p:nvGraphicFramePr>
          <p:xfrm>
            <a:off x="6130724" y="2268315"/>
            <a:ext cx="5889952" cy="1702142"/>
          </p:xfrm>
          <a:graphic>
            <a:graphicData uri="http://schemas.openxmlformats.org/presentationml/2006/ole">
              <mc:AlternateContent xmlns:mc="http://schemas.openxmlformats.org/markup-compatibility/2006">
                <mc:Choice xmlns:v="urn:schemas-microsoft-com:vml" Requires="v">
                  <p:oleObj name="Equation" r:id="rId6" imgW="2768600" imgH="800100" progId="Equation.DSMT4">
                    <p:embed/>
                  </p:oleObj>
                </mc:Choice>
                <mc:Fallback>
                  <p:oleObj name="Equation" r:id="rId6" imgW="2768600" imgH="8001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0724" y="2268315"/>
                          <a:ext cx="5889952" cy="1702142"/>
                        </a:xfrm>
                        <a:prstGeom prst="rect">
                          <a:avLst/>
                        </a:prstGeom>
                        <a:noFill/>
                      </p:spPr>
                    </p:pic>
                  </p:oleObj>
                </mc:Fallback>
              </mc:AlternateContent>
            </a:graphicData>
          </a:graphic>
        </p:graphicFrame>
        <p:sp>
          <p:nvSpPr>
            <p:cNvPr id="12" name="箭头: 右 11">
              <a:extLst>
                <a:ext uri="{FF2B5EF4-FFF2-40B4-BE49-F238E27FC236}">
                  <a16:creationId xmlns:a16="http://schemas.microsoft.com/office/drawing/2014/main" id="{D3105DD4-C5EC-FC40-8406-25A821DCCBCE}"/>
                </a:ext>
              </a:extLst>
            </p:cNvPr>
            <p:cNvSpPr/>
            <p:nvPr/>
          </p:nvSpPr>
          <p:spPr>
            <a:xfrm>
              <a:off x="5126074" y="2528900"/>
              <a:ext cx="935203" cy="7161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FE1580D5-788D-D9B8-800F-CA5FEF3744EB}"/>
              </a:ext>
            </a:extLst>
          </p:cNvPr>
          <p:cNvSpPr txBox="1"/>
          <p:nvPr/>
        </p:nvSpPr>
        <p:spPr>
          <a:xfrm>
            <a:off x="1678602" y="4555314"/>
            <a:ext cx="8691921" cy="1695849"/>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en-US"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最大转矩</a:t>
            </a:r>
            <a:r>
              <a:rPr lang="en-US" altLang="zh-CN" sz="2400" b="1" i="1" kern="1200" dirty="0">
                <a:solidFill>
                  <a:srgbClr val="C00000"/>
                </a:solidFill>
                <a:effectLst/>
                <a:latin typeface="黑体" panose="02010609060101010101" pitchFamily="49" charset="-122"/>
                <a:ea typeface="黑体" panose="02010609060101010101" pitchFamily="49" charset="-122"/>
              </a:rPr>
              <a:t>T</a:t>
            </a:r>
            <a:r>
              <a:rPr lang="en-US" altLang="zh-CN" sz="2400" b="1" i="1" kern="1200" baseline="-25000" dirty="0">
                <a:solidFill>
                  <a:srgbClr val="C00000"/>
                </a:solidFill>
                <a:effectLst/>
                <a:latin typeface="黑体" panose="02010609060101010101" pitchFamily="49" charset="-122"/>
                <a:ea typeface="黑体" panose="02010609060101010101" pitchFamily="49" charset="-122"/>
              </a:rPr>
              <a:t>emax</a:t>
            </a:r>
            <a:r>
              <a:rPr lang="en-US"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是随着</a:t>
            </a:r>
            <a:r>
              <a:rPr lang="en-US" altLang="zh-CN" sz="2400" b="1" i="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sym typeface="Symbol" panose="05050102010706020507" pitchFamily="18" charset="2"/>
              </a:rPr>
              <a:t></a:t>
            </a:r>
            <a:r>
              <a:rPr lang="en-US" altLang="zh-CN" sz="2400" b="1" i="1" kern="1200" baseline="-25000" dirty="0">
                <a:solidFill>
                  <a:srgbClr val="C00000"/>
                </a:solidFill>
                <a:effectLst/>
                <a:latin typeface="黑体" panose="02010609060101010101" pitchFamily="49" charset="-122"/>
                <a:ea typeface="黑体" panose="02010609060101010101" pitchFamily="49" charset="-122"/>
              </a:rPr>
              <a:t>1</a:t>
            </a:r>
            <a:r>
              <a:rPr lang="en-US"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的降低而减小</a:t>
            </a:r>
            <a:r>
              <a:rPr lang="zh-CN" altLang="en-US"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2400" b="1" kern="1200" dirty="0" err="1">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当频率很低时，</a:t>
            </a:r>
            <a:r>
              <a:rPr lang="en-US" altLang="zh-CN" sz="2400" b="1" i="1" kern="1200" dirty="0" err="1">
                <a:solidFill>
                  <a:srgbClr val="C00000"/>
                </a:solidFill>
                <a:effectLst/>
                <a:latin typeface="黑体" panose="02010609060101010101" pitchFamily="49" charset="-122"/>
                <a:ea typeface="黑体" panose="02010609060101010101" pitchFamily="49" charset="-122"/>
              </a:rPr>
              <a:t>T</a:t>
            </a:r>
            <a:r>
              <a:rPr lang="en-US" altLang="zh-CN" sz="2400" b="1" i="1" kern="1200" baseline="-25000" dirty="0" err="1">
                <a:solidFill>
                  <a:srgbClr val="C00000"/>
                </a:solidFill>
                <a:effectLst/>
                <a:latin typeface="黑体" panose="02010609060101010101" pitchFamily="49" charset="-122"/>
                <a:ea typeface="黑体" panose="02010609060101010101" pitchFamily="49" charset="-122"/>
              </a:rPr>
              <a:t>emax</a:t>
            </a:r>
            <a:r>
              <a:rPr lang="en-US" altLang="zh-CN" sz="2400" b="1" kern="1200" dirty="0" err="1">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太小将限制电机的带载能力</a:t>
            </a:r>
            <a:r>
              <a:rPr lang="zh-CN" altLang="en-US"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采用定子压降补偿，适当地提高电压</a:t>
            </a:r>
            <a:r>
              <a:rPr lang="en-US" altLang="zh-CN" sz="2400" b="1" i="1" kern="1200" dirty="0">
                <a:solidFill>
                  <a:srgbClr val="C00000"/>
                </a:solidFill>
                <a:effectLst/>
                <a:latin typeface="黑体" panose="02010609060101010101" pitchFamily="49" charset="-122"/>
                <a:ea typeface="黑体" panose="02010609060101010101" pitchFamily="49" charset="-122"/>
              </a:rPr>
              <a:t>U</a:t>
            </a:r>
            <a:r>
              <a:rPr lang="en-US" altLang="zh-CN" sz="2400" b="1" i="1" kern="1200" baseline="-25000" dirty="0">
                <a:solidFill>
                  <a:srgbClr val="C00000"/>
                </a:solidFill>
                <a:effectLst/>
                <a:latin typeface="黑体" panose="02010609060101010101" pitchFamily="49" charset="-122"/>
                <a:ea typeface="黑体" panose="02010609060101010101" pitchFamily="49" charset="-122"/>
              </a:rPr>
              <a:t>1</a:t>
            </a:r>
            <a:r>
              <a:rPr lang="en-US"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，可以增强带载能力。</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24" name="文本框 23">
            <a:extLst>
              <a:ext uri="{FF2B5EF4-FFF2-40B4-BE49-F238E27FC236}">
                <a16:creationId xmlns:a16="http://schemas.microsoft.com/office/drawing/2014/main" id="{7470D59E-DF5B-B263-41C6-C5E6D35A1902}"/>
              </a:ext>
            </a:extLst>
          </p:cNvPr>
          <p:cNvSpPr txBox="1"/>
          <p:nvPr/>
        </p:nvSpPr>
        <p:spPr>
          <a:xfrm>
            <a:off x="4795300" y="201078"/>
            <a:ext cx="5531703"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2.2 VVVF</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电源供电下三相异步电机的机械特性</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39959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77539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二、变频调速基本理论</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E80B22B1-B17E-F18A-5959-9EE7732D960F}"/>
              </a:ext>
            </a:extLst>
          </p:cNvPr>
          <p:cNvSpPr/>
          <p:nvPr/>
        </p:nvSpPr>
        <p:spPr>
          <a:xfrm>
            <a:off x="87411" y="1022950"/>
            <a:ext cx="45424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、恒压频比控制（</a:t>
            </a:r>
            <a:r>
              <a:rPr lang="en-US" altLang="zh-CN" sz="2400" b="1" dirty="0">
                <a:solidFill>
                  <a:prstClr val="white"/>
                </a:solidFill>
                <a:latin typeface="微软雅黑" panose="020B0503020204020204" pitchFamily="34" charset="-122"/>
                <a:ea typeface="微软雅黑" panose="020B0503020204020204" pitchFamily="34" charset="-122"/>
              </a:rPr>
              <a:t>U</a:t>
            </a:r>
            <a:r>
              <a:rPr lang="en-US" altLang="zh-CN" sz="2400" b="1" baseline="-25000" dirty="0">
                <a:solidFill>
                  <a:prstClr val="white"/>
                </a:solidFill>
                <a:latin typeface="微软雅黑" panose="020B0503020204020204" pitchFamily="34" charset="-122"/>
                <a:ea typeface="微软雅黑" panose="020B0503020204020204" pitchFamily="34" charset="-122"/>
              </a:rPr>
              <a:t>1</a:t>
            </a:r>
            <a:r>
              <a:rPr lang="en-US" altLang="zh-CN" sz="2400" b="1" dirty="0">
                <a:solidFill>
                  <a:prstClr val="white"/>
                </a:solidFill>
                <a:latin typeface="微软雅黑" panose="020B0503020204020204" pitchFamily="34" charset="-122"/>
                <a:ea typeface="微软雅黑" panose="020B0503020204020204" pitchFamily="34" charset="-122"/>
              </a:rPr>
              <a:t> /ω</a:t>
            </a:r>
            <a:r>
              <a:rPr lang="en-US" altLang="zh-CN" sz="2400" b="1" baseline="-25000" dirty="0">
                <a:solidFill>
                  <a:prstClr val="white"/>
                </a:solidFill>
                <a:latin typeface="微软雅黑" panose="020B0503020204020204" pitchFamily="34" charset="-122"/>
                <a:ea typeface="微软雅黑" panose="020B0503020204020204" pitchFamily="34" charset="-122"/>
              </a:rPr>
              <a:t>1</a:t>
            </a:r>
            <a:r>
              <a:rPr lang="en-US" altLang="zh-CN" sz="2400" b="1" dirty="0">
                <a:solidFill>
                  <a:prstClr val="white"/>
                </a:solidFill>
                <a:latin typeface="微软雅黑" panose="020B0503020204020204" pitchFamily="34" charset="-122"/>
                <a:ea typeface="微软雅黑" panose="020B0503020204020204" pitchFamily="34" charset="-122"/>
              </a:rPr>
              <a:t>=c</a:t>
            </a:r>
            <a:r>
              <a:rPr lang="zh-CN" altLang="en-US" sz="2400" b="1" dirty="0">
                <a:solidFill>
                  <a:prstClr val="white"/>
                </a:solidFill>
                <a:latin typeface="微软雅黑" panose="020B0503020204020204" pitchFamily="34" charset="-122"/>
                <a:ea typeface="微软雅黑" panose="020B0503020204020204" pitchFamily="34" charset="-122"/>
              </a:rPr>
              <a:t>）</a:t>
            </a:r>
          </a:p>
        </p:txBody>
      </p:sp>
      <p:sp>
        <p:nvSpPr>
          <p:cNvPr id="7" name="Rectangle 4">
            <a:extLst>
              <a:ext uri="{FF2B5EF4-FFF2-40B4-BE49-F238E27FC236}">
                <a16:creationId xmlns:a16="http://schemas.microsoft.com/office/drawing/2014/main" id="{B2843B6B-8B05-6935-8520-BB19671D5971}"/>
              </a:ext>
            </a:extLst>
          </p:cNvPr>
          <p:cNvSpPr>
            <a:spLocks noChangeArrowheads="1"/>
          </p:cNvSpPr>
          <p:nvPr/>
        </p:nvSpPr>
        <p:spPr bwMode="auto">
          <a:xfrm>
            <a:off x="1384300" y="17529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3D6EA44A-0919-D565-0E93-6B84C0DF9794}"/>
              </a:ext>
            </a:extLst>
          </p:cNvPr>
          <p:cNvPicPr>
            <a:picLocks noChangeAspect="1"/>
          </p:cNvPicPr>
          <p:nvPr/>
        </p:nvPicPr>
        <p:blipFill>
          <a:blip r:embed="rId4" cstate="print">
            <a:extLst>
              <a:ext uri="{28A0092B-C50C-407E-A947-70E740481C1C}">
                <a14:useLocalDpi xmlns:a14="http://schemas.microsoft.com/office/drawing/2010/main" val="0"/>
              </a:ext>
            </a:extLst>
          </a:blip>
          <a:srcRect l="4597" r="6897"/>
          <a:stretch>
            <a:fillRect/>
          </a:stretch>
        </p:blipFill>
        <p:spPr>
          <a:xfrm>
            <a:off x="683572" y="1968285"/>
            <a:ext cx="5161547" cy="4650186"/>
          </a:xfrm>
          <a:prstGeom prst="rect">
            <a:avLst/>
          </a:prstGeom>
          <a:noFill/>
        </p:spPr>
      </p:pic>
      <p:sp>
        <p:nvSpPr>
          <p:cNvPr id="11" name="文本框 10">
            <a:extLst>
              <a:ext uri="{FF2B5EF4-FFF2-40B4-BE49-F238E27FC236}">
                <a16:creationId xmlns:a16="http://schemas.microsoft.com/office/drawing/2014/main" id="{7304FD14-E803-E715-AC78-78ED1ACF0324}"/>
              </a:ext>
            </a:extLst>
          </p:cNvPr>
          <p:cNvSpPr txBox="1"/>
          <p:nvPr/>
        </p:nvSpPr>
        <p:spPr>
          <a:xfrm>
            <a:off x="6244482" y="1927660"/>
            <a:ext cx="5434374" cy="4454233"/>
          </a:xfrm>
          <a:prstGeom prst="rect">
            <a:avLst/>
          </a:prstGeom>
          <a:noFill/>
        </p:spPr>
        <p:txBody>
          <a:bodyPr wrap="square">
            <a:spAutoFit/>
          </a:bodyPr>
          <a:lstStyle/>
          <a:p>
            <a:pPr algn="just">
              <a:lnSpc>
                <a:spcPct val="150000"/>
              </a:lnSpc>
            </a:pP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）同步转速</a:t>
            </a:r>
            <a:r>
              <a:rPr lang="en-US" altLang="zh-CN" sz="2400" b="1"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lang="en-US" altLang="zh-CN" sz="2400" b="1" i="1"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随运行频率</a:t>
            </a:r>
            <a:r>
              <a:rPr lang="en-US" altLang="zh-CN" sz="2400" b="1" i="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b="1" i="1" kern="12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变化而变化；</a:t>
            </a:r>
            <a:endParaRPr lang="zh-CN" altLang="zh-CN" sz="2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p>
            <a:pPr algn="just">
              <a:lnSpc>
                <a:spcPct val="150000"/>
              </a:lnSpc>
            </a:pP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）不同频率下机械特性为一组硬度相同的平行直线；</a:t>
            </a:r>
            <a:endParaRPr lang="zh-CN" altLang="zh-CN" sz="2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p>
            <a:pPr algn="just">
              <a:lnSpc>
                <a:spcPct val="150000"/>
              </a:lnSpc>
            </a:pP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）最大转矩随着运行频率的降低而减小；</a:t>
            </a:r>
            <a:endParaRPr lang="zh-CN" altLang="zh-CN" sz="2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p>
            <a:pPr algn="just">
              <a:lnSpc>
                <a:spcPct val="150000"/>
              </a:lnSpc>
            </a:pP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）只适合调速范围不太大，最低转速不太低或负载随转速而降低的负载。</a:t>
            </a:r>
            <a:endParaRPr lang="zh-CN" altLang="zh-CN" sz="2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sp>
        <p:nvSpPr>
          <p:cNvPr id="14" name="文本框 13">
            <a:extLst>
              <a:ext uri="{FF2B5EF4-FFF2-40B4-BE49-F238E27FC236}">
                <a16:creationId xmlns:a16="http://schemas.microsoft.com/office/drawing/2014/main" id="{F395A524-EF8E-0DED-D03C-43610E7EA614}"/>
              </a:ext>
            </a:extLst>
          </p:cNvPr>
          <p:cNvSpPr txBox="1"/>
          <p:nvPr/>
        </p:nvSpPr>
        <p:spPr>
          <a:xfrm>
            <a:off x="4795300" y="201078"/>
            <a:ext cx="5531703"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2.2VVVF</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电源供电下三相异步电机的机械特性</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75974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77539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二、变频调速基本理论</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E80B22B1-B17E-F18A-5959-9EE7732D960F}"/>
              </a:ext>
            </a:extLst>
          </p:cNvPr>
          <p:cNvSpPr/>
          <p:nvPr/>
        </p:nvSpPr>
        <p:spPr>
          <a:xfrm>
            <a:off x="87411" y="1022950"/>
            <a:ext cx="6602756"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4</a:t>
            </a:r>
            <a:r>
              <a:rPr lang="zh-CN" altLang="en-US" sz="2400" b="1" dirty="0">
                <a:solidFill>
                  <a:prstClr val="white"/>
                </a:solidFill>
                <a:latin typeface="微软雅黑" panose="020B0503020204020204" pitchFamily="34" charset="-122"/>
                <a:ea typeface="微软雅黑" panose="020B0503020204020204" pitchFamily="34" charset="-122"/>
              </a:rPr>
              <a:t>、恒气隙电动势频率比控制（</a:t>
            </a:r>
            <a:r>
              <a:rPr lang="en-US" altLang="zh-CN" sz="2400" b="1" dirty="0">
                <a:solidFill>
                  <a:prstClr val="white"/>
                </a:solidFill>
                <a:latin typeface="微软雅黑" panose="020B0503020204020204" pitchFamily="34" charset="-122"/>
                <a:ea typeface="微软雅黑" panose="020B0503020204020204" pitchFamily="34" charset="-122"/>
              </a:rPr>
              <a:t>E1 /ω1=c</a:t>
            </a:r>
            <a:r>
              <a:rPr lang="zh-CN" altLang="en-US" sz="2400" b="1" dirty="0">
                <a:solidFill>
                  <a:prstClr val="white"/>
                </a:solidFill>
                <a:latin typeface="微软雅黑" panose="020B0503020204020204" pitchFamily="34" charset="-122"/>
                <a:ea typeface="微软雅黑" panose="020B0503020204020204" pitchFamily="34" charset="-122"/>
              </a:rPr>
              <a:t>）</a:t>
            </a:r>
          </a:p>
        </p:txBody>
      </p:sp>
      <p:sp>
        <p:nvSpPr>
          <p:cNvPr id="7" name="Rectangle 4">
            <a:extLst>
              <a:ext uri="{FF2B5EF4-FFF2-40B4-BE49-F238E27FC236}">
                <a16:creationId xmlns:a16="http://schemas.microsoft.com/office/drawing/2014/main" id="{B2843B6B-8B05-6935-8520-BB19671D5971}"/>
              </a:ext>
            </a:extLst>
          </p:cNvPr>
          <p:cNvSpPr>
            <a:spLocks noChangeArrowheads="1"/>
          </p:cNvSpPr>
          <p:nvPr/>
        </p:nvSpPr>
        <p:spPr bwMode="auto">
          <a:xfrm>
            <a:off x="1384300" y="17529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83409BE4-549C-0AFC-FD1C-AC9BE9B3CCCC}"/>
              </a:ext>
            </a:extLst>
          </p:cNvPr>
          <p:cNvSpPr txBox="1"/>
          <p:nvPr/>
        </p:nvSpPr>
        <p:spPr>
          <a:xfrm>
            <a:off x="3388789" y="1816648"/>
            <a:ext cx="5240437" cy="461665"/>
          </a:xfrm>
          <a:prstGeom prst="rect">
            <a:avLst/>
          </a:prstGeom>
          <a:noFill/>
        </p:spPr>
        <p:txBody>
          <a:bodyPr wrap="square">
            <a:spAutoFit/>
          </a:bodyPr>
          <a:lstStyle/>
          <a:p>
            <a:r>
              <a:rPr lang="en-US" altLang="zh-CN" sz="2400" b="1" dirty="0" err="1">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无论频率高低，每极磁通</a:t>
            </a:r>
            <a:r>
              <a:rPr lang="en-US" altLang="zh-CN" sz="2400" b="1" i="1" kern="1200" dirty="0" err="1">
                <a:solidFill>
                  <a:srgbClr val="C00000"/>
                </a:solidFill>
                <a:effectLst/>
                <a:latin typeface="黑体" panose="02010609060101010101" pitchFamily="49" charset="-122"/>
                <a:ea typeface="黑体" panose="02010609060101010101" pitchFamily="49" charset="-122"/>
              </a:rPr>
              <a:t>Ф</a:t>
            </a:r>
            <a:r>
              <a:rPr lang="en-US" altLang="zh-CN" sz="2400" b="1" i="1" kern="1200" baseline="-25000" dirty="0" err="1">
                <a:solidFill>
                  <a:srgbClr val="C00000"/>
                </a:solidFill>
                <a:effectLst/>
                <a:latin typeface="黑体" panose="02010609060101010101" pitchFamily="49" charset="-122"/>
                <a:ea typeface="黑体" panose="02010609060101010101" pitchFamily="49" charset="-122"/>
              </a:rPr>
              <a:t>m</a:t>
            </a:r>
            <a:r>
              <a:rPr lang="en-US" altLang="zh-CN" sz="2400" b="1" dirty="0" err="1">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均为常值</a:t>
            </a:r>
            <a:endParaRPr lang="zh-CN" altLang="en-US" sz="2400" b="1" dirty="0">
              <a:solidFill>
                <a:srgbClr val="C00000"/>
              </a:solidFill>
              <a:latin typeface="黑体" panose="02010609060101010101" pitchFamily="49" charset="-122"/>
              <a:ea typeface="黑体" panose="02010609060101010101" pitchFamily="49" charset="-122"/>
            </a:endParaRPr>
          </a:p>
        </p:txBody>
      </p:sp>
      <p:graphicFrame>
        <p:nvGraphicFramePr>
          <p:cNvPr id="10" name="对象 9">
            <a:extLst>
              <a:ext uri="{FF2B5EF4-FFF2-40B4-BE49-F238E27FC236}">
                <a16:creationId xmlns:a16="http://schemas.microsoft.com/office/drawing/2014/main" id="{202CF96E-74F2-B903-C251-BCA26CD455FC}"/>
              </a:ext>
            </a:extLst>
          </p:cNvPr>
          <p:cNvGraphicFramePr>
            <a:graphicFrameLocks noChangeAspect="1"/>
          </p:cNvGraphicFramePr>
          <p:nvPr>
            <p:extLst>
              <p:ext uri="{D42A27DB-BD31-4B8C-83A1-F6EECF244321}">
                <p14:modId xmlns:p14="http://schemas.microsoft.com/office/powerpoint/2010/main" val="670585086"/>
              </p:ext>
            </p:extLst>
          </p:nvPr>
        </p:nvGraphicFramePr>
        <p:xfrm>
          <a:off x="1689903" y="2635369"/>
          <a:ext cx="8136585" cy="1857093"/>
        </p:xfrm>
        <a:graphic>
          <a:graphicData uri="http://schemas.openxmlformats.org/presentationml/2006/ole">
            <mc:AlternateContent xmlns:mc="http://schemas.openxmlformats.org/markup-compatibility/2006">
              <mc:Choice xmlns:v="urn:schemas-microsoft-com:vml" Requires="v">
                <p:oleObj name="Equation" r:id="rId4" imgW="3289300" imgH="749300" progId="Equation.DSMT4">
                  <p:embed/>
                </p:oleObj>
              </mc:Choice>
              <mc:Fallback>
                <p:oleObj name="Equation" r:id="rId4" imgW="3289300" imgH="749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9903" y="2635369"/>
                        <a:ext cx="8136585" cy="1857093"/>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801427FF-33AC-8B86-FEA5-E3560C78A0C0}"/>
              </a:ext>
            </a:extLst>
          </p:cNvPr>
          <p:cNvGraphicFramePr>
            <a:graphicFrameLocks noChangeAspect="1"/>
          </p:cNvGraphicFramePr>
          <p:nvPr>
            <p:extLst>
              <p:ext uri="{D42A27DB-BD31-4B8C-83A1-F6EECF244321}">
                <p14:modId xmlns:p14="http://schemas.microsoft.com/office/powerpoint/2010/main" val="1576282773"/>
              </p:ext>
            </p:extLst>
          </p:nvPr>
        </p:nvGraphicFramePr>
        <p:xfrm>
          <a:off x="4382637" y="4596132"/>
          <a:ext cx="3395550" cy="1269364"/>
        </p:xfrm>
        <a:graphic>
          <a:graphicData uri="http://schemas.openxmlformats.org/presentationml/2006/ole">
            <mc:AlternateContent xmlns:mc="http://schemas.openxmlformats.org/markup-compatibility/2006">
              <mc:Choice xmlns:v="urn:schemas-microsoft-com:vml" Requires="v">
                <p:oleObj name="Equation" r:id="rId6" imgW="1358900" imgH="508000" progId="Equation.DSMT4">
                  <p:embed/>
                </p:oleObj>
              </mc:Choice>
              <mc:Fallback>
                <p:oleObj name="Equation" r:id="rId6" imgW="1358900" imgH="508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2637" y="4596132"/>
                        <a:ext cx="3395550" cy="1269364"/>
                      </a:xfrm>
                      <a:prstGeom prst="rect">
                        <a:avLst/>
                      </a:prstGeom>
                      <a:noFill/>
                    </p:spPr>
                  </p:pic>
                </p:oleObj>
              </mc:Fallback>
            </mc:AlternateContent>
          </a:graphicData>
        </a:graphic>
      </p:graphicFrame>
      <p:sp>
        <p:nvSpPr>
          <p:cNvPr id="21" name="文本框 20">
            <a:extLst>
              <a:ext uri="{FF2B5EF4-FFF2-40B4-BE49-F238E27FC236}">
                <a16:creationId xmlns:a16="http://schemas.microsoft.com/office/drawing/2014/main" id="{9FCC2589-4D8B-A412-8038-0DA2859D8543}"/>
              </a:ext>
            </a:extLst>
          </p:cNvPr>
          <p:cNvSpPr txBox="1"/>
          <p:nvPr/>
        </p:nvSpPr>
        <p:spPr>
          <a:xfrm>
            <a:off x="1199790" y="6210566"/>
            <a:ext cx="10583238" cy="461665"/>
          </a:xfrm>
          <a:prstGeom prst="rect">
            <a:avLst/>
          </a:prstGeom>
          <a:noFill/>
        </p:spPr>
        <p:txBody>
          <a:bodyPr wrap="square">
            <a:spAutoFit/>
          </a:bodyPr>
          <a:lstStyle/>
          <a:p>
            <a:r>
              <a:rPr lang="en-US"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当</a:t>
            </a:r>
            <a:r>
              <a:rPr lang="en-US" altLang="zh-CN" sz="2400" b="1" i="1" dirty="0">
                <a:solidFill>
                  <a:srgbClr val="C00000"/>
                </a:solidFill>
                <a:effectLst/>
                <a:latin typeface="黑体" panose="02010609060101010101" pitchFamily="49" charset="-122"/>
                <a:ea typeface="黑体" panose="02010609060101010101" pitchFamily="49" charset="-122"/>
              </a:rPr>
              <a:t>E</a:t>
            </a:r>
            <a:r>
              <a:rPr lang="en-US" altLang="zh-CN" sz="2400" b="1" i="1" baseline="-25000" dirty="0">
                <a:solidFill>
                  <a:srgbClr val="C00000"/>
                </a:solidFill>
                <a:effectLst/>
                <a:latin typeface="黑体" panose="02010609060101010101" pitchFamily="49" charset="-122"/>
                <a:ea typeface="黑体" panose="02010609060101010101" pitchFamily="49" charset="-122"/>
              </a:rPr>
              <a:t>1</a:t>
            </a:r>
            <a:r>
              <a:rPr lang="en-US" altLang="zh-CN" sz="2400" b="1" dirty="0">
                <a:solidFill>
                  <a:srgbClr val="C00000"/>
                </a:solidFill>
                <a:effectLst/>
                <a:latin typeface="黑体" panose="02010609060101010101" pitchFamily="49" charset="-122"/>
                <a:ea typeface="黑体" panose="02010609060101010101" pitchFamily="49" charset="-122"/>
              </a:rPr>
              <a:t> /</a:t>
            </a:r>
            <a:r>
              <a:rPr lang="en-US" altLang="zh-CN" sz="2400" b="1" i="1" dirty="0">
                <a:solidFill>
                  <a:srgbClr val="C00000"/>
                </a:solidFill>
                <a:effectLst/>
                <a:latin typeface="黑体" panose="02010609060101010101" pitchFamily="49" charset="-122"/>
                <a:ea typeface="黑体" panose="02010609060101010101" pitchFamily="49" charset="-122"/>
              </a:rPr>
              <a:t>ω</a:t>
            </a:r>
            <a:r>
              <a:rPr lang="en-US" altLang="zh-CN" sz="2400" b="1" i="1" baseline="-25000" dirty="0">
                <a:solidFill>
                  <a:srgbClr val="C00000"/>
                </a:solidFill>
                <a:effectLst/>
                <a:latin typeface="黑体" panose="02010609060101010101" pitchFamily="49" charset="-122"/>
                <a:ea typeface="黑体" panose="02010609060101010101" pitchFamily="49" charset="-122"/>
              </a:rPr>
              <a:t>1</a:t>
            </a:r>
            <a:r>
              <a:rPr lang="en-US"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为恒值时，</a:t>
            </a:r>
            <a:r>
              <a:rPr lang="en-US" altLang="zh-CN" sz="2400" b="1" i="1" kern="1200" dirty="0">
                <a:solidFill>
                  <a:srgbClr val="C00000"/>
                </a:solidFill>
                <a:effectLst/>
                <a:latin typeface="黑体" panose="02010609060101010101" pitchFamily="49" charset="-122"/>
                <a:ea typeface="黑体" panose="02010609060101010101" pitchFamily="49" charset="-122"/>
              </a:rPr>
              <a:t>T</a:t>
            </a:r>
            <a:r>
              <a:rPr lang="en-US" altLang="zh-CN" sz="2400" b="1" i="1" kern="1200" baseline="-25000" dirty="0">
                <a:solidFill>
                  <a:srgbClr val="C00000"/>
                </a:solidFill>
                <a:effectLst/>
                <a:latin typeface="黑体" panose="02010609060101010101" pitchFamily="49" charset="-122"/>
                <a:ea typeface="黑体" panose="02010609060101010101" pitchFamily="49" charset="-122"/>
              </a:rPr>
              <a:t>emax</a:t>
            </a:r>
            <a:r>
              <a:rPr lang="en-US"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恒定不变，其稳态性能优于恒</a:t>
            </a:r>
            <a:r>
              <a:rPr lang="en-US" altLang="zh-CN" sz="2400" b="1" i="1" dirty="0">
                <a:solidFill>
                  <a:srgbClr val="C00000"/>
                </a:solidFill>
                <a:effectLst/>
                <a:latin typeface="黑体" panose="02010609060101010101" pitchFamily="49" charset="-122"/>
                <a:ea typeface="黑体" panose="02010609060101010101" pitchFamily="49" charset="-122"/>
              </a:rPr>
              <a:t>U</a:t>
            </a:r>
            <a:r>
              <a:rPr lang="en-US" altLang="zh-CN" sz="2400" b="1" i="1" baseline="-25000" dirty="0">
                <a:solidFill>
                  <a:srgbClr val="C00000"/>
                </a:solidFill>
                <a:effectLst/>
                <a:latin typeface="黑体" panose="02010609060101010101" pitchFamily="49" charset="-122"/>
                <a:ea typeface="黑体" panose="02010609060101010101" pitchFamily="49" charset="-122"/>
              </a:rPr>
              <a:t>1</a:t>
            </a:r>
            <a:r>
              <a:rPr lang="en-US" altLang="zh-CN" sz="2400" b="1" dirty="0">
                <a:solidFill>
                  <a:srgbClr val="C00000"/>
                </a:solidFill>
                <a:effectLst/>
                <a:latin typeface="黑体" panose="02010609060101010101" pitchFamily="49" charset="-122"/>
                <a:ea typeface="黑体" panose="02010609060101010101" pitchFamily="49" charset="-122"/>
              </a:rPr>
              <a:t> /</a:t>
            </a:r>
            <a:r>
              <a:rPr lang="en-US" altLang="zh-CN" sz="2400" b="1" i="1" dirty="0">
                <a:solidFill>
                  <a:srgbClr val="C00000"/>
                </a:solidFill>
                <a:effectLst/>
                <a:latin typeface="黑体" panose="02010609060101010101" pitchFamily="49" charset="-122"/>
                <a:ea typeface="黑体" panose="02010609060101010101" pitchFamily="49" charset="-122"/>
              </a:rPr>
              <a:t>ω</a:t>
            </a:r>
            <a:r>
              <a:rPr lang="en-US" altLang="zh-CN" sz="2400" b="1" i="1" baseline="-25000" dirty="0">
                <a:solidFill>
                  <a:srgbClr val="C00000"/>
                </a:solidFill>
                <a:effectLst/>
                <a:latin typeface="黑体" panose="02010609060101010101" pitchFamily="49" charset="-122"/>
                <a:ea typeface="黑体" panose="02010609060101010101" pitchFamily="49" charset="-122"/>
              </a:rPr>
              <a:t>1</a:t>
            </a:r>
            <a:r>
              <a:rPr lang="en-US"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控制的性能</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A7065C80-43F3-22A3-9BC3-F92AF3AF6A0C}"/>
              </a:ext>
            </a:extLst>
          </p:cNvPr>
          <p:cNvSpPr txBox="1"/>
          <p:nvPr/>
        </p:nvSpPr>
        <p:spPr>
          <a:xfrm>
            <a:off x="4795300" y="201078"/>
            <a:ext cx="5531703"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2.2VVVF</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电源供电下三相异步电机的机械特性</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8512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77539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二、变频调速基本理论</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E80B22B1-B17E-F18A-5959-9EE7732D960F}"/>
              </a:ext>
            </a:extLst>
          </p:cNvPr>
          <p:cNvSpPr/>
          <p:nvPr/>
        </p:nvSpPr>
        <p:spPr>
          <a:xfrm>
            <a:off x="87411" y="1022950"/>
            <a:ext cx="6602756"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4</a:t>
            </a:r>
            <a:r>
              <a:rPr lang="zh-CN" altLang="en-US" sz="2400" b="1" dirty="0">
                <a:solidFill>
                  <a:prstClr val="white"/>
                </a:solidFill>
                <a:latin typeface="微软雅黑" panose="020B0503020204020204" pitchFamily="34" charset="-122"/>
                <a:ea typeface="微软雅黑" panose="020B0503020204020204" pitchFamily="34" charset="-122"/>
              </a:rPr>
              <a:t>、恒气隙电动势频率比控制（</a:t>
            </a:r>
            <a:r>
              <a:rPr lang="en-US" altLang="zh-CN" sz="2400" b="1" dirty="0">
                <a:solidFill>
                  <a:prstClr val="white"/>
                </a:solidFill>
                <a:latin typeface="微软雅黑" panose="020B0503020204020204" pitchFamily="34" charset="-122"/>
                <a:ea typeface="微软雅黑" panose="020B0503020204020204" pitchFamily="34" charset="-122"/>
              </a:rPr>
              <a:t>E1 /ω1=c</a:t>
            </a:r>
            <a:r>
              <a:rPr lang="zh-CN" altLang="en-US" sz="2400" b="1" dirty="0">
                <a:solidFill>
                  <a:prstClr val="white"/>
                </a:solidFill>
                <a:latin typeface="微软雅黑" panose="020B0503020204020204" pitchFamily="34" charset="-122"/>
                <a:ea typeface="微软雅黑" panose="020B0503020204020204" pitchFamily="34" charset="-122"/>
              </a:rPr>
              <a:t>）</a:t>
            </a:r>
          </a:p>
        </p:txBody>
      </p:sp>
      <p:sp>
        <p:nvSpPr>
          <p:cNvPr id="7" name="Rectangle 4">
            <a:extLst>
              <a:ext uri="{FF2B5EF4-FFF2-40B4-BE49-F238E27FC236}">
                <a16:creationId xmlns:a16="http://schemas.microsoft.com/office/drawing/2014/main" id="{B2843B6B-8B05-6935-8520-BB19671D5971}"/>
              </a:ext>
            </a:extLst>
          </p:cNvPr>
          <p:cNvSpPr>
            <a:spLocks noChangeArrowheads="1"/>
          </p:cNvSpPr>
          <p:nvPr/>
        </p:nvSpPr>
        <p:spPr bwMode="auto">
          <a:xfrm>
            <a:off x="1384300" y="17529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Picture 5">
            <a:extLst>
              <a:ext uri="{FF2B5EF4-FFF2-40B4-BE49-F238E27FC236}">
                <a16:creationId xmlns:a16="http://schemas.microsoft.com/office/drawing/2014/main" id="{9A4668B8-E9B1-42D6-1428-99CA9B47561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00038" y="1968285"/>
            <a:ext cx="4959385" cy="4426072"/>
          </a:xfrm>
          <a:prstGeom prst="rect">
            <a:avLst/>
          </a:prstGeom>
          <a:noFill/>
        </p:spPr>
      </p:pic>
      <p:sp>
        <p:nvSpPr>
          <p:cNvPr id="6" name="文本框 5">
            <a:extLst>
              <a:ext uri="{FF2B5EF4-FFF2-40B4-BE49-F238E27FC236}">
                <a16:creationId xmlns:a16="http://schemas.microsoft.com/office/drawing/2014/main" id="{FF15F5B3-02D8-DB35-C2CE-B165D1238144}"/>
              </a:ext>
            </a:extLst>
          </p:cNvPr>
          <p:cNvSpPr txBox="1"/>
          <p:nvPr/>
        </p:nvSpPr>
        <p:spPr>
          <a:xfrm>
            <a:off x="6024563" y="1880074"/>
            <a:ext cx="5845215" cy="4465838"/>
          </a:xfrm>
          <a:prstGeom prst="rect">
            <a:avLst/>
          </a:prstGeom>
          <a:noFill/>
        </p:spPr>
        <p:txBody>
          <a:bodyPr wrap="square">
            <a:spAutoFit/>
          </a:bodyPr>
          <a:lstStyle/>
          <a:p>
            <a:pPr indent="304800" algn="just">
              <a:lnSpc>
                <a:spcPct val="150000"/>
              </a:lnSpc>
            </a:pPr>
            <a:r>
              <a:rPr lang="zh-CN" altLang="zh-CN" sz="2400" b="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b="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同步转速</a:t>
            </a:r>
            <a:r>
              <a:rPr lang="en-US" altLang="zh-CN" sz="2400" b="0"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lang="en-US" altLang="zh-CN" sz="2400" b="0" i="1"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随运行频率</a:t>
            </a:r>
            <a:r>
              <a:rPr lang="en-US" altLang="zh-CN" sz="2400" b="0" i="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b="0" i="1" kern="12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变化而变化，不同频率下机械特性为一组硬度相同的平行直线；</a:t>
            </a:r>
            <a:endParaRPr lang="zh-CN" altLang="zh-CN" sz="2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p>
            <a:pPr indent="304800" algn="just">
              <a:lnSpc>
                <a:spcPct val="150000"/>
              </a:lnSpc>
            </a:pPr>
            <a:r>
              <a:rPr lang="zh-CN" altLang="zh-CN" sz="2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2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）线性段比恒压频比控制方式更宽，调速范围比恒压频比控制更广；</a:t>
            </a:r>
            <a:endParaRPr lang="zh-CN" altLang="zh-CN" sz="2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p>
            <a:pPr indent="304800" algn="just">
              <a:lnSpc>
                <a:spcPct val="150000"/>
              </a:lnSpc>
            </a:pPr>
            <a:r>
              <a:rPr lang="zh-CN" altLang="zh-CN" sz="2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2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）低频下起动转矩比额定频率下起动转矩大</a:t>
            </a:r>
            <a:endParaRPr lang="en-US" altLang="zh-CN" sz="2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en-US" altLang="zh-CN" sz="2400" dirty="0">
                <a:solidFill>
                  <a:srgbClr val="000000"/>
                </a:solidFill>
                <a:effectLst/>
                <a:latin typeface="宋体" panose="02010600030101010101" pitchFamily="2" charset="-122"/>
                <a:cs typeface="Times New Roman" panose="02020603050405020304" pitchFamily="18" charset="0"/>
              </a:rPr>
              <a:t>（</a:t>
            </a:r>
            <a:r>
              <a:rPr lang="en-US" altLang="zh-CN" sz="2400" dirty="0">
                <a:solidFill>
                  <a:srgbClr val="000000"/>
                </a:solidFill>
                <a:effectLst/>
                <a:latin typeface="Times New Roman" panose="02020603050405020304" pitchFamily="18" charset="0"/>
                <a:ea typeface="宋体" panose="02010600030101010101" pitchFamily="2" charset="-122"/>
              </a:rPr>
              <a:t>4</a:t>
            </a:r>
            <a:r>
              <a:rPr lang="en-US" altLang="zh-CN" sz="2400" dirty="0">
                <a:solidFill>
                  <a:srgbClr val="000000"/>
                </a:solidFill>
                <a:effectLst/>
                <a:latin typeface="宋体" panose="02010600030101010101" pitchFamily="2" charset="-122"/>
                <a:cs typeface="Times New Roman" panose="02020603050405020304" pitchFamily="18" charset="0"/>
              </a:rPr>
              <a:t>）在任何频率下，最大转矩恒定不变。</a:t>
            </a:r>
            <a:endParaRPr lang="zh-CN" altLang="en-US" sz="2400" dirty="0"/>
          </a:p>
        </p:txBody>
      </p:sp>
      <p:sp>
        <p:nvSpPr>
          <p:cNvPr id="11" name="文本框 10">
            <a:extLst>
              <a:ext uri="{FF2B5EF4-FFF2-40B4-BE49-F238E27FC236}">
                <a16:creationId xmlns:a16="http://schemas.microsoft.com/office/drawing/2014/main" id="{F7507C2A-E7F6-C82C-21E4-545A74A01A95}"/>
              </a:ext>
            </a:extLst>
          </p:cNvPr>
          <p:cNvSpPr txBox="1"/>
          <p:nvPr/>
        </p:nvSpPr>
        <p:spPr>
          <a:xfrm>
            <a:off x="4795300" y="201078"/>
            <a:ext cx="5531703"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2.2VVVF</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电源供电下三相异步电机的机械特性</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64820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77539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二、变频调速基本理论</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E80B22B1-B17E-F18A-5959-9EE7732D960F}"/>
              </a:ext>
            </a:extLst>
          </p:cNvPr>
          <p:cNvSpPr/>
          <p:nvPr/>
        </p:nvSpPr>
        <p:spPr>
          <a:xfrm>
            <a:off x="87411" y="1022950"/>
            <a:ext cx="6602756"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5</a:t>
            </a:r>
            <a:r>
              <a:rPr lang="zh-CN" altLang="en-US" sz="2400" b="1" dirty="0">
                <a:solidFill>
                  <a:prstClr val="white"/>
                </a:solidFill>
                <a:latin typeface="微软雅黑" panose="020B0503020204020204" pitchFamily="34" charset="-122"/>
                <a:ea typeface="微软雅黑" panose="020B0503020204020204" pitchFamily="34" charset="-122"/>
              </a:rPr>
              <a:t>、恒转子电动势频率比控制（</a:t>
            </a:r>
            <a:r>
              <a:rPr lang="en-US" altLang="zh-CN" sz="2400" b="1" dirty="0">
                <a:solidFill>
                  <a:prstClr val="white"/>
                </a:solidFill>
                <a:latin typeface="微软雅黑" panose="020B0503020204020204" pitchFamily="34" charset="-122"/>
                <a:ea typeface="微软雅黑" panose="020B0503020204020204" pitchFamily="34" charset="-122"/>
              </a:rPr>
              <a:t>Er /ω1=c</a:t>
            </a:r>
            <a:r>
              <a:rPr lang="zh-CN" altLang="en-US" sz="2400" b="1" dirty="0">
                <a:solidFill>
                  <a:prstClr val="white"/>
                </a:solidFill>
                <a:latin typeface="微软雅黑" panose="020B0503020204020204" pitchFamily="34" charset="-122"/>
                <a:ea typeface="微软雅黑" panose="020B0503020204020204" pitchFamily="34" charset="-122"/>
              </a:rPr>
              <a:t>）</a:t>
            </a:r>
          </a:p>
        </p:txBody>
      </p:sp>
      <p:graphicFrame>
        <p:nvGraphicFramePr>
          <p:cNvPr id="5" name="对象 4">
            <a:extLst>
              <a:ext uri="{FF2B5EF4-FFF2-40B4-BE49-F238E27FC236}">
                <a16:creationId xmlns:a16="http://schemas.microsoft.com/office/drawing/2014/main" id="{71B5C4BA-A981-0AD3-53CD-B2B50B076F47}"/>
              </a:ext>
            </a:extLst>
          </p:cNvPr>
          <p:cNvGraphicFramePr>
            <a:graphicFrameLocks noChangeAspect="1"/>
          </p:cNvGraphicFramePr>
          <p:nvPr>
            <p:extLst>
              <p:ext uri="{D42A27DB-BD31-4B8C-83A1-F6EECF244321}">
                <p14:modId xmlns:p14="http://schemas.microsoft.com/office/powerpoint/2010/main" val="2762140647"/>
              </p:ext>
            </p:extLst>
          </p:nvPr>
        </p:nvGraphicFramePr>
        <p:xfrm>
          <a:off x="3601278" y="1840357"/>
          <a:ext cx="4989443" cy="1768031"/>
        </p:xfrm>
        <a:graphic>
          <a:graphicData uri="http://schemas.openxmlformats.org/presentationml/2006/ole">
            <mc:AlternateContent xmlns:mc="http://schemas.openxmlformats.org/markup-compatibility/2006">
              <mc:Choice xmlns:v="urn:schemas-microsoft-com:vml" Requires="v">
                <p:oleObj name="Equation" r:id="rId4" imgW="2120900" imgH="749300" progId="Equation.DSMT4">
                  <p:embed/>
                </p:oleObj>
              </mc:Choice>
              <mc:Fallback>
                <p:oleObj name="Equation" r:id="rId4" imgW="2120900" imgH="749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1278" y="1840357"/>
                        <a:ext cx="4989443" cy="1768031"/>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17552AD9-B967-21E9-4A28-A3AB03BEEF53}"/>
              </a:ext>
            </a:extLst>
          </p:cNvPr>
          <p:cNvSpPr txBox="1"/>
          <p:nvPr/>
        </p:nvSpPr>
        <p:spPr>
          <a:xfrm>
            <a:off x="0" y="3892788"/>
            <a:ext cx="6912403" cy="2221762"/>
          </a:xfrm>
          <a:prstGeom prst="rect">
            <a:avLst/>
          </a:prstGeom>
          <a:noFill/>
        </p:spPr>
        <p:txBody>
          <a:bodyPr wrap="square">
            <a:spAutoFit/>
          </a:bodyPr>
          <a:lstStyle/>
          <a:p>
            <a:pPr marL="285750">
              <a:lnSpc>
                <a:spcPct val="150000"/>
              </a:lnSpc>
              <a:buFont typeface="Wingdings" panose="05000000000000000000" pitchFamily="2" charset="2"/>
              <a:buChar char="p"/>
            </a:pPr>
            <a:r>
              <a:rPr lang="en-US" altLang="zh-CN" sz="2400" b="1" dirty="0" err="1">
                <a:solidFill>
                  <a:srgbClr val="000000"/>
                </a:solidFill>
                <a:effectLst/>
                <a:latin typeface="黑体" panose="02010609060101010101" pitchFamily="49" charset="-122"/>
                <a:ea typeface="黑体" panose="02010609060101010101" pitchFamily="49" charset="-122"/>
                <a:cs typeface="等线" panose="02010600030101010101" pitchFamily="2" charset="-122"/>
              </a:rPr>
              <a:t>机械特性完全是一条直线</a:t>
            </a:r>
            <a:r>
              <a:rPr lang="zh-CN" altLang="en-US" sz="2400" b="1" dirty="0">
                <a:solidFill>
                  <a:srgbClr val="000000"/>
                </a:solidFill>
                <a:effectLst/>
                <a:latin typeface="黑体" panose="02010609060101010101" pitchFamily="49" charset="-122"/>
                <a:ea typeface="黑体" panose="02010609060101010101" pitchFamily="49" charset="-122"/>
                <a:cs typeface="等线" panose="02010600030101010101" pitchFamily="2" charset="-122"/>
              </a:rPr>
              <a:t>，无最大转矩的限制</a:t>
            </a:r>
            <a:endParaRPr lang="en-US" altLang="zh-CN" sz="2400" b="1" dirty="0">
              <a:solidFill>
                <a:srgbClr val="000000"/>
              </a:solidFill>
              <a:effectLst/>
              <a:latin typeface="黑体" panose="02010609060101010101" pitchFamily="49" charset="-122"/>
              <a:ea typeface="黑体" panose="02010609060101010101" pitchFamily="49" charset="-122"/>
              <a:cs typeface="等线" panose="02010600030101010101" pitchFamily="2" charset="-122"/>
            </a:endParaRPr>
          </a:p>
          <a:p>
            <a:pPr marL="285750">
              <a:lnSpc>
                <a:spcPct val="150000"/>
              </a:lnSpc>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和直流电机一样的线性机械特性</a:t>
            </a:r>
            <a:endParaRPr lang="en-US" altLang="zh-CN" sz="2400" b="1" dirty="0">
              <a:latin typeface="黑体" panose="02010609060101010101" pitchFamily="49" charset="-122"/>
              <a:ea typeface="黑体" panose="02010609060101010101" pitchFamily="49" charset="-122"/>
            </a:endParaRPr>
          </a:p>
          <a:p>
            <a:pPr marL="285750">
              <a:lnSpc>
                <a:spcPct val="150000"/>
              </a:lnSpc>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高性能交流变频调速追求的最终目标</a:t>
            </a:r>
            <a:endParaRPr lang="en-US" altLang="zh-CN" sz="2400" b="1" dirty="0">
              <a:latin typeface="黑体" panose="02010609060101010101" pitchFamily="49" charset="-122"/>
              <a:ea typeface="黑体" panose="02010609060101010101" pitchFamily="49" charset="-122"/>
            </a:endParaRPr>
          </a:p>
          <a:p>
            <a:pPr marL="285750">
              <a:lnSpc>
                <a:spcPct val="150000"/>
              </a:lnSpc>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通过矢量控制可以实现</a:t>
            </a:r>
          </a:p>
        </p:txBody>
      </p:sp>
      <p:pic>
        <p:nvPicPr>
          <p:cNvPr id="12" name="Picture 5">
            <a:extLst>
              <a:ext uri="{FF2B5EF4-FFF2-40B4-BE49-F238E27FC236}">
                <a16:creationId xmlns:a16="http://schemas.microsoft.com/office/drawing/2014/main" id="{D30C3243-30FC-4322-D8D7-5421016CCB0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7079180" y="3288270"/>
            <a:ext cx="4472354" cy="3430798"/>
          </a:xfrm>
          <a:prstGeom prst="rect">
            <a:avLst/>
          </a:prstGeom>
          <a:noFill/>
        </p:spPr>
      </p:pic>
      <p:sp>
        <p:nvSpPr>
          <p:cNvPr id="14" name="文本框 13">
            <a:extLst>
              <a:ext uri="{FF2B5EF4-FFF2-40B4-BE49-F238E27FC236}">
                <a16:creationId xmlns:a16="http://schemas.microsoft.com/office/drawing/2014/main" id="{5FE4A673-6CA2-57EE-923C-3C08E8D95D43}"/>
              </a:ext>
            </a:extLst>
          </p:cNvPr>
          <p:cNvSpPr txBox="1"/>
          <p:nvPr/>
        </p:nvSpPr>
        <p:spPr>
          <a:xfrm>
            <a:off x="4795300" y="201078"/>
            <a:ext cx="5531703"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2.2VVVF</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电源供电下三相异步电机的机械特性</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26844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F3354F-262C-8667-2A44-EEF7F33618CD}"/>
              </a:ext>
            </a:extLst>
          </p:cNvPr>
          <p:cNvGrpSpPr/>
          <p:nvPr/>
        </p:nvGrpSpPr>
        <p:grpSpPr>
          <a:xfrm>
            <a:off x="-11006" y="100488"/>
            <a:ext cx="2192024" cy="574851"/>
            <a:chOff x="-1" y="246156"/>
            <a:chExt cx="2192024" cy="574851"/>
          </a:xfrm>
        </p:grpSpPr>
        <p:sp>
          <p:nvSpPr>
            <p:cNvPr id="5" name="任意形状 7">
              <a:extLst>
                <a:ext uri="{FF2B5EF4-FFF2-40B4-BE49-F238E27FC236}">
                  <a16:creationId xmlns:a16="http://schemas.microsoft.com/office/drawing/2014/main" id="{FEDCAB2D-8C2C-AEFC-B1F4-AA11BE81FDAB}"/>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00" b="1">
                <a:solidFill>
                  <a:schemeClr val="bg1"/>
                </a:solidFill>
                <a:latin typeface="Times New Roman" panose="02020603050405020304" pitchFamily="18" charset="0"/>
                <a:ea typeface="微软雅黑" panose="020B0503020204020204" pitchFamily="34" charset="-122"/>
              </a:endParaRPr>
            </a:p>
          </p:txBody>
        </p:sp>
        <p:sp>
          <p:nvSpPr>
            <p:cNvPr id="6" name="文本框 5">
              <a:extLst>
                <a:ext uri="{FF2B5EF4-FFF2-40B4-BE49-F238E27FC236}">
                  <a16:creationId xmlns:a16="http://schemas.microsoft.com/office/drawing/2014/main" id="{10B14D19-CEB3-70AA-524D-065B2E3ED3BD}"/>
                </a:ext>
              </a:extLst>
            </p:cNvPr>
            <p:cNvSpPr txBox="1"/>
            <p:nvPr/>
          </p:nvSpPr>
          <p:spPr>
            <a:xfrm>
              <a:off x="1019907" y="297787"/>
              <a:ext cx="1172116"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目   录</a:t>
              </a:r>
              <a:endParaRPr kumimoji="1" lang="zh-CN" altLang="en-US" sz="28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grpSp>
      <p:grpSp>
        <p:nvGrpSpPr>
          <p:cNvPr id="8" name="组合 7">
            <a:extLst>
              <a:ext uri="{FF2B5EF4-FFF2-40B4-BE49-F238E27FC236}">
                <a16:creationId xmlns:a16="http://schemas.microsoft.com/office/drawing/2014/main" id="{E162872F-6916-9D92-A5FC-4B7A3BB36690}"/>
              </a:ext>
            </a:extLst>
          </p:cNvPr>
          <p:cNvGrpSpPr/>
          <p:nvPr/>
        </p:nvGrpSpPr>
        <p:grpSpPr>
          <a:xfrm>
            <a:off x="1699137" y="1372273"/>
            <a:ext cx="5691197" cy="584775"/>
            <a:chOff x="796539" y="1238585"/>
            <a:chExt cx="5691197" cy="584775"/>
          </a:xfrm>
        </p:grpSpPr>
        <p:sp>
          <p:nvSpPr>
            <p:cNvPr id="2" name="TextBox 20">
              <a:extLst>
                <a:ext uri="{FF2B5EF4-FFF2-40B4-BE49-F238E27FC236}">
                  <a16:creationId xmlns:a16="http://schemas.microsoft.com/office/drawing/2014/main" id="{94D4DB4D-88CA-3E66-A570-B90A8B12F957}"/>
                </a:ext>
              </a:extLst>
            </p:cNvPr>
            <p:cNvSpPr txBox="1"/>
            <p:nvPr/>
          </p:nvSpPr>
          <p:spPr>
            <a:xfrm>
              <a:off x="1636633" y="1238585"/>
              <a:ext cx="4851103" cy="584775"/>
            </a:xfrm>
            <a:prstGeom prst="rect">
              <a:avLst/>
            </a:prstGeom>
            <a:noFill/>
            <a:effectLst/>
          </p:spPr>
          <p:txBody>
            <a:bodyPr wrap="square" rtlCol="0">
              <a:spAutoFit/>
            </a:bodyPr>
            <a:lstStyle/>
            <a:p>
              <a:r>
                <a:rPr lang="zh-CN" altLang="en-US" sz="3200" b="1" dirty="0">
                  <a:latin typeface="Times New Roman" panose="02020603050405020304" pitchFamily="18" charset="0"/>
                  <a:ea typeface="微软雅黑" panose="020B0503020204020204" pitchFamily="34" charset="-122"/>
                </a:rPr>
                <a:t>概述</a:t>
              </a:r>
            </a:p>
          </p:txBody>
        </p:sp>
        <p:sp>
          <p:nvSpPr>
            <p:cNvPr id="3" name="矩形 8">
              <a:extLst>
                <a:ext uri="{FF2B5EF4-FFF2-40B4-BE49-F238E27FC236}">
                  <a16:creationId xmlns:a16="http://schemas.microsoft.com/office/drawing/2014/main" id="{10287F48-3A43-D064-D10A-6AA24E0562D3}"/>
                </a:ext>
              </a:extLst>
            </p:cNvPr>
            <p:cNvSpPr/>
            <p:nvPr/>
          </p:nvSpPr>
          <p:spPr>
            <a:xfrm>
              <a:off x="796539" y="1246107"/>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ea typeface="微软雅黑" panose="020B0503020204020204" pitchFamily="34" charset="-122"/>
                </a:rPr>
                <a:t>01</a:t>
              </a:r>
              <a:endParaRPr lang="zh-CN" altLang="en-US" sz="3200" b="1" dirty="0">
                <a:solidFill>
                  <a:srgbClr val="0070C0"/>
                </a:solidFill>
                <a:latin typeface="Times New Roman" panose="02020603050405020304" pitchFamily="18" charset="0"/>
                <a:ea typeface="微软雅黑" panose="020B0503020204020204" pitchFamily="34" charset="-122"/>
              </a:endParaRPr>
            </a:p>
          </p:txBody>
        </p:sp>
      </p:grpSp>
      <p:grpSp>
        <p:nvGrpSpPr>
          <p:cNvPr id="7" name="组合 6">
            <a:extLst>
              <a:ext uri="{FF2B5EF4-FFF2-40B4-BE49-F238E27FC236}">
                <a16:creationId xmlns:a16="http://schemas.microsoft.com/office/drawing/2014/main" id="{75CE28B4-0BEE-3006-07A6-361C810E7B97}"/>
              </a:ext>
            </a:extLst>
          </p:cNvPr>
          <p:cNvGrpSpPr/>
          <p:nvPr/>
        </p:nvGrpSpPr>
        <p:grpSpPr>
          <a:xfrm>
            <a:off x="1699363" y="2185016"/>
            <a:ext cx="5963077" cy="584775"/>
            <a:chOff x="805977" y="2174807"/>
            <a:chExt cx="5691196" cy="584775"/>
          </a:xfrm>
        </p:grpSpPr>
        <p:sp>
          <p:nvSpPr>
            <p:cNvPr id="13" name="TextBox 19">
              <a:extLst>
                <a:ext uri="{FF2B5EF4-FFF2-40B4-BE49-F238E27FC236}">
                  <a16:creationId xmlns:a16="http://schemas.microsoft.com/office/drawing/2014/main" id="{BEFBCAE7-82B6-6690-6221-55FF57E3B289}"/>
                </a:ext>
              </a:extLst>
            </p:cNvPr>
            <p:cNvSpPr txBox="1"/>
            <p:nvPr/>
          </p:nvSpPr>
          <p:spPr>
            <a:xfrm>
              <a:off x="1646070" y="2174807"/>
              <a:ext cx="4851103" cy="584775"/>
            </a:xfrm>
            <a:prstGeom prst="rect">
              <a:avLst/>
            </a:prstGeom>
            <a:noFill/>
            <a:effectLst/>
          </p:spPr>
          <p:txBody>
            <a:bodyPr wrap="square" rtlCol="0">
              <a:spAutoFit/>
            </a:bodyPr>
            <a:lstStyle/>
            <a:p>
              <a:r>
                <a:rPr lang="zh-CN" altLang="en-US" sz="3200" b="1" dirty="0">
                  <a:latin typeface="Times New Roman" panose="02020603050405020304" pitchFamily="18" charset="0"/>
                  <a:ea typeface="微软雅黑" panose="020B0503020204020204" pitchFamily="34" charset="-122"/>
                </a:rPr>
                <a:t>变频调速基本理论</a:t>
              </a:r>
            </a:p>
          </p:txBody>
        </p:sp>
        <p:sp>
          <p:nvSpPr>
            <p:cNvPr id="14" name="矩形 8">
              <a:extLst>
                <a:ext uri="{FF2B5EF4-FFF2-40B4-BE49-F238E27FC236}">
                  <a16:creationId xmlns:a16="http://schemas.microsoft.com/office/drawing/2014/main" id="{ABC3E616-183B-B37D-E2DC-4A779434B13F}"/>
                </a:ext>
              </a:extLst>
            </p:cNvPr>
            <p:cNvSpPr/>
            <p:nvPr/>
          </p:nvSpPr>
          <p:spPr>
            <a:xfrm>
              <a:off x="805977" y="2211151"/>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02</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887B546C-DF41-8EDC-65C3-BF958C8E7FA5}"/>
              </a:ext>
            </a:extLst>
          </p:cNvPr>
          <p:cNvGrpSpPr/>
          <p:nvPr/>
        </p:nvGrpSpPr>
        <p:grpSpPr>
          <a:xfrm>
            <a:off x="1706654" y="3178670"/>
            <a:ext cx="5691197" cy="584775"/>
            <a:chOff x="824851" y="4113968"/>
            <a:chExt cx="5691197" cy="584775"/>
          </a:xfrm>
        </p:grpSpPr>
        <p:sp>
          <p:nvSpPr>
            <p:cNvPr id="17" name="TextBox 25">
              <a:extLst>
                <a:ext uri="{FF2B5EF4-FFF2-40B4-BE49-F238E27FC236}">
                  <a16:creationId xmlns:a16="http://schemas.microsoft.com/office/drawing/2014/main" id="{F529A49F-C8FD-75DE-252C-4A5771197A3E}"/>
                </a:ext>
              </a:extLst>
            </p:cNvPr>
            <p:cNvSpPr txBox="1"/>
            <p:nvPr/>
          </p:nvSpPr>
          <p:spPr>
            <a:xfrm>
              <a:off x="1664945" y="4113968"/>
              <a:ext cx="4851103" cy="584775"/>
            </a:xfrm>
            <a:prstGeom prst="rect">
              <a:avLst/>
            </a:prstGeom>
            <a:noFill/>
            <a:effectLst/>
          </p:spPr>
          <p:txBody>
            <a:bodyPr wrap="square" rtlCol="0">
              <a:spAutoFit/>
            </a:bodyPr>
            <a:lstStyle/>
            <a:p>
              <a:r>
                <a:rPr lang="en-US" altLang="zh-CN" sz="3200" b="1" dirty="0">
                  <a:solidFill>
                    <a:srgbClr val="C00000"/>
                  </a:solidFill>
                  <a:latin typeface="Times New Roman" panose="02020603050405020304" pitchFamily="18" charset="0"/>
                  <a:ea typeface="微软雅黑" panose="020B0503020204020204" pitchFamily="34" charset="-122"/>
                </a:rPr>
                <a:t>VVVF</a:t>
              </a:r>
              <a:r>
                <a:rPr lang="zh-CN" altLang="en-US" sz="3200" b="1" dirty="0">
                  <a:solidFill>
                    <a:srgbClr val="C00000"/>
                  </a:solidFill>
                  <a:latin typeface="Times New Roman" panose="02020603050405020304" pitchFamily="18" charset="0"/>
                  <a:ea typeface="微软雅黑" panose="020B0503020204020204" pitchFamily="34" charset="-122"/>
                </a:rPr>
                <a:t>调速系统</a:t>
              </a:r>
            </a:p>
          </p:txBody>
        </p:sp>
        <p:sp>
          <p:nvSpPr>
            <p:cNvPr id="18" name="矩形 8">
              <a:extLst>
                <a:ext uri="{FF2B5EF4-FFF2-40B4-BE49-F238E27FC236}">
                  <a16:creationId xmlns:a16="http://schemas.microsoft.com/office/drawing/2014/main" id="{9A8C4C9C-B7C3-0CA8-0772-1E6D97C4186C}"/>
                </a:ext>
              </a:extLst>
            </p:cNvPr>
            <p:cNvSpPr/>
            <p:nvPr/>
          </p:nvSpPr>
          <p:spPr>
            <a:xfrm>
              <a:off x="824851" y="4121490"/>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03</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sp>
        <p:nvSpPr>
          <p:cNvPr id="24" name="矩形 23">
            <a:extLst>
              <a:ext uri="{FF2B5EF4-FFF2-40B4-BE49-F238E27FC236}">
                <a16:creationId xmlns:a16="http://schemas.microsoft.com/office/drawing/2014/main" id="{B136A953-D140-F8B4-1C2F-A9E90C7106EF}"/>
              </a:ext>
            </a:extLst>
          </p:cNvPr>
          <p:cNvSpPr/>
          <p:nvPr/>
        </p:nvSpPr>
        <p:spPr>
          <a:xfrm>
            <a:off x="8095602" y="-3392"/>
            <a:ext cx="1368612" cy="6857999"/>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endParaRPr>
          </a:p>
        </p:txBody>
      </p:sp>
      <p:sp>
        <p:nvSpPr>
          <p:cNvPr id="26" name="矩形 25">
            <a:extLst>
              <a:ext uri="{FF2B5EF4-FFF2-40B4-BE49-F238E27FC236}">
                <a16:creationId xmlns:a16="http://schemas.microsoft.com/office/drawing/2014/main" id="{CE5BDC6C-8153-2F56-7B3A-61BB7CEA7B61}"/>
              </a:ext>
            </a:extLst>
          </p:cNvPr>
          <p:cNvSpPr/>
          <p:nvPr/>
        </p:nvSpPr>
        <p:spPr>
          <a:xfrm>
            <a:off x="9454777" y="0"/>
            <a:ext cx="1368612" cy="68579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accent6">
                  <a:lumMod val="60000"/>
                  <a:lumOff val="40000"/>
                </a:schemeClr>
              </a:solidFill>
              <a:latin typeface="Times New Roman" panose="02020603050405020304" pitchFamily="18" charset="0"/>
              <a:ea typeface="微软雅黑" panose="020B0503020204020204" pitchFamily="34" charset="-122"/>
            </a:endParaRPr>
          </a:p>
        </p:txBody>
      </p:sp>
      <p:sp>
        <p:nvSpPr>
          <p:cNvPr id="27" name="矩形 26">
            <a:extLst>
              <a:ext uri="{FF2B5EF4-FFF2-40B4-BE49-F238E27FC236}">
                <a16:creationId xmlns:a16="http://schemas.microsoft.com/office/drawing/2014/main" id="{701761CD-F526-6078-5D8F-FC1774F4308A}"/>
              </a:ext>
            </a:extLst>
          </p:cNvPr>
          <p:cNvSpPr/>
          <p:nvPr/>
        </p:nvSpPr>
        <p:spPr>
          <a:xfrm>
            <a:off x="10823388" y="0"/>
            <a:ext cx="1368612" cy="6857999"/>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endParaRPr>
          </a:p>
        </p:txBody>
      </p:sp>
      <p:sp>
        <p:nvSpPr>
          <p:cNvPr id="28" name="矩形 27">
            <a:extLst>
              <a:ext uri="{FF2B5EF4-FFF2-40B4-BE49-F238E27FC236}">
                <a16:creationId xmlns:a16="http://schemas.microsoft.com/office/drawing/2014/main" id="{C25E48F5-A609-5810-4764-7C3866EE1D1B}"/>
              </a:ext>
            </a:extLst>
          </p:cNvPr>
          <p:cNvSpPr/>
          <p:nvPr/>
        </p:nvSpPr>
        <p:spPr>
          <a:xfrm>
            <a:off x="8095602" y="2548350"/>
            <a:ext cx="4096397"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Times New Roman" panose="02020603050405020304" pitchFamily="18" charset="0"/>
                <a:ea typeface="微软雅黑" panose="020B0503020204020204" pitchFamily="34" charset="-122"/>
              </a:rPr>
              <a:t>CONTENT</a:t>
            </a:r>
            <a:endParaRPr lang="zh-CN" altLang="en-US" sz="4000" b="1" dirty="0">
              <a:solidFill>
                <a:schemeClr val="bg1"/>
              </a:solidFill>
              <a:latin typeface="Times New Roman" panose="02020603050405020304" pitchFamily="18" charset="0"/>
              <a:ea typeface="微软雅黑" panose="020B0503020204020204" pitchFamily="34" charset="-122"/>
            </a:endParaRPr>
          </a:p>
        </p:txBody>
      </p:sp>
      <p:pic>
        <p:nvPicPr>
          <p:cNvPr id="29" name="图片 28" descr="封面-灰色">
            <a:extLst>
              <a:ext uri="{FF2B5EF4-FFF2-40B4-BE49-F238E27FC236}">
                <a16:creationId xmlns:a16="http://schemas.microsoft.com/office/drawing/2014/main" id="{7AFB184D-B7C8-46D8-354D-FD165AB17E8C}"/>
              </a:ext>
            </a:extLst>
          </p:cNvPr>
          <p:cNvPicPr>
            <a:picLocks noChangeAspect="1"/>
          </p:cNvPicPr>
          <p:nvPr/>
        </p:nvPicPr>
        <p:blipFill>
          <a:blip r:embed="rId2"/>
          <a:srcRect l="2923" t="60202"/>
          <a:stretch>
            <a:fillRect/>
          </a:stretch>
        </p:blipFill>
        <p:spPr>
          <a:xfrm>
            <a:off x="-11006" y="4757421"/>
            <a:ext cx="12203007" cy="2100580"/>
          </a:xfrm>
          <a:prstGeom prst="rect">
            <a:avLst/>
          </a:prstGeom>
        </p:spPr>
      </p:pic>
      <p:grpSp>
        <p:nvGrpSpPr>
          <p:cNvPr id="10" name="组合 9">
            <a:extLst>
              <a:ext uri="{FF2B5EF4-FFF2-40B4-BE49-F238E27FC236}">
                <a16:creationId xmlns:a16="http://schemas.microsoft.com/office/drawing/2014/main" id="{7D070029-1F1F-321F-2C28-D48F88D3EBFB}"/>
              </a:ext>
            </a:extLst>
          </p:cNvPr>
          <p:cNvGrpSpPr/>
          <p:nvPr/>
        </p:nvGrpSpPr>
        <p:grpSpPr>
          <a:xfrm>
            <a:off x="1731735" y="4071849"/>
            <a:ext cx="5691197" cy="584775"/>
            <a:chOff x="824851" y="4113968"/>
            <a:chExt cx="5691197" cy="584775"/>
          </a:xfrm>
        </p:grpSpPr>
        <p:sp>
          <p:nvSpPr>
            <p:cNvPr id="11" name="TextBox 25">
              <a:extLst>
                <a:ext uri="{FF2B5EF4-FFF2-40B4-BE49-F238E27FC236}">
                  <a16:creationId xmlns:a16="http://schemas.microsoft.com/office/drawing/2014/main" id="{9F5195EC-45F4-1316-D8E2-CDA184A54DA3}"/>
                </a:ext>
              </a:extLst>
            </p:cNvPr>
            <p:cNvSpPr txBox="1"/>
            <p:nvPr/>
          </p:nvSpPr>
          <p:spPr>
            <a:xfrm>
              <a:off x="1664945" y="4113968"/>
              <a:ext cx="4851103" cy="584775"/>
            </a:xfrm>
            <a:prstGeom prst="rect">
              <a:avLst/>
            </a:prstGeom>
            <a:noFill/>
            <a:effectLst/>
          </p:spPr>
          <p:txBody>
            <a:bodyPr wrap="square" rtlCol="0">
              <a:spAutoFit/>
            </a:bodyPr>
            <a:lstStyle/>
            <a:p>
              <a:r>
                <a:rPr lang="zh-CN" altLang="en-US" sz="3200" b="1" dirty="0">
                  <a:latin typeface="Times New Roman" panose="02020603050405020304" pitchFamily="18" charset="0"/>
                  <a:ea typeface="微软雅黑" panose="020B0503020204020204" pitchFamily="34" charset="-122"/>
                </a:rPr>
                <a:t>矢量控制系统</a:t>
              </a:r>
            </a:p>
          </p:txBody>
        </p:sp>
        <p:sp>
          <p:nvSpPr>
            <p:cNvPr id="12" name="矩形 8">
              <a:extLst>
                <a:ext uri="{FF2B5EF4-FFF2-40B4-BE49-F238E27FC236}">
                  <a16:creationId xmlns:a16="http://schemas.microsoft.com/office/drawing/2014/main" id="{5002E65F-63C5-B404-0051-6E0D739BA6D8}"/>
                </a:ext>
              </a:extLst>
            </p:cNvPr>
            <p:cNvSpPr/>
            <p:nvPr/>
          </p:nvSpPr>
          <p:spPr>
            <a:xfrm>
              <a:off x="824851" y="4121490"/>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04</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spTree>
    <p:extLst>
      <p:ext uri="{BB962C8B-B14F-4D97-AF65-F5344CB8AC3E}">
        <p14:creationId xmlns:p14="http://schemas.microsoft.com/office/powerpoint/2010/main" val="231745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C801FF1C-B6FF-7DDB-19AF-5B3B1C1E7745}"/>
              </a:ext>
            </a:extLst>
          </p:cNvPr>
          <p:cNvSpPr txBox="1"/>
          <p:nvPr/>
        </p:nvSpPr>
        <p:spPr>
          <a:xfrm>
            <a:off x="254643" y="1837308"/>
            <a:ext cx="11817752" cy="4454233"/>
          </a:xfrm>
          <a:prstGeom prst="rect">
            <a:avLst/>
          </a:prstGeom>
          <a:noFill/>
        </p:spPr>
        <p:txBody>
          <a:bodyPr wrap="square">
            <a:spAutoFit/>
          </a:bodyPr>
          <a:lstStyle/>
          <a:p>
            <a:pPr marL="285750" indent="-285750" algn="just">
              <a:lnSpc>
                <a:spcPct val="150000"/>
              </a:lnSpc>
              <a:buFont typeface="Wingdings" panose="05000000000000000000" pitchFamily="2" charset="2"/>
              <a:buChar char="p"/>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交流异步电机的</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V/f</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比恒定控制（以后简称</a:t>
            </a:r>
            <a:r>
              <a:rPr lang="en-US" altLang="zh-CN" sz="24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Vf</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控制）是异步电动机变频调速中最基本的控制方式。</a:t>
            </a:r>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它是在改变变频器输出电压频率的同时改变输出电压的幅值，以维护电机磁通基本恒定，从而在较宽的调速范围内，使电动机的效率、功率因数不下降。</a:t>
            </a:r>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en-US" altLang="zh-CN" sz="24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Vf</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控制常用于速度精度要求不十分严格或负载变动较小的场合。</a:t>
            </a:r>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en-US" altLang="zh-CN" sz="24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Vf</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控制是转速开环控制，无需速度传感器，控制电路简单，负载可以是通用标准异步电机，所以这种控制方法通用性强、经济性好，是目前通用变频器产品中使用最多的一种控制方式。</a:t>
            </a:r>
            <a:endParaRPr lang="zh-CN" altLang="zh-CN" sz="24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365121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VVVF</a:t>
            </a:r>
            <a:r>
              <a:rPr lang="zh-CN" altLang="en-US" sz="2400" b="1" dirty="0">
                <a:solidFill>
                  <a:prstClr val="white"/>
                </a:solidFill>
                <a:latin typeface="微软雅黑" panose="020B0503020204020204" pitchFamily="34" charset="-122"/>
                <a:ea typeface="微软雅黑" panose="020B0503020204020204" pitchFamily="34" charset="-122"/>
              </a:rPr>
              <a:t>控制的特点</a:t>
            </a:r>
          </a:p>
        </p:txBody>
      </p:sp>
      <p:sp>
        <p:nvSpPr>
          <p:cNvPr id="7" name="文本框 6">
            <a:extLst>
              <a:ext uri="{FF2B5EF4-FFF2-40B4-BE49-F238E27FC236}">
                <a16:creationId xmlns:a16="http://schemas.microsoft.com/office/drawing/2014/main" id="{BB95F6D7-4017-0BCD-D0F3-05EC32DC698D}"/>
              </a:ext>
            </a:extLst>
          </p:cNvPr>
          <p:cNvSpPr txBox="1"/>
          <p:nvPr/>
        </p:nvSpPr>
        <p:spPr>
          <a:xfrm>
            <a:off x="5203818" y="175664"/>
            <a:ext cx="3836010"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3.1 </a:t>
            </a:r>
            <a:r>
              <a:rPr lang="zh-CN" altLang="en-US" dirty="0"/>
              <a:t>控制系统结构与工作原理</a:t>
            </a:r>
          </a:p>
        </p:txBody>
      </p:sp>
    </p:spTree>
    <p:extLst>
      <p:ext uri="{BB962C8B-B14F-4D97-AF65-F5344CB8AC3E}">
        <p14:creationId xmlns:p14="http://schemas.microsoft.com/office/powerpoint/2010/main" val="156604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F3354F-262C-8667-2A44-EEF7F33618CD}"/>
              </a:ext>
            </a:extLst>
          </p:cNvPr>
          <p:cNvGrpSpPr/>
          <p:nvPr/>
        </p:nvGrpSpPr>
        <p:grpSpPr>
          <a:xfrm>
            <a:off x="-11006" y="100488"/>
            <a:ext cx="2192024" cy="574851"/>
            <a:chOff x="-1" y="246156"/>
            <a:chExt cx="2192024" cy="574851"/>
          </a:xfrm>
        </p:grpSpPr>
        <p:sp>
          <p:nvSpPr>
            <p:cNvPr id="5" name="任意形状 7">
              <a:extLst>
                <a:ext uri="{FF2B5EF4-FFF2-40B4-BE49-F238E27FC236}">
                  <a16:creationId xmlns:a16="http://schemas.microsoft.com/office/drawing/2014/main" id="{FEDCAB2D-8C2C-AEFC-B1F4-AA11BE81FDAB}"/>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00" b="1">
                <a:solidFill>
                  <a:schemeClr val="bg1"/>
                </a:solidFill>
                <a:latin typeface="Times New Roman" panose="02020603050405020304" pitchFamily="18" charset="0"/>
                <a:ea typeface="微软雅黑" panose="020B0503020204020204" pitchFamily="34" charset="-122"/>
              </a:endParaRPr>
            </a:p>
          </p:txBody>
        </p:sp>
        <p:sp>
          <p:nvSpPr>
            <p:cNvPr id="6" name="文本框 5">
              <a:extLst>
                <a:ext uri="{FF2B5EF4-FFF2-40B4-BE49-F238E27FC236}">
                  <a16:creationId xmlns:a16="http://schemas.microsoft.com/office/drawing/2014/main" id="{10B14D19-CEB3-70AA-524D-065B2E3ED3BD}"/>
                </a:ext>
              </a:extLst>
            </p:cNvPr>
            <p:cNvSpPr txBox="1"/>
            <p:nvPr/>
          </p:nvSpPr>
          <p:spPr>
            <a:xfrm>
              <a:off x="1019907" y="297787"/>
              <a:ext cx="1172116"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目   录</a:t>
              </a:r>
              <a:endParaRPr kumimoji="1" lang="zh-CN" altLang="en-US" sz="28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grpSp>
      <p:grpSp>
        <p:nvGrpSpPr>
          <p:cNvPr id="8" name="组合 7">
            <a:extLst>
              <a:ext uri="{FF2B5EF4-FFF2-40B4-BE49-F238E27FC236}">
                <a16:creationId xmlns:a16="http://schemas.microsoft.com/office/drawing/2014/main" id="{E162872F-6916-9D92-A5FC-4B7A3BB36690}"/>
              </a:ext>
            </a:extLst>
          </p:cNvPr>
          <p:cNvGrpSpPr/>
          <p:nvPr/>
        </p:nvGrpSpPr>
        <p:grpSpPr>
          <a:xfrm>
            <a:off x="1699137" y="1372273"/>
            <a:ext cx="5691197" cy="584775"/>
            <a:chOff x="796539" y="1238585"/>
            <a:chExt cx="5691197" cy="584775"/>
          </a:xfrm>
        </p:grpSpPr>
        <p:sp>
          <p:nvSpPr>
            <p:cNvPr id="2" name="TextBox 20">
              <a:extLst>
                <a:ext uri="{FF2B5EF4-FFF2-40B4-BE49-F238E27FC236}">
                  <a16:creationId xmlns:a16="http://schemas.microsoft.com/office/drawing/2014/main" id="{94D4DB4D-88CA-3E66-A570-B90A8B12F957}"/>
                </a:ext>
              </a:extLst>
            </p:cNvPr>
            <p:cNvSpPr txBox="1"/>
            <p:nvPr/>
          </p:nvSpPr>
          <p:spPr>
            <a:xfrm>
              <a:off x="1636633" y="1238585"/>
              <a:ext cx="4851103" cy="584775"/>
            </a:xfrm>
            <a:prstGeom prst="rect">
              <a:avLst/>
            </a:prstGeom>
            <a:noFill/>
            <a:effectLst/>
          </p:spPr>
          <p:txBody>
            <a:bodyPr wrap="square" rtlCol="0">
              <a:spAutoFit/>
            </a:bodyPr>
            <a:lstStyle/>
            <a:p>
              <a:r>
                <a:rPr lang="zh-CN" altLang="en-US" sz="3200" b="1" dirty="0">
                  <a:solidFill>
                    <a:srgbClr val="0070C0"/>
                  </a:solidFill>
                  <a:latin typeface="Times New Roman" panose="02020603050405020304" pitchFamily="18" charset="0"/>
                  <a:ea typeface="微软雅黑" panose="020B0503020204020204" pitchFamily="34" charset="-122"/>
                </a:rPr>
                <a:t>概述</a:t>
              </a:r>
            </a:p>
          </p:txBody>
        </p:sp>
        <p:sp>
          <p:nvSpPr>
            <p:cNvPr id="3" name="矩形 8">
              <a:extLst>
                <a:ext uri="{FF2B5EF4-FFF2-40B4-BE49-F238E27FC236}">
                  <a16:creationId xmlns:a16="http://schemas.microsoft.com/office/drawing/2014/main" id="{10287F48-3A43-D064-D10A-6AA24E0562D3}"/>
                </a:ext>
              </a:extLst>
            </p:cNvPr>
            <p:cNvSpPr/>
            <p:nvPr/>
          </p:nvSpPr>
          <p:spPr>
            <a:xfrm>
              <a:off x="796539" y="1246107"/>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ea typeface="微软雅黑" panose="020B0503020204020204" pitchFamily="34" charset="-122"/>
                </a:rPr>
                <a:t>01</a:t>
              </a:r>
              <a:endParaRPr lang="zh-CN" altLang="en-US" sz="3200" b="1" dirty="0">
                <a:solidFill>
                  <a:srgbClr val="0070C0"/>
                </a:solidFill>
                <a:latin typeface="Times New Roman" panose="02020603050405020304" pitchFamily="18" charset="0"/>
                <a:ea typeface="微软雅黑" panose="020B0503020204020204" pitchFamily="34" charset="-122"/>
              </a:endParaRPr>
            </a:p>
          </p:txBody>
        </p:sp>
      </p:grpSp>
      <p:grpSp>
        <p:nvGrpSpPr>
          <p:cNvPr id="7" name="组合 6">
            <a:extLst>
              <a:ext uri="{FF2B5EF4-FFF2-40B4-BE49-F238E27FC236}">
                <a16:creationId xmlns:a16="http://schemas.microsoft.com/office/drawing/2014/main" id="{75CE28B4-0BEE-3006-07A6-361C810E7B97}"/>
              </a:ext>
            </a:extLst>
          </p:cNvPr>
          <p:cNvGrpSpPr/>
          <p:nvPr/>
        </p:nvGrpSpPr>
        <p:grpSpPr>
          <a:xfrm>
            <a:off x="1699363" y="2185016"/>
            <a:ext cx="5963077" cy="584775"/>
            <a:chOff x="805977" y="2174807"/>
            <a:chExt cx="5691196" cy="584775"/>
          </a:xfrm>
        </p:grpSpPr>
        <p:sp>
          <p:nvSpPr>
            <p:cNvPr id="13" name="TextBox 19">
              <a:extLst>
                <a:ext uri="{FF2B5EF4-FFF2-40B4-BE49-F238E27FC236}">
                  <a16:creationId xmlns:a16="http://schemas.microsoft.com/office/drawing/2014/main" id="{BEFBCAE7-82B6-6690-6221-55FF57E3B289}"/>
                </a:ext>
              </a:extLst>
            </p:cNvPr>
            <p:cNvSpPr txBox="1"/>
            <p:nvPr/>
          </p:nvSpPr>
          <p:spPr>
            <a:xfrm>
              <a:off x="1646070" y="2174807"/>
              <a:ext cx="4851103" cy="584775"/>
            </a:xfrm>
            <a:prstGeom prst="rect">
              <a:avLst/>
            </a:prstGeom>
            <a:noFill/>
            <a:effectLst/>
          </p:spPr>
          <p:txBody>
            <a:bodyPr wrap="square" rtlCol="0">
              <a:spAutoFit/>
            </a:bodyPr>
            <a:lstStyle/>
            <a:p>
              <a:r>
                <a:rPr lang="zh-CN" altLang="en-US" sz="3200" b="1" dirty="0">
                  <a:latin typeface="Times New Roman" panose="02020603050405020304" pitchFamily="18" charset="0"/>
                  <a:ea typeface="微软雅黑" panose="020B0503020204020204" pitchFamily="34" charset="-122"/>
                </a:rPr>
                <a:t>变频调速基本理论</a:t>
              </a:r>
            </a:p>
          </p:txBody>
        </p:sp>
        <p:sp>
          <p:nvSpPr>
            <p:cNvPr id="14" name="矩形 8">
              <a:extLst>
                <a:ext uri="{FF2B5EF4-FFF2-40B4-BE49-F238E27FC236}">
                  <a16:creationId xmlns:a16="http://schemas.microsoft.com/office/drawing/2014/main" id="{ABC3E616-183B-B37D-E2DC-4A779434B13F}"/>
                </a:ext>
              </a:extLst>
            </p:cNvPr>
            <p:cNvSpPr/>
            <p:nvPr/>
          </p:nvSpPr>
          <p:spPr>
            <a:xfrm>
              <a:off x="805977" y="2211151"/>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02</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887B546C-DF41-8EDC-65C3-BF958C8E7FA5}"/>
              </a:ext>
            </a:extLst>
          </p:cNvPr>
          <p:cNvGrpSpPr/>
          <p:nvPr/>
        </p:nvGrpSpPr>
        <p:grpSpPr>
          <a:xfrm>
            <a:off x="1706654" y="3178670"/>
            <a:ext cx="5691197" cy="584775"/>
            <a:chOff x="824851" y="4113968"/>
            <a:chExt cx="5691197" cy="584775"/>
          </a:xfrm>
        </p:grpSpPr>
        <p:sp>
          <p:nvSpPr>
            <p:cNvPr id="17" name="TextBox 25">
              <a:extLst>
                <a:ext uri="{FF2B5EF4-FFF2-40B4-BE49-F238E27FC236}">
                  <a16:creationId xmlns:a16="http://schemas.microsoft.com/office/drawing/2014/main" id="{F529A49F-C8FD-75DE-252C-4A5771197A3E}"/>
                </a:ext>
              </a:extLst>
            </p:cNvPr>
            <p:cNvSpPr txBox="1"/>
            <p:nvPr/>
          </p:nvSpPr>
          <p:spPr>
            <a:xfrm>
              <a:off x="1664945" y="4113968"/>
              <a:ext cx="4851103" cy="584775"/>
            </a:xfrm>
            <a:prstGeom prst="rect">
              <a:avLst/>
            </a:prstGeom>
            <a:noFill/>
            <a:effectLst/>
          </p:spPr>
          <p:txBody>
            <a:bodyPr wrap="square" rtlCol="0">
              <a:spAutoFit/>
            </a:bodyPr>
            <a:lstStyle/>
            <a:p>
              <a:r>
                <a:rPr lang="en-US" altLang="zh-CN" sz="3200" b="1" dirty="0">
                  <a:latin typeface="Times New Roman" panose="02020603050405020304" pitchFamily="18" charset="0"/>
                  <a:ea typeface="微软雅黑" panose="020B0503020204020204" pitchFamily="34" charset="-122"/>
                </a:rPr>
                <a:t>VVVF</a:t>
              </a:r>
              <a:r>
                <a:rPr lang="zh-CN" altLang="en-US" sz="3200" b="1" dirty="0">
                  <a:latin typeface="Times New Roman" panose="02020603050405020304" pitchFamily="18" charset="0"/>
                  <a:ea typeface="微软雅黑" panose="020B0503020204020204" pitchFamily="34" charset="-122"/>
                </a:rPr>
                <a:t>调速系统</a:t>
              </a:r>
            </a:p>
          </p:txBody>
        </p:sp>
        <p:sp>
          <p:nvSpPr>
            <p:cNvPr id="18" name="矩形 8">
              <a:extLst>
                <a:ext uri="{FF2B5EF4-FFF2-40B4-BE49-F238E27FC236}">
                  <a16:creationId xmlns:a16="http://schemas.microsoft.com/office/drawing/2014/main" id="{9A8C4C9C-B7C3-0CA8-0772-1E6D97C4186C}"/>
                </a:ext>
              </a:extLst>
            </p:cNvPr>
            <p:cNvSpPr/>
            <p:nvPr/>
          </p:nvSpPr>
          <p:spPr>
            <a:xfrm>
              <a:off x="824851" y="4121490"/>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03</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sp>
        <p:nvSpPr>
          <p:cNvPr id="24" name="矩形 23">
            <a:extLst>
              <a:ext uri="{FF2B5EF4-FFF2-40B4-BE49-F238E27FC236}">
                <a16:creationId xmlns:a16="http://schemas.microsoft.com/office/drawing/2014/main" id="{B136A953-D140-F8B4-1C2F-A9E90C7106EF}"/>
              </a:ext>
            </a:extLst>
          </p:cNvPr>
          <p:cNvSpPr/>
          <p:nvPr/>
        </p:nvSpPr>
        <p:spPr>
          <a:xfrm>
            <a:off x="8095602" y="-3392"/>
            <a:ext cx="1368612" cy="6857999"/>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endParaRPr>
          </a:p>
        </p:txBody>
      </p:sp>
      <p:sp>
        <p:nvSpPr>
          <p:cNvPr id="26" name="矩形 25">
            <a:extLst>
              <a:ext uri="{FF2B5EF4-FFF2-40B4-BE49-F238E27FC236}">
                <a16:creationId xmlns:a16="http://schemas.microsoft.com/office/drawing/2014/main" id="{CE5BDC6C-8153-2F56-7B3A-61BB7CEA7B61}"/>
              </a:ext>
            </a:extLst>
          </p:cNvPr>
          <p:cNvSpPr/>
          <p:nvPr/>
        </p:nvSpPr>
        <p:spPr>
          <a:xfrm>
            <a:off x="9454777" y="0"/>
            <a:ext cx="1368612" cy="68579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accent6">
                  <a:lumMod val="60000"/>
                  <a:lumOff val="40000"/>
                </a:schemeClr>
              </a:solidFill>
              <a:latin typeface="Times New Roman" panose="02020603050405020304" pitchFamily="18" charset="0"/>
              <a:ea typeface="微软雅黑" panose="020B0503020204020204" pitchFamily="34" charset="-122"/>
            </a:endParaRPr>
          </a:p>
        </p:txBody>
      </p:sp>
      <p:sp>
        <p:nvSpPr>
          <p:cNvPr id="27" name="矩形 26">
            <a:extLst>
              <a:ext uri="{FF2B5EF4-FFF2-40B4-BE49-F238E27FC236}">
                <a16:creationId xmlns:a16="http://schemas.microsoft.com/office/drawing/2014/main" id="{701761CD-F526-6078-5D8F-FC1774F4308A}"/>
              </a:ext>
            </a:extLst>
          </p:cNvPr>
          <p:cNvSpPr/>
          <p:nvPr/>
        </p:nvSpPr>
        <p:spPr>
          <a:xfrm>
            <a:off x="10823388" y="0"/>
            <a:ext cx="1368612" cy="6857999"/>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endParaRPr>
          </a:p>
        </p:txBody>
      </p:sp>
      <p:sp>
        <p:nvSpPr>
          <p:cNvPr id="28" name="矩形 27">
            <a:extLst>
              <a:ext uri="{FF2B5EF4-FFF2-40B4-BE49-F238E27FC236}">
                <a16:creationId xmlns:a16="http://schemas.microsoft.com/office/drawing/2014/main" id="{C25E48F5-A609-5810-4764-7C3866EE1D1B}"/>
              </a:ext>
            </a:extLst>
          </p:cNvPr>
          <p:cNvSpPr/>
          <p:nvPr/>
        </p:nvSpPr>
        <p:spPr>
          <a:xfrm>
            <a:off x="8095602" y="2548350"/>
            <a:ext cx="4096397"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Times New Roman" panose="02020603050405020304" pitchFamily="18" charset="0"/>
                <a:ea typeface="微软雅黑" panose="020B0503020204020204" pitchFamily="34" charset="-122"/>
              </a:rPr>
              <a:t>CONTENT</a:t>
            </a:r>
            <a:endParaRPr lang="zh-CN" altLang="en-US" sz="4000" b="1" dirty="0">
              <a:solidFill>
                <a:schemeClr val="bg1"/>
              </a:solidFill>
              <a:latin typeface="Times New Roman" panose="02020603050405020304" pitchFamily="18" charset="0"/>
              <a:ea typeface="微软雅黑" panose="020B0503020204020204" pitchFamily="34" charset="-122"/>
            </a:endParaRPr>
          </a:p>
        </p:txBody>
      </p:sp>
      <p:pic>
        <p:nvPicPr>
          <p:cNvPr id="29" name="图片 28" descr="封面-灰色">
            <a:extLst>
              <a:ext uri="{FF2B5EF4-FFF2-40B4-BE49-F238E27FC236}">
                <a16:creationId xmlns:a16="http://schemas.microsoft.com/office/drawing/2014/main" id="{7AFB184D-B7C8-46D8-354D-FD165AB17E8C}"/>
              </a:ext>
            </a:extLst>
          </p:cNvPr>
          <p:cNvPicPr>
            <a:picLocks noChangeAspect="1"/>
          </p:cNvPicPr>
          <p:nvPr/>
        </p:nvPicPr>
        <p:blipFill>
          <a:blip r:embed="rId2"/>
          <a:srcRect l="2923" t="60202"/>
          <a:stretch>
            <a:fillRect/>
          </a:stretch>
        </p:blipFill>
        <p:spPr>
          <a:xfrm>
            <a:off x="-11006" y="4757421"/>
            <a:ext cx="12203007" cy="2100580"/>
          </a:xfrm>
          <a:prstGeom prst="rect">
            <a:avLst/>
          </a:prstGeom>
        </p:spPr>
      </p:pic>
      <p:grpSp>
        <p:nvGrpSpPr>
          <p:cNvPr id="10" name="组合 9">
            <a:extLst>
              <a:ext uri="{FF2B5EF4-FFF2-40B4-BE49-F238E27FC236}">
                <a16:creationId xmlns:a16="http://schemas.microsoft.com/office/drawing/2014/main" id="{7D070029-1F1F-321F-2C28-D48F88D3EBFB}"/>
              </a:ext>
            </a:extLst>
          </p:cNvPr>
          <p:cNvGrpSpPr/>
          <p:nvPr/>
        </p:nvGrpSpPr>
        <p:grpSpPr>
          <a:xfrm>
            <a:off x="1731735" y="4071849"/>
            <a:ext cx="5691197" cy="584775"/>
            <a:chOff x="824851" y="4113968"/>
            <a:chExt cx="5691197" cy="584775"/>
          </a:xfrm>
        </p:grpSpPr>
        <p:sp>
          <p:nvSpPr>
            <p:cNvPr id="11" name="TextBox 25">
              <a:extLst>
                <a:ext uri="{FF2B5EF4-FFF2-40B4-BE49-F238E27FC236}">
                  <a16:creationId xmlns:a16="http://schemas.microsoft.com/office/drawing/2014/main" id="{9F5195EC-45F4-1316-D8E2-CDA184A54DA3}"/>
                </a:ext>
              </a:extLst>
            </p:cNvPr>
            <p:cNvSpPr txBox="1"/>
            <p:nvPr/>
          </p:nvSpPr>
          <p:spPr>
            <a:xfrm>
              <a:off x="1664945" y="4113968"/>
              <a:ext cx="4851103" cy="584775"/>
            </a:xfrm>
            <a:prstGeom prst="rect">
              <a:avLst/>
            </a:prstGeom>
            <a:noFill/>
            <a:effectLst/>
          </p:spPr>
          <p:txBody>
            <a:bodyPr wrap="square" rtlCol="0">
              <a:spAutoFit/>
            </a:bodyPr>
            <a:lstStyle/>
            <a:p>
              <a:r>
                <a:rPr lang="zh-CN" altLang="en-US" sz="3200" b="1" dirty="0">
                  <a:latin typeface="Times New Roman" panose="02020603050405020304" pitchFamily="18" charset="0"/>
                  <a:ea typeface="微软雅黑" panose="020B0503020204020204" pitchFamily="34" charset="-122"/>
                </a:rPr>
                <a:t>矢量控制系统</a:t>
              </a:r>
            </a:p>
          </p:txBody>
        </p:sp>
        <p:sp>
          <p:nvSpPr>
            <p:cNvPr id="12" name="矩形 8">
              <a:extLst>
                <a:ext uri="{FF2B5EF4-FFF2-40B4-BE49-F238E27FC236}">
                  <a16:creationId xmlns:a16="http://schemas.microsoft.com/office/drawing/2014/main" id="{5002E65F-63C5-B404-0051-6E0D739BA6D8}"/>
                </a:ext>
              </a:extLst>
            </p:cNvPr>
            <p:cNvSpPr/>
            <p:nvPr/>
          </p:nvSpPr>
          <p:spPr>
            <a:xfrm>
              <a:off x="824851" y="4121490"/>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04</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spTree>
    <p:extLst>
      <p:ext uri="{BB962C8B-B14F-4D97-AF65-F5344CB8AC3E}">
        <p14:creationId xmlns:p14="http://schemas.microsoft.com/office/powerpoint/2010/main" val="14199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178658"/>
            <a:ext cx="365121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a:t>
            </a:r>
            <a:r>
              <a:rPr lang="en-US" altLang="zh-CN" sz="2400" b="1" dirty="0">
                <a:solidFill>
                  <a:prstClr val="white"/>
                </a:solidFill>
                <a:latin typeface="微软雅黑" panose="020B0503020204020204" pitchFamily="34" charset="-122"/>
                <a:ea typeface="微软雅黑" panose="020B0503020204020204" pitchFamily="34" charset="-122"/>
              </a:rPr>
              <a:t>VVVF</a:t>
            </a:r>
            <a:r>
              <a:rPr lang="zh-CN" altLang="en-US" sz="2400" b="1" dirty="0">
                <a:solidFill>
                  <a:prstClr val="white"/>
                </a:solidFill>
                <a:latin typeface="微软雅黑" panose="020B0503020204020204" pitchFamily="34" charset="-122"/>
                <a:ea typeface="微软雅黑" panose="020B0503020204020204" pitchFamily="34" charset="-122"/>
              </a:rPr>
              <a:t>系统控制框图</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836010"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3.1 </a:t>
            </a:r>
            <a:r>
              <a:rPr lang="zh-CN" altLang="en-US" dirty="0"/>
              <a:t>控制系统结构与工作原理</a:t>
            </a:r>
          </a:p>
        </p:txBody>
      </p:sp>
      <p:grpSp>
        <p:nvGrpSpPr>
          <p:cNvPr id="29" name="组合 28">
            <a:extLst>
              <a:ext uri="{FF2B5EF4-FFF2-40B4-BE49-F238E27FC236}">
                <a16:creationId xmlns:a16="http://schemas.microsoft.com/office/drawing/2014/main" id="{2F4DC632-0BD6-58F2-B956-A647DFAC4D2D}"/>
              </a:ext>
            </a:extLst>
          </p:cNvPr>
          <p:cNvGrpSpPr/>
          <p:nvPr/>
        </p:nvGrpSpPr>
        <p:grpSpPr>
          <a:xfrm>
            <a:off x="718965" y="2219326"/>
            <a:ext cx="11172093" cy="3792942"/>
            <a:chOff x="938884" y="1848936"/>
            <a:chExt cx="11172093" cy="3792942"/>
          </a:xfrm>
        </p:grpSpPr>
        <p:pic>
          <p:nvPicPr>
            <p:cNvPr id="10" name="图片 9">
              <a:extLst>
                <a:ext uri="{FF2B5EF4-FFF2-40B4-BE49-F238E27FC236}">
                  <a16:creationId xmlns:a16="http://schemas.microsoft.com/office/drawing/2014/main" id="{C6AF9CD5-A955-596A-0808-E4742CE8777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38884" y="1848936"/>
              <a:ext cx="9700546" cy="2680452"/>
            </a:xfrm>
            <a:prstGeom prst="rect">
              <a:avLst/>
            </a:prstGeom>
            <a:noFill/>
            <a:ln>
              <a:noFill/>
            </a:ln>
          </p:spPr>
        </p:pic>
        <p:grpSp>
          <p:nvGrpSpPr>
            <p:cNvPr id="28" name="组合 27">
              <a:extLst>
                <a:ext uri="{FF2B5EF4-FFF2-40B4-BE49-F238E27FC236}">
                  <a16:creationId xmlns:a16="http://schemas.microsoft.com/office/drawing/2014/main" id="{6DD75A7B-7938-26AD-D89B-CA2E4149363B}"/>
                </a:ext>
              </a:extLst>
            </p:cNvPr>
            <p:cNvGrpSpPr/>
            <p:nvPr/>
          </p:nvGrpSpPr>
          <p:grpSpPr>
            <a:xfrm>
              <a:off x="938884" y="2051239"/>
              <a:ext cx="11172093" cy="3590639"/>
              <a:chOff x="938884" y="2013995"/>
              <a:chExt cx="11172093" cy="3590639"/>
            </a:xfrm>
          </p:grpSpPr>
          <p:sp>
            <p:nvSpPr>
              <p:cNvPr id="11" name="文本框 10">
                <a:extLst>
                  <a:ext uri="{FF2B5EF4-FFF2-40B4-BE49-F238E27FC236}">
                    <a16:creationId xmlns:a16="http://schemas.microsoft.com/office/drawing/2014/main" id="{672F1290-E972-7EA2-51E7-28741EC456A4}"/>
                  </a:ext>
                </a:extLst>
              </p:cNvPr>
              <p:cNvSpPr txBox="1"/>
              <p:nvPr/>
            </p:nvSpPr>
            <p:spPr>
              <a:xfrm>
                <a:off x="938884" y="4942080"/>
                <a:ext cx="11172093" cy="662554"/>
              </a:xfrm>
              <a:prstGeom prst="rect">
                <a:avLst/>
              </a:prstGeom>
              <a:noFill/>
            </p:spPr>
            <p:txBody>
              <a:bodyPr wrap="square" rtlCol="0">
                <a:spAutoFit/>
              </a:bodyPr>
              <a:lstStyle/>
              <a:p>
                <a:pP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rPr>
                  <a:t>软起动模块 参考电压生产模块 </a:t>
                </a:r>
                <a:r>
                  <a:rPr lang="en-US" altLang="zh-CN" sz="2800" b="1" dirty="0">
                    <a:solidFill>
                      <a:srgbClr val="C00000"/>
                    </a:solidFill>
                    <a:latin typeface="微软雅黑" panose="020B0503020204020204" pitchFamily="34" charset="-122"/>
                    <a:ea typeface="微软雅黑" panose="020B0503020204020204" pitchFamily="34" charset="-122"/>
                  </a:rPr>
                  <a:t>SPWM</a:t>
                </a:r>
                <a:r>
                  <a:rPr lang="zh-CN" altLang="en-US" sz="2800" b="1" dirty="0">
                    <a:solidFill>
                      <a:srgbClr val="C00000"/>
                    </a:solidFill>
                    <a:latin typeface="微软雅黑" panose="020B0503020204020204" pitchFamily="34" charset="-122"/>
                    <a:ea typeface="微软雅黑" panose="020B0503020204020204" pitchFamily="34" charset="-122"/>
                  </a:rPr>
                  <a:t>脉冲发生器模块 逆变模块</a:t>
                </a:r>
              </a:p>
            </p:txBody>
          </p:sp>
          <p:cxnSp>
            <p:nvCxnSpPr>
              <p:cNvPr id="13" name="直接箭头连接符 12">
                <a:extLst>
                  <a:ext uri="{FF2B5EF4-FFF2-40B4-BE49-F238E27FC236}">
                    <a16:creationId xmlns:a16="http://schemas.microsoft.com/office/drawing/2014/main" id="{3CA656A3-FA87-54CE-FB79-1CBFF61B171F}"/>
                  </a:ext>
                </a:extLst>
              </p:cNvPr>
              <p:cNvCxnSpPr>
                <a:cxnSpLocks/>
              </p:cNvCxnSpPr>
              <p:nvPr/>
            </p:nvCxnSpPr>
            <p:spPr>
              <a:xfrm>
                <a:off x="2095018" y="3703899"/>
                <a:ext cx="0" cy="1354238"/>
              </a:xfrm>
              <a:prstGeom prst="straightConnector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6879159-B73E-9682-A6CA-544D7DC9454F}"/>
                  </a:ext>
                </a:extLst>
              </p:cNvPr>
              <p:cNvCxnSpPr>
                <a:cxnSpLocks/>
              </p:cNvCxnSpPr>
              <p:nvPr/>
            </p:nvCxnSpPr>
            <p:spPr>
              <a:xfrm>
                <a:off x="4359609" y="3428999"/>
                <a:ext cx="0" cy="1629137"/>
              </a:xfrm>
              <a:prstGeom prst="straightConnector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F701705-2576-AF7D-679B-292B3CFDC41A}"/>
                  </a:ext>
                </a:extLst>
              </p:cNvPr>
              <p:cNvCxnSpPr>
                <a:cxnSpLocks/>
              </p:cNvCxnSpPr>
              <p:nvPr/>
            </p:nvCxnSpPr>
            <p:spPr>
              <a:xfrm>
                <a:off x="6749970" y="3923818"/>
                <a:ext cx="0" cy="1209383"/>
              </a:xfrm>
              <a:prstGeom prst="straightConnector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1ABF0E9-3F78-3266-C990-E7D445745398}"/>
                  </a:ext>
                </a:extLst>
              </p:cNvPr>
              <p:cNvCxnSpPr>
                <a:cxnSpLocks/>
              </p:cNvCxnSpPr>
              <p:nvPr/>
            </p:nvCxnSpPr>
            <p:spPr>
              <a:xfrm>
                <a:off x="8623139" y="3819646"/>
                <a:ext cx="1383646" cy="1313555"/>
              </a:xfrm>
              <a:prstGeom prst="straightConnector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8CDBC949-E4C3-DB26-515A-0E1BAF5501FB}"/>
                  </a:ext>
                </a:extLst>
              </p:cNvPr>
              <p:cNvSpPr/>
              <p:nvPr/>
            </p:nvSpPr>
            <p:spPr>
              <a:xfrm>
                <a:off x="2974694" y="2013995"/>
                <a:ext cx="2789498" cy="2678286"/>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782771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178658"/>
            <a:ext cx="3944839"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a:t>
            </a:r>
            <a:r>
              <a:rPr lang="en-US" altLang="zh-CN" sz="2400" b="1" dirty="0">
                <a:solidFill>
                  <a:prstClr val="white"/>
                </a:solidFill>
                <a:latin typeface="微软雅黑" panose="020B0503020204020204" pitchFamily="34" charset="-122"/>
                <a:ea typeface="微软雅黑" panose="020B0503020204020204" pitchFamily="34" charset="-122"/>
              </a:rPr>
              <a:t>VVVF</a:t>
            </a:r>
            <a:r>
              <a:rPr lang="zh-CN" altLang="en-US" sz="2400" b="1" dirty="0">
                <a:solidFill>
                  <a:prstClr val="white"/>
                </a:solidFill>
                <a:latin typeface="微软雅黑" panose="020B0503020204020204" pitchFamily="34" charset="-122"/>
                <a:ea typeface="微软雅黑" panose="020B0503020204020204" pitchFamily="34" charset="-122"/>
              </a:rPr>
              <a:t>系统控工作原理</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836010"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3.1 </a:t>
            </a:r>
            <a:r>
              <a:rPr lang="zh-CN" altLang="en-US" dirty="0"/>
              <a:t>控制系统结构与工作原理</a:t>
            </a:r>
          </a:p>
        </p:txBody>
      </p:sp>
      <p:sp>
        <p:nvSpPr>
          <p:cNvPr id="4" name="文本框 3">
            <a:extLst>
              <a:ext uri="{FF2B5EF4-FFF2-40B4-BE49-F238E27FC236}">
                <a16:creationId xmlns:a16="http://schemas.microsoft.com/office/drawing/2014/main" id="{0CC696DD-A550-1C47-21F8-BE49A3E05F1D}"/>
              </a:ext>
            </a:extLst>
          </p:cNvPr>
          <p:cNvSpPr txBox="1"/>
          <p:nvPr/>
        </p:nvSpPr>
        <p:spPr>
          <a:xfrm>
            <a:off x="339042" y="1821853"/>
            <a:ext cx="11513916" cy="4454233"/>
          </a:xfrm>
          <a:prstGeom prst="rect">
            <a:avLst/>
          </a:prstGeom>
          <a:noFill/>
        </p:spPr>
        <p:txBody>
          <a:bodyPr wrap="square">
            <a:spAutoFit/>
          </a:bodyPr>
          <a:lstStyle/>
          <a:p>
            <a:pPr indent="304800" algn="just">
              <a:lnSpc>
                <a:spcPct val="150000"/>
              </a:lnSpc>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）软启动</a:t>
            </a:r>
            <a:r>
              <a:rPr lang="zh-CN" altLang="zh-CN" sz="2400" spc="4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模块</a:t>
            </a:r>
            <a:endParaRPr lang="en-US" altLang="zh-CN" sz="2400" spc="4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在交流电动机起动时，采用全频全压起动，起动电流过大，会引起电网电压下降和冲击，进而影响其他用电设备的正常工作，所以一般较大的容量的交流电动机起动都会采用软启动的方式，以减少</a:t>
            </a:r>
            <a:r>
              <a:rPr lang="zh-CN" altLang="zh-CN" sz="2400" spc="4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起动电流</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buFont typeface="Wingdings" panose="05000000000000000000" pitchFamily="2" charset="2"/>
              <a:buChar char="p"/>
            </a:pPr>
            <a:r>
              <a:rPr lang="en-US" altLang="zh-CN" sz="2400" i="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f</a:t>
            </a:r>
            <a:r>
              <a:rPr lang="en-US" altLang="zh-CN" sz="2400" i="1" baseline="-250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0</a:t>
            </a:r>
            <a:r>
              <a:rPr lang="zh-CN" altLang="en-US" sz="24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是设定频率，电动机软启动模块是使电机输入频率从零以预设函数关系，例如采用斜坡加速的方式逐渐上升，直至起动结束，此后电机按照设定频率运行</a:t>
            </a:r>
            <a:endParaRPr lang="en-US" altLang="zh-CN" sz="2400" dirty="0">
              <a:solidFill>
                <a:srgbClr val="000000"/>
              </a:solidFill>
              <a:latin typeface="Times New Roman" panose="02020603050405020304" pitchFamily="18" charset="0"/>
              <a:ea typeface="宋体" panose="02010600030101010101" pitchFamily="2" charset="-122"/>
              <a:cs typeface="等线" panose="02010600030101010101" pitchFamily="2" charset="-122"/>
            </a:endParaRPr>
          </a:p>
          <a:p>
            <a:pPr marL="342900" indent="-342900" algn="just">
              <a:lnSpc>
                <a:spcPct val="150000"/>
              </a:lnSpc>
              <a:buFont typeface="Wingdings" panose="05000000000000000000" pitchFamily="2" charset="2"/>
              <a:buChar char="p"/>
            </a:pPr>
            <a:r>
              <a:rPr lang="zh-CN" altLang="en-US" sz="24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在软起动过程中，电机频率和电压逐渐增加，转速也逐渐增加。由于启动时电压较低，启动过程平稳，避免了对电机和电网的冲击。</a:t>
            </a:r>
            <a:endParaRPr lang="en-US" altLang="zh-CN" sz="24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spTree>
    <p:extLst>
      <p:ext uri="{BB962C8B-B14F-4D97-AF65-F5344CB8AC3E}">
        <p14:creationId xmlns:p14="http://schemas.microsoft.com/office/powerpoint/2010/main" val="291813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074483"/>
            <a:ext cx="3944839"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a:t>
            </a:r>
            <a:r>
              <a:rPr lang="en-US" altLang="zh-CN" sz="2400" b="1" dirty="0">
                <a:solidFill>
                  <a:prstClr val="white"/>
                </a:solidFill>
                <a:latin typeface="微软雅黑" panose="020B0503020204020204" pitchFamily="34" charset="-122"/>
                <a:ea typeface="微软雅黑" panose="020B0503020204020204" pitchFamily="34" charset="-122"/>
              </a:rPr>
              <a:t>VVVF</a:t>
            </a:r>
            <a:r>
              <a:rPr lang="zh-CN" altLang="en-US" sz="2400" b="1" dirty="0">
                <a:solidFill>
                  <a:prstClr val="white"/>
                </a:solidFill>
                <a:latin typeface="微软雅黑" panose="020B0503020204020204" pitchFamily="34" charset="-122"/>
                <a:ea typeface="微软雅黑" panose="020B0503020204020204" pitchFamily="34" charset="-122"/>
              </a:rPr>
              <a:t>系统控工作原理</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836010"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3.1 </a:t>
            </a:r>
            <a:r>
              <a:rPr lang="zh-CN" altLang="en-US" dirty="0"/>
              <a:t>控制系统结构与工作原理</a:t>
            </a:r>
          </a:p>
        </p:txBody>
      </p:sp>
      <p:sp>
        <p:nvSpPr>
          <p:cNvPr id="5" name="文本框 4">
            <a:extLst>
              <a:ext uri="{FF2B5EF4-FFF2-40B4-BE49-F238E27FC236}">
                <a16:creationId xmlns:a16="http://schemas.microsoft.com/office/drawing/2014/main" id="{A5FE128C-BFC3-E863-9301-3B9AAB703305}"/>
              </a:ext>
            </a:extLst>
          </p:cNvPr>
          <p:cNvSpPr txBox="1"/>
          <p:nvPr/>
        </p:nvSpPr>
        <p:spPr>
          <a:xfrm>
            <a:off x="87410" y="1614032"/>
            <a:ext cx="7300732" cy="3900235"/>
          </a:xfrm>
          <a:prstGeom prst="rect">
            <a:avLst/>
          </a:prstGeom>
          <a:noFill/>
        </p:spPr>
        <p:txBody>
          <a:bodyPr wrap="square">
            <a:spAutoFit/>
          </a:bodyPr>
          <a:lstStyle>
            <a:defPPr>
              <a:defRPr lang="zh-CN"/>
            </a:defPPr>
            <a:lvl1pPr indent="304800" algn="just">
              <a:lnSpc>
                <a:spcPct val="150000"/>
              </a:lnSpc>
              <a:defRPr sz="24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dirty="0"/>
              <a:t>（</a:t>
            </a:r>
            <a:r>
              <a:rPr lang="en-US" altLang="zh-CN" dirty="0"/>
              <a:t>2</a:t>
            </a:r>
            <a:r>
              <a:rPr lang="zh-CN" altLang="zh-CN" dirty="0"/>
              <a:t>）参考电压生成模块</a:t>
            </a:r>
          </a:p>
          <a:p>
            <a:pPr marL="342900" indent="-342900">
              <a:buFont typeface="Wingdings" panose="05000000000000000000" pitchFamily="2" charset="2"/>
              <a:buChar char="p"/>
            </a:pPr>
            <a:r>
              <a:rPr lang="zh-CN" altLang="zh-CN" dirty="0"/>
              <a:t>电压与频率成正比，根据频率</a:t>
            </a:r>
            <a:r>
              <a:rPr lang="en-US" altLang="zh-CN" dirty="0"/>
              <a:t>f</a:t>
            </a:r>
            <a:r>
              <a:rPr lang="zh-CN" altLang="zh-CN" dirty="0"/>
              <a:t>可以计算出当时所需要的电压值。例如，</a:t>
            </a:r>
            <a:r>
              <a:rPr lang="en-US" altLang="zh-CN" dirty="0"/>
              <a:t>380V</a:t>
            </a:r>
            <a:r>
              <a:rPr lang="zh-CN" altLang="zh-CN" dirty="0"/>
              <a:t>、</a:t>
            </a:r>
            <a:r>
              <a:rPr lang="en-US" altLang="zh-CN" dirty="0"/>
              <a:t>50Hz</a:t>
            </a:r>
            <a:r>
              <a:rPr lang="zh-CN" altLang="zh-CN" dirty="0"/>
              <a:t>的电机，比率系数</a:t>
            </a:r>
            <a:r>
              <a:rPr lang="en-US" altLang="zh-CN" dirty="0"/>
              <a:t>K= 380/50=7.6</a:t>
            </a:r>
            <a:r>
              <a:rPr lang="zh-CN" altLang="zh-CN" dirty="0"/>
              <a:t>，则任意时刻电机的实际电压大小为</a:t>
            </a:r>
            <a:r>
              <a:rPr lang="en-US" altLang="zh-CN" dirty="0"/>
              <a:t>Um=K</a:t>
            </a:r>
            <a:r>
              <a:rPr lang="zh-CN" altLang="zh-CN" dirty="0"/>
              <a:t>·</a:t>
            </a:r>
            <a:r>
              <a:rPr lang="en-US" altLang="zh-CN" dirty="0"/>
              <a:t>f</a:t>
            </a:r>
            <a:r>
              <a:rPr lang="zh-CN" altLang="zh-CN" dirty="0"/>
              <a:t>，我们把实现频率到电压转换的模块称为</a:t>
            </a:r>
            <a:r>
              <a:rPr lang="en-US" altLang="zh-CN" b="1" dirty="0">
                <a:solidFill>
                  <a:srgbClr val="C00000"/>
                </a:solidFill>
                <a:ea typeface="Cambria Math" panose="02040503050406030204" pitchFamily="18" charset="0"/>
              </a:rPr>
              <a:t>U/f </a:t>
            </a:r>
            <a:r>
              <a:rPr lang="zh-CN" altLang="zh-CN" b="1" dirty="0">
                <a:solidFill>
                  <a:srgbClr val="C00000"/>
                </a:solidFill>
                <a:latin typeface="微软雅黑" panose="020B0503020204020204" pitchFamily="34" charset="-122"/>
                <a:ea typeface="微软雅黑" panose="020B0503020204020204" pitchFamily="34" charset="-122"/>
                <a:cs typeface="+mn-cs"/>
              </a:rPr>
              <a:t>函数发生器</a:t>
            </a:r>
            <a:r>
              <a:rPr lang="zh-CN" altLang="zh-CN" dirty="0"/>
              <a:t>。</a:t>
            </a:r>
            <a:r>
              <a:rPr lang="zh-CN" altLang="en-US" dirty="0"/>
              <a:t>如</a:t>
            </a:r>
            <a:r>
              <a:rPr lang="zh-CN" altLang="zh-CN" dirty="0"/>
              <a:t>需要对定子电压进行补偿，也是通过</a:t>
            </a:r>
            <a:r>
              <a:rPr lang="en-US" altLang="zh-CN" dirty="0"/>
              <a:t>U / f </a:t>
            </a:r>
            <a:r>
              <a:rPr lang="zh-CN" altLang="zh-CN" dirty="0"/>
              <a:t>函数发生器完成的。</a:t>
            </a:r>
            <a:endParaRPr lang="zh-CN" altLang="en-US" dirty="0"/>
          </a:p>
        </p:txBody>
      </p:sp>
      <p:pic>
        <p:nvPicPr>
          <p:cNvPr id="10" name="Picture 6">
            <a:extLst>
              <a:ext uri="{FF2B5EF4-FFF2-40B4-BE49-F238E27FC236}">
                <a16:creationId xmlns:a16="http://schemas.microsoft.com/office/drawing/2014/main" id="{BCCA6D4B-3DDD-E16A-76DA-8DE0D7897468}"/>
              </a:ext>
            </a:extLst>
          </p:cNvPr>
          <p:cNvPicPr>
            <a:picLocks noChangeAspect="1"/>
          </p:cNvPicPr>
          <p:nvPr/>
        </p:nvPicPr>
        <p:blipFill>
          <a:blip r:embed="rId4" cstate="print">
            <a:extLst>
              <a:ext uri="{28A0092B-C50C-407E-A947-70E740481C1C}">
                <a14:useLocalDpi xmlns:a14="http://schemas.microsoft.com/office/drawing/2010/main" val="0"/>
              </a:ext>
            </a:extLst>
          </a:blip>
          <a:srcRect l="14635"/>
          <a:stretch>
            <a:fillRect/>
          </a:stretch>
        </p:blipFill>
        <p:spPr>
          <a:xfrm>
            <a:off x="7598278" y="1331768"/>
            <a:ext cx="4344265" cy="3053177"/>
          </a:xfrm>
          <a:prstGeom prst="rect">
            <a:avLst/>
          </a:prstGeom>
          <a:noFill/>
        </p:spPr>
      </p:pic>
      <p:graphicFrame>
        <p:nvGraphicFramePr>
          <p:cNvPr id="12" name="对象 11">
            <a:extLst>
              <a:ext uri="{FF2B5EF4-FFF2-40B4-BE49-F238E27FC236}">
                <a16:creationId xmlns:a16="http://schemas.microsoft.com/office/drawing/2014/main" id="{348F4446-59FA-5BAC-B13A-F45D4A692FF8}"/>
              </a:ext>
            </a:extLst>
          </p:cNvPr>
          <p:cNvGraphicFramePr>
            <a:graphicFrameLocks noChangeAspect="1"/>
          </p:cNvGraphicFramePr>
          <p:nvPr>
            <p:extLst>
              <p:ext uri="{D42A27DB-BD31-4B8C-83A1-F6EECF244321}">
                <p14:modId xmlns:p14="http://schemas.microsoft.com/office/powerpoint/2010/main" val="3711878571"/>
              </p:ext>
            </p:extLst>
          </p:nvPr>
        </p:nvGraphicFramePr>
        <p:xfrm>
          <a:off x="3231270" y="6090112"/>
          <a:ext cx="1601957" cy="704861"/>
        </p:xfrm>
        <a:graphic>
          <a:graphicData uri="http://schemas.openxmlformats.org/presentationml/2006/ole">
            <mc:AlternateContent xmlns:mc="http://schemas.openxmlformats.org/markup-compatibility/2006">
              <mc:Choice xmlns:v="urn:schemas-microsoft-com:vml" Requires="v">
                <p:oleObj name="Equation" r:id="rId5" imgW="634725" imgH="279279" progId="Equation.DSMT4">
                  <p:embed/>
                </p:oleObj>
              </mc:Choice>
              <mc:Fallback>
                <p:oleObj name="Equation" r:id="rId5" imgW="634725" imgH="279279"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1270" y="6090112"/>
                        <a:ext cx="1601957" cy="704861"/>
                      </a:xfrm>
                      <a:prstGeom prst="rect">
                        <a:avLst/>
                      </a:prstGeom>
                      <a:noFill/>
                    </p:spPr>
                  </p:pic>
                </p:oleObj>
              </mc:Fallback>
            </mc:AlternateContent>
          </a:graphicData>
        </a:graphic>
      </p:graphicFrame>
      <p:sp>
        <p:nvSpPr>
          <p:cNvPr id="15" name="文本框 14">
            <a:extLst>
              <a:ext uri="{FF2B5EF4-FFF2-40B4-BE49-F238E27FC236}">
                <a16:creationId xmlns:a16="http://schemas.microsoft.com/office/drawing/2014/main" id="{0DFAD8BA-009F-E1C9-7236-59BA0C5DF176}"/>
              </a:ext>
            </a:extLst>
          </p:cNvPr>
          <p:cNvSpPr txBox="1"/>
          <p:nvPr/>
        </p:nvSpPr>
        <p:spPr>
          <a:xfrm>
            <a:off x="98985" y="5598783"/>
            <a:ext cx="5763526" cy="461665"/>
          </a:xfrm>
          <a:prstGeom prst="rect">
            <a:avLst/>
          </a:prstGeom>
          <a:noFill/>
        </p:spPr>
        <p:txBody>
          <a:bodyPr wrap="square">
            <a:spAutoFit/>
          </a:bodyPr>
          <a:lstStyle/>
          <a:p>
            <a:pPr marL="342900" indent="-342900">
              <a:buFont typeface="Wingdings" panose="05000000000000000000" pitchFamily="2" charset="2"/>
              <a:buChar char="p"/>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电压的相位角</a:t>
            </a:r>
            <a:r>
              <a:rPr lang="en-US" altLang="zh-CN" sz="2400" i="1" dirty="0">
                <a:solidFill>
                  <a:srgbClr val="000000"/>
                </a:solidFill>
                <a:effectLst/>
                <a:latin typeface="Times New Roman" panose="02020603050405020304" pitchFamily="18" charset="0"/>
                <a:ea typeface="宋体" panose="02010600030101010101" pitchFamily="2" charset="-122"/>
              </a:rPr>
              <a:t>θ</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等于角速度</a:t>
            </a:r>
            <a:r>
              <a:rPr lang="en-US" altLang="zh-CN" sz="2400" i="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i="1" kern="1200" baseline="-25000" dirty="0">
                <a:solidFill>
                  <a:srgbClr val="000000"/>
                </a:solidFill>
                <a:effectLst/>
                <a:latin typeface="Times New Roman" panose="02020603050405020304" pitchFamily="18" charset="0"/>
                <a:ea typeface="宋体" panose="02010600030101010101" pitchFamily="2" charset="-122"/>
              </a:rPr>
              <a:t>1</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的累加</a:t>
            </a:r>
            <a:endParaRPr lang="zh-CN" altLang="en-US" sz="2400" dirty="0"/>
          </a:p>
        </p:txBody>
      </p:sp>
      <p:graphicFrame>
        <p:nvGraphicFramePr>
          <p:cNvPr id="19" name="对象 18">
            <a:extLst>
              <a:ext uri="{FF2B5EF4-FFF2-40B4-BE49-F238E27FC236}">
                <a16:creationId xmlns:a16="http://schemas.microsoft.com/office/drawing/2014/main" id="{B23F67B2-BFDB-6267-7CE5-3DFE06EF3C0F}"/>
              </a:ext>
            </a:extLst>
          </p:cNvPr>
          <p:cNvGraphicFramePr>
            <a:graphicFrameLocks noChangeAspect="1"/>
          </p:cNvGraphicFramePr>
          <p:nvPr>
            <p:extLst>
              <p:ext uri="{D42A27DB-BD31-4B8C-83A1-F6EECF244321}">
                <p14:modId xmlns:p14="http://schemas.microsoft.com/office/powerpoint/2010/main" val="749760372"/>
              </p:ext>
            </p:extLst>
          </p:nvPr>
        </p:nvGraphicFramePr>
        <p:xfrm>
          <a:off x="7821956" y="4783682"/>
          <a:ext cx="4120587" cy="1970715"/>
        </p:xfrm>
        <a:graphic>
          <a:graphicData uri="http://schemas.openxmlformats.org/presentationml/2006/ole">
            <mc:AlternateContent xmlns:mc="http://schemas.openxmlformats.org/markup-compatibility/2006">
              <mc:Choice xmlns:v="urn:schemas-microsoft-com:vml" Requires="v">
                <p:oleObj name="Equation" r:id="rId7" imgW="1752600" imgH="838200" progId="Equation.DSMT4">
                  <p:embed/>
                </p:oleObj>
              </mc:Choice>
              <mc:Fallback>
                <p:oleObj name="Equation" r:id="rId7" imgW="1752600" imgH="8382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1956" y="4783682"/>
                        <a:ext cx="4120587" cy="1970715"/>
                      </a:xfrm>
                      <a:prstGeom prst="rect">
                        <a:avLst/>
                      </a:prstGeom>
                      <a:noFill/>
                    </p:spPr>
                  </p:pic>
                </p:oleObj>
              </mc:Fallback>
            </mc:AlternateContent>
          </a:graphicData>
        </a:graphic>
      </p:graphicFrame>
    </p:spTree>
    <p:extLst>
      <p:ext uri="{BB962C8B-B14F-4D97-AF65-F5344CB8AC3E}">
        <p14:creationId xmlns:p14="http://schemas.microsoft.com/office/powerpoint/2010/main" val="954678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074483"/>
            <a:ext cx="3944839"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a:t>
            </a:r>
            <a:r>
              <a:rPr lang="en-US" altLang="zh-CN" sz="2400" b="1" dirty="0">
                <a:solidFill>
                  <a:prstClr val="white"/>
                </a:solidFill>
                <a:latin typeface="微软雅黑" panose="020B0503020204020204" pitchFamily="34" charset="-122"/>
                <a:ea typeface="微软雅黑" panose="020B0503020204020204" pitchFamily="34" charset="-122"/>
              </a:rPr>
              <a:t>VVVF</a:t>
            </a:r>
            <a:r>
              <a:rPr lang="zh-CN" altLang="en-US" sz="2400" b="1" dirty="0">
                <a:solidFill>
                  <a:prstClr val="white"/>
                </a:solidFill>
                <a:latin typeface="微软雅黑" panose="020B0503020204020204" pitchFamily="34" charset="-122"/>
                <a:ea typeface="微软雅黑" panose="020B0503020204020204" pitchFamily="34" charset="-122"/>
              </a:rPr>
              <a:t>系统控工作原理</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836010"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3.1 </a:t>
            </a:r>
            <a:r>
              <a:rPr lang="zh-CN" altLang="en-US" dirty="0"/>
              <a:t>控制系统结构与工作原理</a:t>
            </a:r>
          </a:p>
        </p:txBody>
      </p:sp>
      <p:sp>
        <p:nvSpPr>
          <p:cNvPr id="4" name="文本框 3">
            <a:extLst>
              <a:ext uri="{FF2B5EF4-FFF2-40B4-BE49-F238E27FC236}">
                <a16:creationId xmlns:a16="http://schemas.microsoft.com/office/drawing/2014/main" id="{2455E14C-CF34-20B6-AF0D-D2132155564F}"/>
              </a:ext>
            </a:extLst>
          </p:cNvPr>
          <p:cNvSpPr txBox="1"/>
          <p:nvPr/>
        </p:nvSpPr>
        <p:spPr>
          <a:xfrm>
            <a:off x="87410" y="1697894"/>
            <a:ext cx="6643868" cy="3346237"/>
          </a:xfrm>
          <a:prstGeom prst="rect">
            <a:avLst/>
          </a:prstGeom>
          <a:noFill/>
        </p:spPr>
        <p:txBody>
          <a:bodyPr wrap="square">
            <a:spAutoFit/>
          </a:bodyPr>
          <a:lstStyle>
            <a:defPPr>
              <a:defRPr lang="zh-CN"/>
            </a:defPPr>
            <a:lvl1pPr indent="304800" algn="just">
              <a:lnSpc>
                <a:spcPct val="150000"/>
              </a:lnSpc>
              <a:defRPr sz="24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dirty="0"/>
              <a:t>（</a:t>
            </a:r>
            <a:r>
              <a:rPr lang="en-US" altLang="zh-CN" dirty="0"/>
              <a:t>3</a:t>
            </a:r>
            <a:r>
              <a:rPr lang="zh-CN" altLang="zh-CN" dirty="0"/>
              <a:t>）</a:t>
            </a:r>
            <a:r>
              <a:rPr lang="en-US" altLang="zh-CN" dirty="0"/>
              <a:t>SPWM</a:t>
            </a:r>
            <a:r>
              <a:rPr lang="zh-CN" altLang="zh-CN" dirty="0"/>
              <a:t>脉冲发生器和逆变模块</a:t>
            </a:r>
          </a:p>
          <a:p>
            <a:r>
              <a:rPr lang="zh-CN" altLang="zh-CN" dirty="0"/>
              <a:t>式（</a:t>
            </a:r>
            <a:r>
              <a:rPr lang="en-US" altLang="zh-CN" dirty="0"/>
              <a:t>3.12</a:t>
            </a:r>
            <a:r>
              <a:rPr lang="zh-CN" altLang="zh-CN" dirty="0"/>
              <a:t>）所示的参考电压作为调制波，互差</a:t>
            </a:r>
            <a:r>
              <a:rPr lang="en-US" altLang="zh-CN" dirty="0"/>
              <a:t>120</a:t>
            </a:r>
            <a:r>
              <a:rPr lang="zh-CN" altLang="zh-CN" dirty="0"/>
              <a:t>°</a:t>
            </a:r>
            <a:r>
              <a:rPr lang="en-US" altLang="zh-CN" dirty="0"/>
              <a:t>, </a:t>
            </a:r>
            <a:r>
              <a:rPr lang="zh-CN" altLang="zh-CN" dirty="0"/>
              <a:t>利用一个三角波生成器产生三角波，调制波和三角波比较后，用于生成</a:t>
            </a:r>
            <a:r>
              <a:rPr lang="en-US" altLang="zh-CN" dirty="0"/>
              <a:t>6</a:t>
            </a:r>
            <a:r>
              <a:rPr lang="zh-CN" altLang="zh-CN" dirty="0"/>
              <a:t>路驱动脉冲，分别控制三相逆变器的</a:t>
            </a:r>
            <a:r>
              <a:rPr lang="en-US" altLang="zh-CN" dirty="0"/>
              <a:t>3</a:t>
            </a:r>
            <a:r>
              <a:rPr lang="zh-CN" altLang="zh-CN" dirty="0"/>
              <a:t>个桥臂开关器件的通断，从而生成所需的三相电压，给电机供电。</a:t>
            </a:r>
          </a:p>
        </p:txBody>
      </p:sp>
      <p:graphicFrame>
        <p:nvGraphicFramePr>
          <p:cNvPr id="11" name="对象 10">
            <a:extLst>
              <a:ext uri="{FF2B5EF4-FFF2-40B4-BE49-F238E27FC236}">
                <a16:creationId xmlns:a16="http://schemas.microsoft.com/office/drawing/2014/main" id="{D35ECE64-DA0C-45B6-E126-B857ECB2CFDA}"/>
              </a:ext>
            </a:extLst>
          </p:cNvPr>
          <p:cNvGraphicFramePr>
            <a:graphicFrameLocks noChangeAspect="1"/>
          </p:cNvGraphicFramePr>
          <p:nvPr>
            <p:extLst>
              <p:ext uri="{D42A27DB-BD31-4B8C-83A1-F6EECF244321}">
                <p14:modId xmlns:p14="http://schemas.microsoft.com/office/powerpoint/2010/main" val="3917997695"/>
              </p:ext>
            </p:extLst>
          </p:nvPr>
        </p:nvGraphicFramePr>
        <p:xfrm>
          <a:off x="1715349" y="5156556"/>
          <a:ext cx="3387990" cy="1620343"/>
        </p:xfrm>
        <a:graphic>
          <a:graphicData uri="http://schemas.openxmlformats.org/presentationml/2006/ole">
            <mc:AlternateContent xmlns:mc="http://schemas.openxmlformats.org/markup-compatibility/2006">
              <mc:Choice xmlns:v="urn:schemas-microsoft-com:vml" Requires="v">
                <p:oleObj name="Equation" r:id="rId4" imgW="1752600" imgH="838200" progId="Equation.DSMT4">
                  <p:embed/>
                </p:oleObj>
              </mc:Choice>
              <mc:Fallback>
                <p:oleObj name="Equation" r:id="rId4" imgW="1752600" imgH="838200" progId="Equation.DSMT4">
                  <p:embed/>
                  <p:pic>
                    <p:nvPicPr>
                      <p:cNvPr id="19" name="对象 18">
                        <a:extLst>
                          <a:ext uri="{FF2B5EF4-FFF2-40B4-BE49-F238E27FC236}">
                            <a16:creationId xmlns:a16="http://schemas.microsoft.com/office/drawing/2014/main" id="{B23F67B2-BFDB-6267-7CE5-3DFE06EF3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5349" y="5156556"/>
                        <a:ext cx="3387990" cy="1620343"/>
                      </a:xfrm>
                      <a:prstGeom prst="rect">
                        <a:avLst/>
                      </a:prstGeom>
                      <a:noFill/>
                    </p:spPr>
                  </p:pic>
                </p:oleObj>
              </mc:Fallback>
            </mc:AlternateContent>
          </a:graphicData>
        </a:graphic>
      </p:graphicFrame>
      <p:pic>
        <p:nvPicPr>
          <p:cNvPr id="13" name="图片 12">
            <a:extLst>
              <a:ext uri="{FF2B5EF4-FFF2-40B4-BE49-F238E27FC236}">
                <a16:creationId xmlns:a16="http://schemas.microsoft.com/office/drawing/2014/main" id="{2F10F424-2505-2463-99CD-B95CCDA89E4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7121823" y="1129459"/>
            <a:ext cx="4522309" cy="2723493"/>
          </a:xfrm>
          <a:prstGeom prst="rect">
            <a:avLst/>
          </a:prstGeom>
          <a:noFill/>
          <a:ln>
            <a:noFill/>
          </a:ln>
        </p:spPr>
      </p:pic>
      <p:pic>
        <p:nvPicPr>
          <p:cNvPr id="14" name="图片 13">
            <a:extLst>
              <a:ext uri="{FF2B5EF4-FFF2-40B4-BE49-F238E27FC236}">
                <a16:creationId xmlns:a16="http://schemas.microsoft.com/office/drawing/2014/main" id="{E368B3C6-5E15-77F8-280B-C7F671B09D1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7121822" y="4001971"/>
            <a:ext cx="4522309" cy="2752426"/>
          </a:xfrm>
          <a:prstGeom prst="rect">
            <a:avLst/>
          </a:prstGeom>
          <a:noFill/>
          <a:ln>
            <a:noFill/>
          </a:ln>
        </p:spPr>
      </p:pic>
    </p:spTree>
    <p:extLst>
      <p:ext uri="{BB962C8B-B14F-4D97-AF65-F5344CB8AC3E}">
        <p14:creationId xmlns:p14="http://schemas.microsoft.com/office/powerpoint/2010/main" val="2357979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074483"/>
            <a:ext cx="4947577"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、转差频率控制</a:t>
            </a:r>
            <a:r>
              <a:rPr lang="en-US" altLang="zh-CN" sz="2400" b="1" dirty="0">
                <a:solidFill>
                  <a:prstClr val="white"/>
                </a:solidFill>
                <a:latin typeface="微软雅黑" panose="020B0503020204020204" pitchFamily="34" charset="-122"/>
                <a:ea typeface="微软雅黑" panose="020B0503020204020204" pitchFamily="34" charset="-122"/>
              </a:rPr>
              <a:t>VVVF</a:t>
            </a:r>
            <a:r>
              <a:rPr lang="zh-CN" altLang="en-US" sz="2400" b="1" dirty="0">
                <a:solidFill>
                  <a:prstClr val="white"/>
                </a:solidFill>
                <a:latin typeface="微软雅黑" panose="020B0503020204020204" pitchFamily="34" charset="-122"/>
                <a:ea typeface="微软雅黑" panose="020B0503020204020204" pitchFamily="34" charset="-122"/>
              </a:rPr>
              <a:t>调速原理</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7" y="103603"/>
            <a:ext cx="4333721"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3.2 </a:t>
            </a:r>
            <a:r>
              <a:rPr lang="zh-CN" altLang="en-US" dirty="0"/>
              <a:t>转差频率控制</a:t>
            </a:r>
            <a:r>
              <a:rPr lang="en-US" altLang="zh-CN" dirty="0"/>
              <a:t>VVVF</a:t>
            </a:r>
            <a:r>
              <a:rPr lang="zh-CN" altLang="en-US" dirty="0"/>
              <a:t>调速系统</a:t>
            </a:r>
          </a:p>
        </p:txBody>
      </p:sp>
      <p:sp>
        <p:nvSpPr>
          <p:cNvPr id="5" name="文本框 4">
            <a:extLst>
              <a:ext uri="{FF2B5EF4-FFF2-40B4-BE49-F238E27FC236}">
                <a16:creationId xmlns:a16="http://schemas.microsoft.com/office/drawing/2014/main" id="{EEF69058-1A75-7144-B9F3-D448EAA39D41}"/>
              </a:ext>
            </a:extLst>
          </p:cNvPr>
          <p:cNvSpPr txBox="1"/>
          <p:nvPr/>
        </p:nvSpPr>
        <p:spPr>
          <a:xfrm>
            <a:off x="-109359" y="1890385"/>
            <a:ext cx="12104590" cy="4454233"/>
          </a:xfrm>
          <a:prstGeom prst="rect">
            <a:avLst/>
          </a:prstGeom>
          <a:noFill/>
        </p:spPr>
        <p:txBody>
          <a:bodyPr wrap="square">
            <a:spAutoFit/>
          </a:bodyPr>
          <a:lstStyle/>
          <a:p>
            <a:pPr marL="285750" algn="just">
              <a:lnSpc>
                <a:spcPct val="150000"/>
              </a:lnSpc>
              <a:buFont typeface="Wingdings" panose="05000000000000000000" pitchFamily="2" charset="2"/>
              <a:buChar char="p"/>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VF</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转速开环变频调速系统可以满足平滑调速的要求，但静、动态性能都有限，要提高静、动态性能，首先要用转速反馈闭环控制；</a:t>
            </a:r>
            <a:endPar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algn="just">
              <a:lnSpc>
                <a:spcPct val="150000"/>
              </a:lnSpc>
              <a:buFont typeface="Wingdings" panose="05000000000000000000" pitchFamily="2" charset="2"/>
              <a:buChar char="p"/>
            </a:pPr>
            <a:r>
              <a:rPr lang="zh-CN" altLang="en-US"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提高调速系统的动态性能就是控制转矩的能力</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algn="just">
              <a:lnSpc>
                <a:spcPct val="150000"/>
              </a:lnSpc>
              <a:buFont typeface="Wingdings" panose="05000000000000000000" pitchFamily="2" charset="2"/>
              <a:buChar char="p"/>
            </a:pP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在异步电机变压变频调速系统中，需要控制的是电压（或电流）和频率，怎样能够通过控制电压（电流）和频率来控制电磁转矩，这是寻求提高动态性能时需要解决的问题；</a:t>
            </a:r>
            <a:endPar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algn="just">
              <a:lnSpc>
                <a:spcPct val="150000"/>
              </a:lnSpc>
              <a:buFont typeface="Wingdings" panose="05000000000000000000" pitchFamily="2" charset="2"/>
              <a:buChar char="p"/>
            </a:pPr>
            <a:r>
              <a:rPr lang="zh-CN" altLang="en-US"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直流电机的转矩与电枢电流成正比，控制电流就能控制转矩</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，因此，把直流双闭环调速系统转速调节器的输出信号当作电流给定信号，也就是转矩给定信号；</a:t>
            </a:r>
            <a:endPar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algn="just">
              <a:lnSpc>
                <a:spcPct val="150000"/>
              </a:lnSpc>
              <a:buFont typeface="Wingdings" panose="05000000000000000000" pitchFamily="2" charset="2"/>
              <a:buChar char="p"/>
            </a:pP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在异步电机中，</a:t>
            </a:r>
            <a:r>
              <a:rPr lang="zh-CN" altLang="en-US" sz="24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影响转矩的因素较多，控制异步电机转矩的问题也比较复杂</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792076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074483"/>
            <a:ext cx="4947577"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、转差频率控制</a:t>
            </a:r>
            <a:r>
              <a:rPr lang="en-US" altLang="zh-CN" sz="2400" b="1" dirty="0">
                <a:solidFill>
                  <a:prstClr val="white"/>
                </a:solidFill>
                <a:latin typeface="微软雅黑" panose="020B0503020204020204" pitchFamily="34" charset="-122"/>
                <a:ea typeface="微软雅黑" panose="020B0503020204020204" pitchFamily="34" charset="-122"/>
              </a:rPr>
              <a:t>VVVF</a:t>
            </a:r>
            <a:r>
              <a:rPr lang="zh-CN" altLang="en-US" sz="2400" b="1" dirty="0">
                <a:solidFill>
                  <a:prstClr val="white"/>
                </a:solidFill>
                <a:latin typeface="微软雅黑" panose="020B0503020204020204" pitchFamily="34" charset="-122"/>
                <a:ea typeface="微软雅黑" panose="020B0503020204020204" pitchFamily="34" charset="-122"/>
              </a:rPr>
              <a:t>调速原理</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7" y="103603"/>
            <a:ext cx="4333721"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3.2 </a:t>
            </a:r>
            <a:r>
              <a:rPr lang="zh-CN" altLang="en-US" dirty="0"/>
              <a:t>转差频率控制</a:t>
            </a:r>
            <a:r>
              <a:rPr lang="en-US" altLang="zh-CN" dirty="0"/>
              <a:t>VVVF</a:t>
            </a:r>
            <a:r>
              <a:rPr lang="zh-CN" altLang="en-US" dirty="0"/>
              <a:t>调速系统</a:t>
            </a:r>
          </a:p>
        </p:txBody>
      </p:sp>
      <p:graphicFrame>
        <p:nvGraphicFramePr>
          <p:cNvPr id="4" name="对象 3">
            <a:extLst>
              <a:ext uri="{FF2B5EF4-FFF2-40B4-BE49-F238E27FC236}">
                <a16:creationId xmlns:a16="http://schemas.microsoft.com/office/drawing/2014/main" id="{D043AFDB-82CA-F9D8-9C71-0F1E003AE995}"/>
              </a:ext>
            </a:extLst>
          </p:cNvPr>
          <p:cNvGraphicFramePr>
            <a:graphicFrameLocks noChangeAspect="1"/>
          </p:cNvGraphicFramePr>
          <p:nvPr>
            <p:extLst>
              <p:ext uri="{D42A27DB-BD31-4B8C-83A1-F6EECF244321}">
                <p14:modId xmlns:p14="http://schemas.microsoft.com/office/powerpoint/2010/main" val="1311000985"/>
              </p:ext>
            </p:extLst>
          </p:nvPr>
        </p:nvGraphicFramePr>
        <p:xfrm>
          <a:off x="424482" y="2014703"/>
          <a:ext cx="4817665" cy="914401"/>
        </p:xfrm>
        <a:graphic>
          <a:graphicData uri="http://schemas.openxmlformats.org/presentationml/2006/ole">
            <mc:AlternateContent xmlns:mc="http://schemas.openxmlformats.org/markup-compatibility/2006">
              <mc:Choice xmlns:v="urn:schemas-microsoft-com:vml" Requires="v">
                <p:oleObj name="Equation" r:id="rId4" imgW="2235200" imgH="419100" progId="Equation.DSMT4">
                  <p:embed/>
                </p:oleObj>
              </mc:Choice>
              <mc:Fallback>
                <p:oleObj name="Equation" r:id="rId4" imgW="2235200" imgH="4191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82" y="2014703"/>
                        <a:ext cx="4817665" cy="914401"/>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07882FAF-3F10-B087-86B9-790465025508}"/>
              </a:ext>
            </a:extLst>
          </p:cNvPr>
          <p:cNvGraphicFramePr>
            <a:graphicFrameLocks noChangeAspect="1"/>
          </p:cNvGraphicFramePr>
          <p:nvPr>
            <p:extLst>
              <p:ext uri="{D42A27DB-BD31-4B8C-83A1-F6EECF244321}">
                <p14:modId xmlns:p14="http://schemas.microsoft.com/office/powerpoint/2010/main" val="828000397"/>
              </p:ext>
            </p:extLst>
          </p:nvPr>
        </p:nvGraphicFramePr>
        <p:xfrm>
          <a:off x="6957576" y="2014702"/>
          <a:ext cx="4141816" cy="974545"/>
        </p:xfrm>
        <a:graphic>
          <a:graphicData uri="http://schemas.openxmlformats.org/presentationml/2006/ole">
            <mc:AlternateContent xmlns:mc="http://schemas.openxmlformats.org/markup-compatibility/2006">
              <mc:Choice xmlns:v="urn:schemas-microsoft-com:vml" Requires="v">
                <p:oleObj name="Equation" r:id="rId6" imgW="1943100" imgH="457200" progId="Equation.DSMT4">
                  <p:embed/>
                </p:oleObj>
              </mc:Choice>
              <mc:Fallback>
                <p:oleObj name="Equation" r:id="rId6" imgW="1943100" imgH="4572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7576" y="2014702"/>
                        <a:ext cx="4141816" cy="974545"/>
                      </a:xfrm>
                      <a:prstGeom prst="rect">
                        <a:avLst/>
                      </a:prstGeom>
                      <a:noFill/>
                    </p:spPr>
                  </p:pic>
                </p:oleObj>
              </mc:Fallback>
            </mc:AlternateContent>
          </a:graphicData>
        </a:graphic>
      </p:graphicFrame>
      <p:sp>
        <p:nvSpPr>
          <p:cNvPr id="12" name="箭头: 右 11">
            <a:extLst>
              <a:ext uri="{FF2B5EF4-FFF2-40B4-BE49-F238E27FC236}">
                <a16:creationId xmlns:a16="http://schemas.microsoft.com/office/drawing/2014/main" id="{9EE722E6-4EB3-17FB-45A6-1E84F1FE8736}"/>
              </a:ext>
            </a:extLst>
          </p:cNvPr>
          <p:cNvSpPr/>
          <p:nvPr/>
        </p:nvSpPr>
        <p:spPr>
          <a:xfrm>
            <a:off x="5628564" y="2163006"/>
            <a:ext cx="949124" cy="67793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对象 13">
            <a:extLst>
              <a:ext uri="{FF2B5EF4-FFF2-40B4-BE49-F238E27FC236}">
                <a16:creationId xmlns:a16="http://schemas.microsoft.com/office/drawing/2014/main" id="{EBD29F9C-3D03-F813-1101-316CE291EDEC}"/>
              </a:ext>
            </a:extLst>
          </p:cNvPr>
          <p:cNvGraphicFramePr>
            <a:graphicFrameLocks noChangeAspect="1"/>
          </p:cNvGraphicFramePr>
          <p:nvPr>
            <p:extLst>
              <p:ext uri="{D42A27DB-BD31-4B8C-83A1-F6EECF244321}">
                <p14:modId xmlns:p14="http://schemas.microsoft.com/office/powerpoint/2010/main" val="1498312747"/>
              </p:ext>
            </p:extLst>
          </p:nvPr>
        </p:nvGraphicFramePr>
        <p:xfrm>
          <a:off x="1424248" y="3251410"/>
          <a:ext cx="4290261" cy="1235595"/>
        </p:xfrm>
        <a:graphic>
          <a:graphicData uri="http://schemas.openxmlformats.org/presentationml/2006/ole">
            <mc:AlternateContent xmlns:mc="http://schemas.openxmlformats.org/markup-compatibility/2006">
              <mc:Choice xmlns:v="urn:schemas-microsoft-com:vml" Requires="v">
                <p:oleObj name="Equation" r:id="rId8" imgW="1587500" imgH="457200" progId="Equation.DSMT4">
                  <p:embed/>
                </p:oleObj>
              </mc:Choice>
              <mc:Fallback>
                <p:oleObj name="Equation" r:id="rId8" imgW="1587500" imgH="4572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248" y="3251410"/>
                        <a:ext cx="4290261" cy="1235595"/>
                      </a:xfrm>
                      <a:prstGeom prst="rect">
                        <a:avLst/>
                      </a:prstGeom>
                      <a:noFill/>
                    </p:spPr>
                  </p:pic>
                </p:oleObj>
              </mc:Fallback>
            </mc:AlternateContent>
          </a:graphicData>
        </a:graphic>
      </p:graphicFrame>
      <p:sp>
        <p:nvSpPr>
          <p:cNvPr id="18" name="文本框 17">
            <a:extLst>
              <a:ext uri="{FF2B5EF4-FFF2-40B4-BE49-F238E27FC236}">
                <a16:creationId xmlns:a16="http://schemas.microsoft.com/office/drawing/2014/main" id="{39522BFB-AC69-76F0-038D-687F07D7BE5F}"/>
              </a:ext>
            </a:extLst>
          </p:cNvPr>
          <p:cNvSpPr txBox="1"/>
          <p:nvPr/>
        </p:nvSpPr>
        <p:spPr>
          <a:xfrm>
            <a:off x="6024563" y="3695644"/>
            <a:ext cx="2820955" cy="461665"/>
          </a:xfrm>
          <a:prstGeom prst="rect">
            <a:avLst/>
          </a:prstGeom>
          <a:noFill/>
        </p:spPr>
        <p:txBody>
          <a:bodyPr wrap="square">
            <a:spAutoFit/>
          </a:bodyPr>
          <a:lstStyle/>
          <a:p>
            <a:r>
              <a:rPr lang="zh-CN" altLang="zh-CN" sz="2400" i="1" dirty="0">
                <a:solidFill>
                  <a:srgbClr val="000000"/>
                </a:solidFill>
                <a:effectLst/>
                <a:latin typeface="Cambria Math" panose="02040503050406030204" pitchFamily="18" charset="0"/>
                <a:ea typeface="Times New Roman" panose="02020603050405020304" pitchFamily="18" charset="0"/>
              </a:rPr>
              <a:t> </a:t>
            </a:r>
            <a:r>
              <a:rPr lang="zh-CN" altLang="en-US" sz="2400" dirty="0">
                <a:solidFill>
                  <a:srgbClr val="000000"/>
                </a:solidFill>
                <a:effectLst/>
                <a:latin typeface="Cambria Math" panose="02040503050406030204" pitchFamily="18" charset="0"/>
                <a:ea typeface="Times New Roman" panose="02020603050405020304" pitchFamily="18" charset="0"/>
              </a:rPr>
              <a:t>转差频率 </a:t>
            </a:r>
            <a:r>
              <a:rPr lang="en-US" altLang="zh-CN" sz="2400" i="1" dirty="0">
                <a:solidFill>
                  <a:srgbClr val="000000"/>
                </a:solidFill>
                <a:effectLst/>
                <a:latin typeface="Cambria Math" panose="02040503050406030204" pitchFamily="18" charset="0"/>
                <a:ea typeface="Cambria Math" panose="02040503050406030204" pitchFamily="18" charset="0"/>
              </a:rPr>
              <a:t>sω</a:t>
            </a:r>
            <a:r>
              <a:rPr lang="en-US" altLang="zh-CN" sz="2400" i="1" baseline="-25000" dirty="0">
                <a:solidFill>
                  <a:srgbClr val="000000"/>
                </a:solidFill>
                <a:effectLst/>
                <a:latin typeface="Cambria Math" panose="02040503050406030204" pitchFamily="18" charset="0"/>
                <a:ea typeface="Cambria Math" panose="02040503050406030204" pitchFamily="18" charset="0"/>
              </a:rPr>
              <a:t>1</a:t>
            </a:r>
            <a:r>
              <a:rPr lang="en-US" altLang="zh-CN" sz="2400" dirty="0">
                <a:solidFill>
                  <a:srgbClr val="000000"/>
                </a:solidFill>
                <a:effectLst/>
                <a:latin typeface="Cambria Math" panose="02040503050406030204" pitchFamily="18" charset="0"/>
                <a:ea typeface="Cambria Math" panose="02040503050406030204" pitchFamily="18" charset="0"/>
              </a:rPr>
              <a:t>=</a:t>
            </a:r>
            <a:r>
              <a:rPr lang="en-US" altLang="zh-CN" sz="2400" i="1" dirty="0" err="1">
                <a:solidFill>
                  <a:srgbClr val="000000"/>
                </a:solidFill>
                <a:effectLst/>
                <a:latin typeface="Cambria Math" panose="02040503050406030204" pitchFamily="18" charset="0"/>
                <a:ea typeface="Cambria Math" panose="02040503050406030204" pitchFamily="18" charset="0"/>
              </a:rPr>
              <a:t>ω</a:t>
            </a:r>
            <a:r>
              <a:rPr lang="en-US" altLang="zh-CN" sz="2400" i="1" baseline="-25000" dirty="0" err="1">
                <a:solidFill>
                  <a:srgbClr val="000000"/>
                </a:solidFill>
                <a:effectLst/>
                <a:latin typeface="Cambria Math" panose="02040503050406030204" pitchFamily="18" charset="0"/>
                <a:ea typeface="Cambria Math" panose="02040503050406030204" pitchFamily="18" charset="0"/>
              </a:rPr>
              <a:t>s</a:t>
            </a:r>
            <a:endParaRPr lang="zh-CN" altLang="en-US" sz="2400" dirty="0">
              <a:latin typeface="Cambria Math" panose="02040503050406030204" pitchFamily="18" charset="0"/>
            </a:endParaRPr>
          </a:p>
        </p:txBody>
      </p:sp>
      <p:graphicFrame>
        <p:nvGraphicFramePr>
          <p:cNvPr id="20" name="对象 19">
            <a:extLst>
              <a:ext uri="{FF2B5EF4-FFF2-40B4-BE49-F238E27FC236}">
                <a16:creationId xmlns:a16="http://schemas.microsoft.com/office/drawing/2014/main" id="{97943248-A150-B5ED-DCF3-D87A52D1C0E0}"/>
              </a:ext>
            </a:extLst>
          </p:cNvPr>
          <p:cNvGraphicFramePr>
            <a:graphicFrameLocks noChangeAspect="1"/>
          </p:cNvGraphicFramePr>
          <p:nvPr>
            <p:extLst>
              <p:ext uri="{D42A27DB-BD31-4B8C-83A1-F6EECF244321}">
                <p14:modId xmlns:p14="http://schemas.microsoft.com/office/powerpoint/2010/main" val="159931230"/>
              </p:ext>
            </p:extLst>
          </p:nvPr>
        </p:nvGraphicFramePr>
        <p:xfrm>
          <a:off x="9155572" y="3500698"/>
          <a:ext cx="2100629" cy="862510"/>
        </p:xfrm>
        <a:graphic>
          <a:graphicData uri="http://schemas.openxmlformats.org/presentationml/2006/ole">
            <mc:AlternateContent xmlns:mc="http://schemas.openxmlformats.org/markup-compatibility/2006">
              <mc:Choice xmlns:v="urn:schemas-microsoft-com:vml" Requires="v">
                <p:oleObj name="Equation" r:id="rId10" imgW="965200" imgH="393700" progId="Equation.DSMT4">
                  <p:embed/>
                </p:oleObj>
              </mc:Choice>
              <mc:Fallback>
                <p:oleObj name="Equation" r:id="rId10" imgW="965200" imgH="3937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55572" y="3500698"/>
                        <a:ext cx="2100629" cy="862510"/>
                      </a:xfrm>
                      <a:prstGeom prst="rect">
                        <a:avLst/>
                      </a:prstGeom>
                      <a:noFill/>
                    </p:spPr>
                  </p:pic>
                </p:oleObj>
              </mc:Fallback>
            </mc:AlternateContent>
          </a:graphicData>
        </a:graphic>
      </p:graphicFrame>
      <p:sp>
        <p:nvSpPr>
          <p:cNvPr id="22" name="文本框 21">
            <a:extLst>
              <a:ext uri="{FF2B5EF4-FFF2-40B4-BE49-F238E27FC236}">
                <a16:creationId xmlns:a16="http://schemas.microsoft.com/office/drawing/2014/main" id="{019B11CC-A6B2-C341-BEF2-526C22C9C963}"/>
              </a:ext>
            </a:extLst>
          </p:cNvPr>
          <p:cNvSpPr txBox="1"/>
          <p:nvPr/>
        </p:nvSpPr>
        <p:spPr>
          <a:xfrm>
            <a:off x="1424248" y="4809311"/>
            <a:ext cx="9085649" cy="461665"/>
          </a:xfrm>
          <a:prstGeom prst="rect">
            <a:avLst/>
          </a:prstGeom>
          <a:noFill/>
        </p:spPr>
        <p:txBody>
          <a:bodyPr wrap="square">
            <a:spAutoFit/>
          </a:bodyPr>
          <a:lstStyle/>
          <a:p>
            <a:r>
              <a:rPr lang="en-US" altLang="zh-CN" sz="24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当电机稳态运行时</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 </a:t>
            </a:r>
            <a:r>
              <a:rPr lang="en-US" altLang="zh-CN" sz="24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值很小，因而</a:t>
            </a: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ω</a:t>
            </a:r>
            <a:r>
              <a:rPr lang="en-US" altLang="zh-CN" sz="24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也很小，只有ω</a:t>
            </a:r>
            <a:r>
              <a:rPr lang="en-US" altLang="zh-CN" sz="24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的百分之几</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4" name="对象 23">
            <a:extLst>
              <a:ext uri="{FF2B5EF4-FFF2-40B4-BE49-F238E27FC236}">
                <a16:creationId xmlns:a16="http://schemas.microsoft.com/office/drawing/2014/main" id="{2D9E07E5-FBF1-BFE5-5002-7BF995954917}"/>
              </a:ext>
            </a:extLst>
          </p:cNvPr>
          <p:cNvGraphicFramePr>
            <a:graphicFrameLocks noChangeAspect="1"/>
          </p:cNvGraphicFramePr>
          <p:nvPr>
            <p:extLst>
              <p:ext uri="{D42A27DB-BD31-4B8C-83A1-F6EECF244321}">
                <p14:modId xmlns:p14="http://schemas.microsoft.com/office/powerpoint/2010/main" val="4106188049"/>
              </p:ext>
            </p:extLst>
          </p:nvPr>
        </p:nvGraphicFramePr>
        <p:xfrm>
          <a:off x="4741200" y="5341705"/>
          <a:ext cx="2919182" cy="1387129"/>
        </p:xfrm>
        <a:graphic>
          <a:graphicData uri="http://schemas.openxmlformats.org/presentationml/2006/ole">
            <mc:AlternateContent xmlns:mc="http://schemas.openxmlformats.org/markup-compatibility/2006">
              <mc:Choice xmlns:v="urn:schemas-microsoft-com:vml" Requires="v">
                <p:oleObj name="Equation" r:id="rId12" imgW="901309" imgH="431613" progId="Equation.DSMT4">
                  <p:embed/>
                </p:oleObj>
              </mc:Choice>
              <mc:Fallback>
                <p:oleObj name="Equation" r:id="rId12" imgW="901309" imgH="431613"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41200" y="5341705"/>
                        <a:ext cx="2919182" cy="1387129"/>
                      </a:xfrm>
                      <a:prstGeom prst="rect">
                        <a:avLst/>
                      </a:prstGeom>
                      <a:noFill/>
                    </p:spPr>
                  </p:pic>
                </p:oleObj>
              </mc:Fallback>
            </mc:AlternateContent>
          </a:graphicData>
        </a:graphic>
      </p:graphicFrame>
    </p:spTree>
    <p:extLst>
      <p:ext uri="{BB962C8B-B14F-4D97-AF65-F5344CB8AC3E}">
        <p14:creationId xmlns:p14="http://schemas.microsoft.com/office/powerpoint/2010/main" val="3871020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074483"/>
            <a:ext cx="4947577"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、转差频率控制</a:t>
            </a:r>
            <a:r>
              <a:rPr lang="en-US" altLang="zh-CN" sz="2400" b="1" dirty="0">
                <a:solidFill>
                  <a:prstClr val="white"/>
                </a:solidFill>
                <a:latin typeface="微软雅黑" panose="020B0503020204020204" pitchFamily="34" charset="-122"/>
                <a:ea typeface="微软雅黑" panose="020B0503020204020204" pitchFamily="34" charset="-122"/>
              </a:rPr>
              <a:t>VVVF</a:t>
            </a:r>
            <a:r>
              <a:rPr lang="zh-CN" altLang="en-US" sz="2400" b="1" dirty="0">
                <a:solidFill>
                  <a:prstClr val="white"/>
                </a:solidFill>
                <a:latin typeface="微软雅黑" panose="020B0503020204020204" pitchFamily="34" charset="-122"/>
                <a:ea typeface="微软雅黑" panose="020B0503020204020204" pitchFamily="34" charset="-122"/>
              </a:rPr>
              <a:t>调速原理</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7" y="103603"/>
            <a:ext cx="4333721"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3.2 </a:t>
            </a:r>
            <a:r>
              <a:rPr lang="zh-CN" altLang="en-US" dirty="0"/>
              <a:t>转差频率控制</a:t>
            </a:r>
            <a:r>
              <a:rPr lang="en-US" altLang="zh-CN" dirty="0"/>
              <a:t>VVVF</a:t>
            </a:r>
            <a:r>
              <a:rPr lang="zh-CN" altLang="en-US" dirty="0"/>
              <a:t>调速系统</a:t>
            </a:r>
          </a:p>
        </p:txBody>
      </p:sp>
      <p:graphicFrame>
        <p:nvGraphicFramePr>
          <p:cNvPr id="24" name="对象 23">
            <a:extLst>
              <a:ext uri="{FF2B5EF4-FFF2-40B4-BE49-F238E27FC236}">
                <a16:creationId xmlns:a16="http://schemas.microsoft.com/office/drawing/2014/main" id="{2D9E07E5-FBF1-BFE5-5002-7BF995954917}"/>
              </a:ext>
            </a:extLst>
          </p:cNvPr>
          <p:cNvGraphicFramePr>
            <a:graphicFrameLocks noChangeAspect="1"/>
          </p:cNvGraphicFramePr>
          <p:nvPr>
            <p:extLst>
              <p:ext uri="{D42A27DB-BD31-4B8C-83A1-F6EECF244321}">
                <p14:modId xmlns:p14="http://schemas.microsoft.com/office/powerpoint/2010/main" val="1105194228"/>
              </p:ext>
            </p:extLst>
          </p:nvPr>
        </p:nvGraphicFramePr>
        <p:xfrm>
          <a:off x="4241938" y="1988247"/>
          <a:ext cx="2919182" cy="1387129"/>
        </p:xfrm>
        <a:graphic>
          <a:graphicData uri="http://schemas.openxmlformats.org/presentationml/2006/ole">
            <mc:AlternateContent xmlns:mc="http://schemas.openxmlformats.org/markup-compatibility/2006">
              <mc:Choice xmlns:v="urn:schemas-microsoft-com:vml" Requires="v">
                <p:oleObj name="Equation" r:id="rId4" imgW="901309" imgH="431613" progId="Equation.DSMT4">
                  <p:embed/>
                </p:oleObj>
              </mc:Choice>
              <mc:Fallback>
                <p:oleObj name="Equation" r:id="rId4" imgW="901309" imgH="431613" progId="Equation.DSMT4">
                  <p:embed/>
                  <p:pic>
                    <p:nvPicPr>
                      <p:cNvPr id="24" name="对象 23">
                        <a:extLst>
                          <a:ext uri="{FF2B5EF4-FFF2-40B4-BE49-F238E27FC236}">
                            <a16:creationId xmlns:a16="http://schemas.microsoft.com/office/drawing/2014/main" id="{2D9E07E5-FBF1-BFE5-5002-7BF995954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1938" y="1988247"/>
                        <a:ext cx="2919182" cy="1387129"/>
                      </a:xfrm>
                      <a:prstGeom prst="rect">
                        <a:avLst/>
                      </a:prstGeom>
                      <a:noFill/>
                    </p:spPr>
                  </p:pic>
                </p:oleObj>
              </mc:Fallback>
            </mc:AlternateContent>
          </a:graphicData>
        </a:graphic>
      </p:graphicFrame>
      <p:sp>
        <p:nvSpPr>
          <p:cNvPr id="5" name="文本框 4">
            <a:extLst>
              <a:ext uri="{FF2B5EF4-FFF2-40B4-BE49-F238E27FC236}">
                <a16:creationId xmlns:a16="http://schemas.microsoft.com/office/drawing/2014/main" id="{7F2B9845-C1B7-499D-7894-04CB83B9CBBD}"/>
              </a:ext>
            </a:extLst>
          </p:cNvPr>
          <p:cNvSpPr txBox="1"/>
          <p:nvPr/>
        </p:nvSpPr>
        <p:spPr>
          <a:xfrm>
            <a:off x="289367" y="3540042"/>
            <a:ext cx="11817752" cy="2221762"/>
          </a:xfrm>
          <a:prstGeom prst="rect">
            <a:avLst/>
          </a:prstGeom>
          <a:noFill/>
        </p:spPr>
        <p:txBody>
          <a:bodyPr wrap="square">
            <a:spAutoFit/>
          </a:bodyPr>
          <a:lstStyle/>
          <a:p>
            <a:pPr marL="342900" indent="-342900" algn="just" fontAlgn="base">
              <a:lnSpc>
                <a:spcPct val="150000"/>
              </a:lnSpc>
              <a:buFont typeface="Wingdings" panose="05000000000000000000" pitchFamily="2" charset="2"/>
              <a:buChar char="p"/>
            </a:pPr>
            <a:r>
              <a:rPr lang="zh-CN" altLang="zh-CN" sz="2400"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在</a:t>
            </a:r>
            <a:r>
              <a:rPr lang="en-US" altLang="zh-CN" sz="2400" i="1" kern="1200" dirty="0">
                <a:solidFill>
                  <a:srgbClr val="C00000"/>
                </a:solidFill>
                <a:effectLst/>
                <a:latin typeface="黑体" panose="02010609060101010101" pitchFamily="49" charset="-122"/>
                <a:ea typeface="黑体" panose="02010609060101010101" pitchFamily="49" charset="-122"/>
                <a:cs typeface="宋体" panose="02010600030101010101" pitchFamily="2" charset="-122"/>
              </a:rPr>
              <a:t>s</a:t>
            </a:r>
            <a:r>
              <a:rPr lang="en-US" altLang="zh-CN" sz="2400" kern="1200" dirty="0">
                <a:solidFill>
                  <a:srgbClr val="C00000"/>
                </a:solidFill>
                <a:effectLst/>
                <a:latin typeface="黑体" panose="02010609060101010101" pitchFamily="49" charset="-122"/>
                <a:ea typeface="黑体" panose="02010609060101010101" pitchFamily="49" charset="-122"/>
                <a:cs typeface="宋体" panose="02010600030101010101" pitchFamily="2" charset="-122"/>
              </a:rPr>
              <a:t> </a:t>
            </a:r>
            <a:r>
              <a:rPr lang="zh-CN" altLang="zh-CN" sz="2400"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值很小的稳态运行范围内，如果能够保持气隙磁通</a:t>
            </a:r>
            <a:r>
              <a:rPr lang="en-US" altLang="zh-CN" sz="2400" i="1" kern="1200" dirty="0" err="1">
                <a:solidFill>
                  <a:srgbClr val="C00000"/>
                </a:solidFill>
                <a:effectLst/>
                <a:latin typeface="黑体" panose="02010609060101010101" pitchFamily="49" charset="-122"/>
                <a:ea typeface="黑体" panose="02010609060101010101" pitchFamily="49" charset="-122"/>
                <a:cs typeface="宋体" panose="02010600030101010101" pitchFamily="2" charset="-122"/>
              </a:rPr>
              <a:t>Ф</a:t>
            </a:r>
            <a:r>
              <a:rPr lang="en-US" altLang="zh-CN" sz="2400" i="1" kern="1200" baseline="-25000" dirty="0" err="1">
                <a:solidFill>
                  <a:srgbClr val="C00000"/>
                </a:solidFill>
                <a:effectLst/>
                <a:latin typeface="黑体" panose="02010609060101010101" pitchFamily="49" charset="-122"/>
                <a:ea typeface="黑体" panose="02010609060101010101" pitchFamily="49" charset="-122"/>
                <a:cs typeface="宋体" panose="02010600030101010101" pitchFamily="2" charset="-122"/>
              </a:rPr>
              <a:t>m</a:t>
            </a:r>
            <a:r>
              <a:rPr lang="zh-CN" altLang="zh-CN" sz="2400"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不变，</a:t>
            </a:r>
            <a:r>
              <a:rPr lang="zh-CN" alt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异步电机的转矩就近似与转差角频率</a:t>
            </a:r>
            <a:r>
              <a:rPr lang="en-US" altLang="zh-CN" sz="2400" i="1" dirty="0" err="1">
                <a:effectLst/>
                <a:latin typeface="Times New Roman" panose="02020603050405020304" pitchFamily="18" charset="0"/>
                <a:ea typeface="宋体" panose="02010600030101010101" pitchFamily="2" charset="-122"/>
                <a:cs typeface="宋体" panose="02010600030101010101" pitchFamily="2" charset="-122"/>
              </a:rPr>
              <a:t>ω</a:t>
            </a:r>
            <a:r>
              <a:rPr lang="en-US" altLang="zh-CN" sz="2400" i="1" baseline="-25000" dirty="0" err="1">
                <a:effectLst/>
                <a:latin typeface="Times New Roman" panose="02020603050405020304" pitchFamily="18" charset="0"/>
                <a:ea typeface="宋体" panose="02010600030101010101" pitchFamily="2" charset="-122"/>
                <a:cs typeface="宋体" panose="02010600030101010101" pitchFamily="2" charset="-122"/>
              </a:rPr>
              <a:t>s</a:t>
            </a:r>
            <a:r>
              <a:rPr lang="zh-CN" alt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成正比。这就是说，在异步电机中控制</a:t>
            </a:r>
            <a:r>
              <a:rPr lang="en-US" altLang="zh-CN" sz="2400" i="1" dirty="0" err="1">
                <a:effectLst/>
                <a:latin typeface="Times New Roman" panose="02020603050405020304" pitchFamily="18" charset="0"/>
                <a:ea typeface="宋体" panose="02010600030101010101" pitchFamily="2" charset="-122"/>
                <a:cs typeface="宋体" panose="02010600030101010101" pitchFamily="2" charset="-122"/>
              </a:rPr>
              <a:t>ω</a:t>
            </a:r>
            <a:r>
              <a:rPr lang="en-US" altLang="zh-CN" sz="2400" i="1" baseline="-25000" dirty="0" err="1">
                <a:effectLst/>
                <a:latin typeface="Times New Roman" panose="02020603050405020304" pitchFamily="18" charset="0"/>
                <a:ea typeface="宋体" panose="02010600030101010101" pitchFamily="2" charset="-122"/>
                <a:cs typeface="宋体" panose="02010600030101010101" pitchFamily="2" charset="-122"/>
              </a:rPr>
              <a:t>s</a:t>
            </a:r>
            <a:r>
              <a:rPr lang="en-US" altLang="zh-CN" sz="240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，就和直流电机中控制电枢电流一样，能够达到间接控制转矩的目的。</a:t>
            </a:r>
            <a:endPar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fontAlgn="base">
              <a:lnSpc>
                <a:spcPct val="150000"/>
              </a:lnSpc>
              <a:buFont typeface="Wingdings" panose="05000000000000000000" pitchFamily="2" charset="2"/>
              <a:buChar char="p"/>
            </a:pPr>
            <a:r>
              <a:rPr lang="zh-CN" altLang="zh-CN" sz="2400"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控制转差频率就代表控制转矩，这就是转差频率控制的基本思想。</a:t>
            </a:r>
            <a:endParaRPr lang="zh-CN" altLang="zh-CN" sz="2400" dirty="0">
              <a:solidFill>
                <a:srgbClr val="C00000"/>
              </a:solidFill>
              <a:effectLst/>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1366688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074483"/>
            <a:ext cx="4947577"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、转差频率控制</a:t>
            </a:r>
            <a:r>
              <a:rPr lang="en-US" altLang="zh-CN" sz="2400" b="1" dirty="0">
                <a:solidFill>
                  <a:prstClr val="white"/>
                </a:solidFill>
                <a:latin typeface="微软雅黑" panose="020B0503020204020204" pitchFamily="34" charset="-122"/>
                <a:ea typeface="微软雅黑" panose="020B0503020204020204" pitchFamily="34" charset="-122"/>
              </a:rPr>
              <a:t>VVVF</a:t>
            </a:r>
            <a:r>
              <a:rPr lang="zh-CN" altLang="en-US" sz="2400" b="1" dirty="0">
                <a:solidFill>
                  <a:prstClr val="white"/>
                </a:solidFill>
                <a:latin typeface="微软雅黑" panose="020B0503020204020204" pitchFamily="34" charset="-122"/>
                <a:ea typeface="微软雅黑" panose="020B0503020204020204" pitchFamily="34" charset="-122"/>
              </a:rPr>
              <a:t>调速原理</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7" y="103603"/>
            <a:ext cx="4333721"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3.2 </a:t>
            </a:r>
            <a:r>
              <a:rPr lang="zh-CN" altLang="en-US" dirty="0"/>
              <a:t>转差频率控制</a:t>
            </a:r>
            <a:r>
              <a:rPr lang="en-US" altLang="zh-CN" dirty="0"/>
              <a:t>VVVF</a:t>
            </a:r>
            <a:r>
              <a:rPr lang="zh-CN" altLang="en-US" dirty="0"/>
              <a:t>调速系统</a:t>
            </a:r>
          </a:p>
        </p:txBody>
      </p:sp>
      <p:graphicFrame>
        <p:nvGraphicFramePr>
          <p:cNvPr id="10" name="对象 9">
            <a:extLst>
              <a:ext uri="{FF2B5EF4-FFF2-40B4-BE49-F238E27FC236}">
                <a16:creationId xmlns:a16="http://schemas.microsoft.com/office/drawing/2014/main" id="{7C383856-AD2F-A61C-D6F1-EE8D8790D764}"/>
              </a:ext>
            </a:extLst>
          </p:cNvPr>
          <p:cNvGraphicFramePr>
            <a:graphicFrameLocks noChangeAspect="1"/>
          </p:cNvGraphicFramePr>
          <p:nvPr>
            <p:extLst>
              <p:ext uri="{D42A27DB-BD31-4B8C-83A1-F6EECF244321}">
                <p14:modId xmlns:p14="http://schemas.microsoft.com/office/powerpoint/2010/main" val="3623140929"/>
              </p:ext>
            </p:extLst>
          </p:nvPr>
        </p:nvGraphicFramePr>
        <p:xfrm>
          <a:off x="172018" y="2129703"/>
          <a:ext cx="4862969" cy="1400535"/>
        </p:xfrm>
        <a:graphic>
          <a:graphicData uri="http://schemas.openxmlformats.org/presentationml/2006/ole">
            <mc:AlternateContent xmlns:mc="http://schemas.openxmlformats.org/markup-compatibility/2006">
              <mc:Choice xmlns:v="urn:schemas-microsoft-com:vml" Requires="v">
                <p:oleObj name="Equation" r:id="rId4" imgW="1587500" imgH="457200" progId="Equation.DSMT4">
                  <p:embed/>
                </p:oleObj>
              </mc:Choice>
              <mc:Fallback>
                <p:oleObj name="Equation" r:id="rId4" imgW="15875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18" y="2129703"/>
                        <a:ext cx="4862969" cy="1400535"/>
                      </a:xfrm>
                      <a:prstGeom prst="rect">
                        <a:avLst/>
                      </a:prstGeom>
                      <a:noFill/>
                    </p:spPr>
                  </p:pic>
                </p:oleObj>
              </mc:Fallback>
            </mc:AlternateContent>
          </a:graphicData>
        </a:graphic>
      </p:graphicFrame>
      <p:sp>
        <p:nvSpPr>
          <p:cNvPr id="13" name="箭头: 右 12">
            <a:extLst>
              <a:ext uri="{FF2B5EF4-FFF2-40B4-BE49-F238E27FC236}">
                <a16:creationId xmlns:a16="http://schemas.microsoft.com/office/drawing/2014/main" id="{36E5D413-5E27-CBFE-7224-2FDA30B6E115}"/>
              </a:ext>
            </a:extLst>
          </p:cNvPr>
          <p:cNvSpPr/>
          <p:nvPr/>
        </p:nvSpPr>
        <p:spPr>
          <a:xfrm>
            <a:off x="5500868" y="2460103"/>
            <a:ext cx="1190264" cy="821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对象 18">
            <a:extLst>
              <a:ext uri="{FF2B5EF4-FFF2-40B4-BE49-F238E27FC236}">
                <a16:creationId xmlns:a16="http://schemas.microsoft.com/office/drawing/2014/main" id="{26741F57-553F-3CD5-377B-60EF0B2E28AE}"/>
              </a:ext>
            </a:extLst>
          </p:cNvPr>
          <p:cNvGraphicFramePr>
            <a:graphicFrameLocks noChangeAspect="1"/>
          </p:cNvGraphicFramePr>
          <p:nvPr>
            <p:extLst>
              <p:ext uri="{D42A27DB-BD31-4B8C-83A1-F6EECF244321}">
                <p14:modId xmlns:p14="http://schemas.microsoft.com/office/powerpoint/2010/main" val="4203270723"/>
              </p:ext>
            </p:extLst>
          </p:nvPr>
        </p:nvGraphicFramePr>
        <p:xfrm>
          <a:off x="8166282" y="4776406"/>
          <a:ext cx="1888603" cy="763929"/>
        </p:xfrm>
        <a:graphic>
          <a:graphicData uri="http://schemas.openxmlformats.org/presentationml/2006/ole">
            <mc:AlternateContent xmlns:mc="http://schemas.openxmlformats.org/markup-compatibility/2006">
              <mc:Choice xmlns:v="urn:schemas-microsoft-com:vml" Requires="v">
                <p:oleObj name="Equation" r:id="rId6" imgW="1130300" imgH="457200" progId="Equation.DSMT4">
                  <p:embed/>
                </p:oleObj>
              </mc:Choice>
              <mc:Fallback>
                <p:oleObj name="Equation" r:id="rId6" imgW="1130300" imgH="4572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6282" y="4776406"/>
                        <a:ext cx="1888603" cy="763929"/>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DF030CFB-3E33-6831-8F9F-1FCE38525431}"/>
              </a:ext>
            </a:extLst>
          </p:cNvPr>
          <p:cNvGraphicFramePr>
            <a:graphicFrameLocks noChangeAspect="1"/>
          </p:cNvGraphicFramePr>
          <p:nvPr>
            <p:extLst>
              <p:ext uri="{D42A27DB-BD31-4B8C-83A1-F6EECF244321}">
                <p14:modId xmlns:p14="http://schemas.microsoft.com/office/powerpoint/2010/main" val="3657580823"/>
              </p:ext>
            </p:extLst>
          </p:nvPr>
        </p:nvGraphicFramePr>
        <p:xfrm>
          <a:off x="2603501" y="4397897"/>
          <a:ext cx="3637211" cy="1400535"/>
        </p:xfrm>
        <a:graphic>
          <a:graphicData uri="http://schemas.openxmlformats.org/presentationml/2006/ole">
            <mc:AlternateContent xmlns:mc="http://schemas.openxmlformats.org/markup-compatibility/2006">
              <mc:Choice xmlns:v="urn:schemas-microsoft-com:vml" Requires="v">
                <p:oleObj name="Equation" r:id="rId8" imgW="1104900" imgH="431800" progId="Equation.DSMT4">
                  <p:embed/>
                </p:oleObj>
              </mc:Choice>
              <mc:Fallback>
                <p:oleObj name="Equation" r:id="rId8" imgW="1104900" imgH="4318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3501" y="4397897"/>
                        <a:ext cx="3637211" cy="1400535"/>
                      </a:xfrm>
                      <a:prstGeom prst="rect">
                        <a:avLst/>
                      </a:prstGeom>
                      <a:noFill/>
                    </p:spPr>
                  </p:pic>
                </p:oleObj>
              </mc:Fallback>
            </mc:AlternateContent>
          </a:graphicData>
        </a:graphic>
      </p:graphicFrame>
      <p:sp>
        <p:nvSpPr>
          <p:cNvPr id="28" name="文本框 27">
            <a:extLst>
              <a:ext uri="{FF2B5EF4-FFF2-40B4-BE49-F238E27FC236}">
                <a16:creationId xmlns:a16="http://schemas.microsoft.com/office/drawing/2014/main" id="{6E5D62EF-8668-8030-1E2B-EB9FC4746282}"/>
              </a:ext>
            </a:extLst>
          </p:cNvPr>
          <p:cNvSpPr txBox="1"/>
          <p:nvPr/>
        </p:nvSpPr>
        <p:spPr>
          <a:xfrm>
            <a:off x="238332" y="3941575"/>
            <a:ext cx="4965485" cy="461665"/>
          </a:xfrm>
          <a:prstGeom prst="rect">
            <a:avLst/>
          </a:prstGeom>
          <a:noFill/>
        </p:spPr>
        <p:txBody>
          <a:bodyPr wrap="square">
            <a:spAutoFit/>
          </a:bodyPr>
          <a:lstStyle/>
          <a:p>
            <a:r>
              <a:rPr lang="en-US" altLang="zh-CN" sz="2400" kern="1200" dirty="0" err="1">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在转差频率控制系统中，</a:t>
            </a:r>
            <a:r>
              <a:rPr lang="en-US" altLang="zh-CN" sz="2400" i="1" dirty="0" err="1">
                <a:solidFill>
                  <a:srgbClr val="C00000"/>
                </a:solidFill>
                <a:effectLst/>
                <a:latin typeface="黑体" panose="02010609060101010101" pitchFamily="49" charset="-122"/>
                <a:ea typeface="黑体" panose="02010609060101010101" pitchFamily="49" charset="-122"/>
              </a:rPr>
              <a:t>ω</a:t>
            </a:r>
            <a:r>
              <a:rPr lang="en-US" altLang="zh-CN" sz="2400" i="1" baseline="-25000" dirty="0" err="1">
                <a:solidFill>
                  <a:srgbClr val="C00000"/>
                </a:solidFill>
                <a:effectLst/>
                <a:latin typeface="黑体" panose="02010609060101010101" pitchFamily="49" charset="-122"/>
                <a:ea typeface="黑体" panose="02010609060101010101" pitchFamily="49" charset="-122"/>
              </a:rPr>
              <a:t>s</a:t>
            </a:r>
            <a:r>
              <a:rPr lang="en-US" altLang="zh-CN" sz="2400" kern="1200" dirty="0" err="1">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限幅</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30" name="文本框 29">
            <a:extLst>
              <a:ext uri="{FF2B5EF4-FFF2-40B4-BE49-F238E27FC236}">
                <a16:creationId xmlns:a16="http://schemas.microsoft.com/office/drawing/2014/main" id="{3632038D-12C4-24A6-FEF0-A83290301638}"/>
              </a:ext>
            </a:extLst>
          </p:cNvPr>
          <p:cNvSpPr txBox="1"/>
          <p:nvPr/>
        </p:nvSpPr>
        <p:spPr>
          <a:xfrm>
            <a:off x="238332" y="5714928"/>
            <a:ext cx="11810914" cy="1113766"/>
          </a:xfrm>
          <a:prstGeom prst="rect">
            <a:avLst/>
          </a:prstGeom>
          <a:noFill/>
        </p:spPr>
        <p:txBody>
          <a:bodyPr wrap="square">
            <a:spAutoFit/>
          </a:bodyPr>
          <a:lstStyle/>
          <a:p>
            <a:pPr algn="ctr" fontAlgn="base">
              <a:lnSpc>
                <a:spcPct val="150000"/>
              </a:lnSpc>
            </a:pPr>
            <a:r>
              <a:rPr lang="zh-CN" altLang="zh-CN" sz="2400" dirty="0">
                <a:solidFill>
                  <a:srgbClr val="C00000"/>
                </a:solidFill>
                <a:effectLst/>
                <a:latin typeface="黑体" panose="02010609060101010101" pitchFamily="49" charset="-122"/>
                <a:ea typeface="黑体" panose="02010609060101010101" pitchFamily="49" charset="-122"/>
                <a:cs typeface="宋体" panose="02010600030101010101" pitchFamily="2" charset="-122"/>
              </a:rPr>
              <a:t>基本保持</a:t>
            </a:r>
            <a:r>
              <a:rPr lang="en-US" altLang="zh-CN" sz="2400" i="1" kern="1200" dirty="0" err="1">
                <a:solidFill>
                  <a:srgbClr val="C00000"/>
                </a:solidFill>
                <a:effectLst/>
                <a:latin typeface="黑体" panose="02010609060101010101" pitchFamily="49" charset="-122"/>
                <a:ea typeface="黑体" panose="02010609060101010101" pitchFamily="49" charset="-122"/>
                <a:cs typeface="宋体" panose="02010600030101010101" pitchFamily="2" charset="-122"/>
              </a:rPr>
              <a:t>T</a:t>
            </a:r>
            <a:r>
              <a:rPr lang="en-US" altLang="zh-CN" sz="2400" i="1" kern="1200" baseline="-25000" dirty="0" err="1">
                <a:solidFill>
                  <a:srgbClr val="C00000"/>
                </a:solidFill>
                <a:effectLst/>
                <a:latin typeface="黑体" panose="02010609060101010101" pitchFamily="49" charset="-122"/>
                <a:ea typeface="黑体" panose="02010609060101010101" pitchFamily="49" charset="-122"/>
                <a:cs typeface="宋体" panose="02010600030101010101" pitchFamily="2" charset="-122"/>
              </a:rPr>
              <a:t>e</a:t>
            </a:r>
            <a:r>
              <a:rPr lang="zh-CN" altLang="zh-CN" sz="2400" dirty="0">
                <a:solidFill>
                  <a:srgbClr val="C00000"/>
                </a:solidFill>
                <a:effectLst/>
                <a:latin typeface="黑体" panose="02010609060101010101" pitchFamily="49" charset="-122"/>
                <a:ea typeface="黑体" panose="02010609060101010101" pitchFamily="49" charset="-122"/>
                <a:cs typeface="宋体" panose="02010600030101010101" pitchFamily="2" charset="-122"/>
              </a:rPr>
              <a:t>与</a:t>
            </a:r>
            <a:r>
              <a:rPr lang="en-US" altLang="zh-CN" sz="2400" i="1" dirty="0" err="1">
                <a:solidFill>
                  <a:srgbClr val="C00000"/>
                </a:solidFill>
                <a:effectLst/>
                <a:latin typeface="黑体" panose="02010609060101010101" pitchFamily="49" charset="-122"/>
                <a:ea typeface="黑体" panose="02010609060101010101" pitchFamily="49" charset="-122"/>
                <a:cs typeface="宋体" panose="02010600030101010101" pitchFamily="2" charset="-122"/>
              </a:rPr>
              <a:t>ω</a:t>
            </a:r>
            <a:r>
              <a:rPr lang="en-US" altLang="zh-CN" sz="2400" i="1" baseline="-25000" dirty="0" err="1">
                <a:solidFill>
                  <a:srgbClr val="C00000"/>
                </a:solidFill>
                <a:effectLst/>
                <a:latin typeface="黑体" panose="02010609060101010101" pitchFamily="49" charset="-122"/>
                <a:ea typeface="黑体" panose="02010609060101010101" pitchFamily="49" charset="-122"/>
                <a:cs typeface="宋体" panose="02010600030101010101" pitchFamily="2" charset="-122"/>
              </a:rPr>
              <a:t>s</a:t>
            </a:r>
            <a:r>
              <a:rPr lang="zh-CN" altLang="zh-CN" sz="2400" dirty="0">
                <a:solidFill>
                  <a:srgbClr val="C00000"/>
                </a:solidFill>
                <a:effectLst/>
                <a:latin typeface="黑体" panose="02010609060101010101" pitchFamily="49" charset="-122"/>
                <a:ea typeface="黑体" panose="02010609060101010101" pitchFamily="49" charset="-122"/>
                <a:cs typeface="宋体" panose="02010600030101010101" pitchFamily="2" charset="-122"/>
              </a:rPr>
              <a:t>的正比关系，也就可以用转差频率控制来代表转矩控制。这是转差频率控制的基本规律之一。</a:t>
            </a:r>
          </a:p>
        </p:txBody>
      </p:sp>
      <p:pic>
        <p:nvPicPr>
          <p:cNvPr id="31" name="Picture 4">
            <a:extLst>
              <a:ext uri="{FF2B5EF4-FFF2-40B4-BE49-F238E27FC236}">
                <a16:creationId xmlns:a16="http://schemas.microsoft.com/office/drawing/2014/main" id="{ED8FA971-C97A-6E07-68AF-FD68806C26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60557" y="1535816"/>
            <a:ext cx="4862969" cy="33714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对象 22">
            <a:extLst>
              <a:ext uri="{FF2B5EF4-FFF2-40B4-BE49-F238E27FC236}">
                <a16:creationId xmlns:a16="http://schemas.microsoft.com/office/drawing/2014/main" id="{16A6C4EE-A1BD-CF36-FFCE-EB0A47950F95}"/>
              </a:ext>
            </a:extLst>
          </p:cNvPr>
          <p:cNvGraphicFramePr>
            <a:graphicFrameLocks noChangeAspect="1"/>
          </p:cNvGraphicFramePr>
          <p:nvPr>
            <p:extLst>
              <p:ext uri="{D42A27DB-BD31-4B8C-83A1-F6EECF244321}">
                <p14:modId xmlns:p14="http://schemas.microsoft.com/office/powerpoint/2010/main" val="799701681"/>
              </p:ext>
            </p:extLst>
          </p:nvPr>
        </p:nvGraphicFramePr>
        <p:xfrm>
          <a:off x="8616702" y="1786879"/>
          <a:ext cx="1429279" cy="695325"/>
        </p:xfrm>
        <a:graphic>
          <a:graphicData uri="http://schemas.openxmlformats.org/presentationml/2006/ole">
            <mc:AlternateContent xmlns:mc="http://schemas.openxmlformats.org/markup-compatibility/2006">
              <mc:Choice xmlns:v="urn:schemas-microsoft-com:vml" Requires="v">
                <p:oleObj name="Equation" r:id="rId11" imgW="939800" imgH="457200" progId="Equation.DSMT4">
                  <p:embed/>
                </p:oleObj>
              </mc:Choice>
              <mc:Fallback>
                <p:oleObj name="Equation" r:id="rId11" imgW="939800" imgH="457200" progId="Equation.DSMT4">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702" y="1786879"/>
                        <a:ext cx="1429279" cy="695325"/>
                      </a:xfrm>
                      <a:prstGeom prst="rect">
                        <a:avLst/>
                      </a:prstGeom>
                      <a:noFill/>
                    </p:spPr>
                  </p:pic>
                </p:oleObj>
              </mc:Fallback>
            </mc:AlternateContent>
          </a:graphicData>
        </a:graphic>
      </p:graphicFrame>
    </p:spTree>
    <p:extLst>
      <p:ext uri="{BB962C8B-B14F-4D97-AF65-F5344CB8AC3E}">
        <p14:creationId xmlns:p14="http://schemas.microsoft.com/office/powerpoint/2010/main" val="1067111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074483"/>
            <a:ext cx="4947577"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、转差频率控制</a:t>
            </a:r>
            <a:r>
              <a:rPr lang="en-US" altLang="zh-CN" sz="2400" b="1" dirty="0">
                <a:solidFill>
                  <a:prstClr val="white"/>
                </a:solidFill>
                <a:latin typeface="微软雅黑" panose="020B0503020204020204" pitchFamily="34" charset="-122"/>
                <a:ea typeface="微软雅黑" panose="020B0503020204020204" pitchFamily="34" charset="-122"/>
              </a:rPr>
              <a:t>VVVF</a:t>
            </a:r>
            <a:r>
              <a:rPr lang="zh-CN" altLang="en-US" sz="2400" b="1" dirty="0">
                <a:solidFill>
                  <a:prstClr val="white"/>
                </a:solidFill>
                <a:latin typeface="微软雅黑" panose="020B0503020204020204" pitchFamily="34" charset="-122"/>
                <a:ea typeface="微软雅黑" panose="020B0503020204020204" pitchFamily="34" charset="-122"/>
              </a:rPr>
              <a:t>调速原理</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7" y="103603"/>
            <a:ext cx="4333721"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3.2 </a:t>
            </a:r>
            <a:r>
              <a:rPr lang="zh-CN" altLang="en-US" dirty="0"/>
              <a:t>转差频率控制</a:t>
            </a:r>
            <a:r>
              <a:rPr lang="en-US" altLang="zh-CN" dirty="0"/>
              <a:t>VVVF</a:t>
            </a:r>
            <a:r>
              <a:rPr lang="zh-CN" altLang="en-US" dirty="0"/>
              <a:t>调速系统</a:t>
            </a:r>
          </a:p>
        </p:txBody>
      </p:sp>
      <p:sp>
        <p:nvSpPr>
          <p:cNvPr id="5" name="文本框 4">
            <a:extLst>
              <a:ext uri="{FF2B5EF4-FFF2-40B4-BE49-F238E27FC236}">
                <a16:creationId xmlns:a16="http://schemas.microsoft.com/office/drawing/2014/main" id="{01680A3B-F59B-1EBA-1FFC-0EDCDE9918D3}"/>
              </a:ext>
            </a:extLst>
          </p:cNvPr>
          <p:cNvSpPr txBox="1"/>
          <p:nvPr/>
        </p:nvSpPr>
        <p:spPr>
          <a:xfrm>
            <a:off x="788919" y="1891971"/>
            <a:ext cx="3544558" cy="559769"/>
          </a:xfrm>
          <a:prstGeom prst="rect">
            <a:avLst/>
          </a:prstGeom>
          <a:solidFill>
            <a:srgbClr val="0070C0"/>
          </a:solidFill>
        </p:spPr>
        <p:txBody>
          <a:bodyPr wrap="square">
            <a:spAutoFit/>
          </a:bodyPr>
          <a:lstStyle/>
          <a:p>
            <a:pPr indent="304800" algn="just" fontAlgn="base">
              <a:lnSpc>
                <a:spcPct val="150000"/>
              </a:lnSpc>
            </a:pPr>
            <a:r>
              <a:rPr lang="zh-CN" altLang="zh-CN" sz="2400" b="1" kern="12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rPr>
              <a:t>如何能保持</a:t>
            </a:r>
            <a:r>
              <a:rPr lang="en-US" altLang="zh-CN" sz="2400" b="1" i="1" kern="1200" dirty="0" err="1">
                <a:solidFill>
                  <a:schemeClr val="bg1"/>
                </a:solidFill>
                <a:effectLst/>
                <a:latin typeface="黑体" panose="02010609060101010101" pitchFamily="49" charset="-122"/>
                <a:ea typeface="黑体" panose="02010609060101010101" pitchFamily="49" charset="-122"/>
                <a:cs typeface="宋体" panose="02010600030101010101" pitchFamily="2" charset="-122"/>
              </a:rPr>
              <a:t>Ф</a:t>
            </a:r>
            <a:r>
              <a:rPr lang="en-US" altLang="zh-CN" sz="2400" b="1" i="1" kern="1200" baseline="-25000" dirty="0" err="1">
                <a:solidFill>
                  <a:schemeClr val="bg1"/>
                </a:solidFill>
                <a:effectLst/>
                <a:latin typeface="黑体" panose="02010609060101010101" pitchFamily="49" charset="-122"/>
                <a:ea typeface="黑体" panose="02010609060101010101" pitchFamily="49" charset="-122"/>
                <a:cs typeface="宋体" panose="02010600030101010101" pitchFamily="2" charset="-122"/>
              </a:rPr>
              <a:t>m</a:t>
            </a:r>
            <a:r>
              <a:rPr lang="zh-CN" altLang="zh-CN" sz="2400" b="1" kern="12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rPr>
              <a:t>恒定？</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1" name="对象 10">
            <a:extLst>
              <a:ext uri="{FF2B5EF4-FFF2-40B4-BE49-F238E27FC236}">
                <a16:creationId xmlns:a16="http://schemas.microsoft.com/office/drawing/2014/main" id="{E226C1E0-EFC9-BC8C-8D50-0630408FDADB}"/>
              </a:ext>
            </a:extLst>
          </p:cNvPr>
          <p:cNvGraphicFramePr>
            <a:graphicFrameLocks noChangeAspect="1"/>
          </p:cNvGraphicFramePr>
          <p:nvPr>
            <p:extLst>
              <p:ext uri="{D42A27DB-BD31-4B8C-83A1-F6EECF244321}">
                <p14:modId xmlns:p14="http://schemas.microsoft.com/office/powerpoint/2010/main" val="476624862"/>
              </p:ext>
            </p:extLst>
          </p:nvPr>
        </p:nvGraphicFramePr>
        <p:xfrm>
          <a:off x="4936114" y="1784806"/>
          <a:ext cx="4166806" cy="816178"/>
        </p:xfrm>
        <a:graphic>
          <a:graphicData uri="http://schemas.openxmlformats.org/presentationml/2006/ole">
            <mc:AlternateContent xmlns:mc="http://schemas.openxmlformats.org/markup-compatibility/2006">
              <mc:Choice xmlns:v="urn:schemas-microsoft-com:vml" Requires="v">
                <p:oleObj name="Equation" r:id="rId4" imgW="1231366" imgH="241195" progId="Equation.DSMT4">
                  <p:embed/>
                </p:oleObj>
              </mc:Choice>
              <mc:Fallback>
                <p:oleObj name="Equation" r:id="rId4" imgW="1231366" imgH="241195" progId="Equation.DSMT4">
                  <p:embed/>
                  <p:pic>
                    <p:nvPicPr>
                      <p:cNvPr id="15" name="对象 14">
                        <a:extLst>
                          <a:ext uri="{FF2B5EF4-FFF2-40B4-BE49-F238E27FC236}">
                            <a16:creationId xmlns:a16="http://schemas.microsoft.com/office/drawing/2014/main" id="{14D94CD3-57BF-F9E6-80DD-92F402801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6114" y="1784806"/>
                        <a:ext cx="4166806" cy="816178"/>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32F7BEDD-C6B9-57B1-0DC2-9310C50B0946}"/>
              </a:ext>
            </a:extLst>
          </p:cNvPr>
          <p:cNvGraphicFramePr>
            <a:graphicFrameLocks noChangeAspect="1"/>
          </p:cNvGraphicFramePr>
          <p:nvPr>
            <p:extLst>
              <p:ext uri="{D42A27DB-BD31-4B8C-83A1-F6EECF244321}">
                <p14:modId xmlns:p14="http://schemas.microsoft.com/office/powerpoint/2010/main" val="769578181"/>
              </p:ext>
            </p:extLst>
          </p:nvPr>
        </p:nvGraphicFramePr>
        <p:xfrm>
          <a:off x="595369" y="3039480"/>
          <a:ext cx="4340745" cy="726731"/>
        </p:xfrm>
        <a:graphic>
          <a:graphicData uri="http://schemas.openxmlformats.org/presentationml/2006/ole">
            <mc:AlternateContent xmlns:mc="http://schemas.openxmlformats.org/markup-compatibility/2006">
              <mc:Choice xmlns:v="urn:schemas-microsoft-com:vml" Requires="v">
                <p:oleObj name="Equation" r:id="rId6" imgW="1409088" imgH="241195" progId="Equation.DSMT4">
                  <p:embed/>
                </p:oleObj>
              </mc:Choice>
              <mc:Fallback>
                <p:oleObj name="Equation" r:id="rId6" imgW="1409088" imgH="241195"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369" y="3039480"/>
                        <a:ext cx="4340745" cy="726731"/>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58E2A3EE-A0A7-3E51-0655-ECA51938F4B1}"/>
              </a:ext>
            </a:extLst>
          </p:cNvPr>
          <p:cNvGraphicFramePr>
            <a:graphicFrameLocks noChangeAspect="1"/>
          </p:cNvGraphicFramePr>
          <p:nvPr>
            <p:extLst>
              <p:ext uri="{D42A27DB-BD31-4B8C-83A1-F6EECF244321}">
                <p14:modId xmlns:p14="http://schemas.microsoft.com/office/powerpoint/2010/main" val="1000454388"/>
              </p:ext>
            </p:extLst>
          </p:nvPr>
        </p:nvGraphicFramePr>
        <p:xfrm>
          <a:off x="638430" y="4257675"/>
          <a:ext cx="4499314" cy="1199817"/>
        </p:xfrm>
        <a:graphic>
          <a:graphicData uri="http://schemas.openxmlformats.org/presentationml/2006/ole">
            <mc:AlternateContent xmlns:mc="http://schemas.openxmlformats.org/markup-compatibility/2006">
              <mc:Choice xmlns:v="urn:schemas-microsoft-com:vml" Requires="v">
                <p:oleObj name="Equation" r:id="rId8" imgW="1714500" imgH="457200" progId="Equation.DSMT4">
                  <p:embed/>
                </p:oleObj>
              </mc:Choice>
              <mc:Fallback>
                <p:oleObj name="Equation" r:id="rId8" imgW="1714500" imgH="4572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30" y="4257675"/>
                        <a:ext cx="4499314" cy="1199817"/>
                      </a:xfrm>
                      <a:prstGeom prst="rect">
                        <a:avLst/>
                      </a:prstGeom>
                      <a:noFill/>
                    </p:spPr>
                  </p:pic>
                </p:oleObj>
              </mc:Fallback>
            </mc:AlternateContent>
          </a:graphicData>
        </a:graphic>
      </p:graphicFrame>
      <p:sp>
        <p:nvSpPr>
          <p:cNvPr id="20" name="箭头: 右 19">
            <a:extLst>
              <a:ext uri="{FF2B5EF4-FFF2-40B4-BE49-F238E27FC236}">
                <a16:creationId xmlns:a16="http://schemas.microsoft.com/office/drawing/2014/main" id="{2F617F56-23F2-B88B-04FC-007FBA278537}"/>
              </a:ext>
            </a:extLst>
          </p:cNvPr>
          <p:cNvSpPr/>
          <p:nvPr/>
        </p:nvSpPr>
        <p:spPr>
          <a:xfrm rot="5400000">
            <a:off x="2380302" y="3818801"/>
            <a:ext cx="616982" cy="681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23CB0B24-4A26-1E99-2419-9A00163E4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19881" y="2741630"/>
            <a:ext cx="4428541" cy="3312063"/>
          </a:xfrm>
          <a:prstGeom prst="rect">
            <a:avLst/>
          </a:prstGeom>
        </p:spPr>
      </p:pic>
      <p:sp>
        <p:nvSpPr>
          <p:cNvPr id="22" name="箭头: 右 21">
            <a:extLst>
              <a:ext uri="{FF2B5EF4-FFF2-40B4-BE49-F238E27FC236}">
                <a16:creationId xmlns:a16="http://schemas.microsoft.com/office/drawing/2014/main" id="{4D5E1214-77D5-F200-6CDD-811A4B298BD2}"/>
              </a:ext>
            </a:extLst>
          </p:cNvPr>
          <p:cNvSpPr/>
          <p:nvPr/>
        </p:nvSpPr>
        <p:spPr>
          <a:xfrm>
            <a:off x="5639014" y="4526680"/>
            <a:ext cx="913971" cy="681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31ABEC2-A76C-CC62-06FC-845452E499DA}"/>
              </a:ext>
            </a:extLst>
          </p:cNvPr>
          <p:cNvSpPr txBox="1"/>
          <p:nvPr/>
        </p:nvSpPr>
        <p:spPr>
          <a:xfrm>
            <a:off x="0" y="5735160"/>
            <a:ext cx="12083970" cy="1144031"/>
          </a:xfrm>
          <a:prstGeom prst="rect">
            <a:avLst/>
          </a:prstGeom>
          <a:noFill/>
        </p:spPr>
        <p:txBody>
          <a:bodyPr wrap="square">
            <a:spAutoFit/>
          </a:bodyPr>
          <a:lstStyle>
            <a:defPPr>
              <a:defRPr lang="zh-CN"/>
            </a:defPPr>
            <a:lvl1pPr algn="ctr" fontAlgn="base">
              <a:lnSpc>
                <a:spcPct val="150000"/>
              </a:lnSpc>
              <a:defRPr sz="2400">
                <a:solidFill>
                  <a:srgbClr val="C00000"/>
                </a:solidFill>
                <a:effectLst/>
                <a:latin typeface="黑体" panose="02010609060101010101" pitchFamily="49" charset="-122"/>
                <a:ea typeface="黑体" panose="02010609060101010101" pitchFamily="49" charset="-122"/>
                <a:cs typeface="宋体" panose="02010600030101010101" pitchFamily="2" charset="-122"/>
              </a:defRPr>
            </a:lvl1pPr>
          </a:lstStyle>
          <a:p>
            <a:r>
              <a:rPr lang="en-US" altLang="zh-CN" dirty="0" err="1"/>
              <a:t>只要</a:t>
            </a:r>
            <a:r>
              <a:rPr lang="en-US" altLang="zh-CN" dirty="0"/>
              <a:t> U1 和ω1及 I1 的关系符合图所示特性，就能保持E1 /ω1恒定，也就是保持Фm恒定。这是转差频率控制的基本规律之二</a:t>
            </a:r>
            <a:endParaRPr lang="zh-CN" altLang="en-US" dirty="0"/>
          </a:p>
        </p:txBody>
      </p:sp>
    </p:spTree>
    <p:extLst>
      <p:ext uri="{BB962C8B-B14F-4D97-AF65-F5344CB8AC3E}">
        <p14:creationId xmlns:p14="http://schemas.microsoft.com/office/powerpoint/2010/main" val="379468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074483"/>
            <a:ext cx="4947577"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、转差频率控制</a:t>
            </a:r>
            <a:r>
              <a:rPr lang="en-US" altLang="zh-CN" sz="2400" b="1" dirty="0">
                <a:solidFill>
                  <a:prstClr val="white"/>
                </a:solidFill>
                <a:latin typeface="微软雅黑" panose="020B0503020204020204" pitchFamily="34" charset="-122"/>
                <a:ea typeface="微软雅黑" panose="020B0503020204020204" pitchFamily="34" charset="-122"/>
              </a:rPr>
              <a:t>VVVF</a:t>
            </a:r>
            <a:r>
              <a:rPr lang="zh-CN" altLang="en-US" sz="2400" b="1" dirty="0">
                <a:solidFill>
                  <a:prstClr val="white"/>
                </a:solidFill>
                <a:latin typeface="微软雅黑" panose="020B0503020204020204" pitchFamily="34" charset="-122"/>
                <a:ea typeface="微软雅黑" panose="020B0503020204020204" pitchFamily="34" charset="-122"/>
              </a:rPr>
              <a:t>调速原理</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7" y="103603"/>
            <a:ext cx="4333721"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3.2 </a:t>
            </a:r>
            <a:r>
              <a:rPr lang="zh-CN" altLang="en-US" dirty="0"/>
              <a:t>转差频率控制</a:t>
            </a:r>
            <a:r>
              <a:rPr lang="en-US" altLang="zh-CN" dirty="0"/>
              <a:t>VVVF</a:t>
            </a:r>
            <a:r>
              <a:rPr lang="zh-CN" altLang="en-US" dirty="0"/>
              <a:t>调速系统</a:t>
            </a:r>
          </a:p>
        </p:txBody>
      </p:sp>
      <p:sp>
        <p:nvSpPr>
          <p:cNvPr id="4" name="文本框 3">
            <a:extLst>
              <a:ext uri="{FF2B5EF4-FFF2-40B4-BE49-F238E27FC236}">
                <a16:creationId xmlns:a16="http://schemas.microsoft.com/office/drawing/2014/main" id="{D15573E4-1449-3053-1423-C7934D0804EF}"/>
              </a:ext>
            </a:extLst>
          </p:cNvPr>
          <p:cNvSpPr txBox="1"/>
          <p:nvPr/>
        </p:nvSpPr>
        <p:spPr>
          <a:xfrm>
            <a:off x="509952" y="2300276"/>
            <a:ext cx="6094070" cy="3346237"/>
          </a:xfrm>
          <a:prstGeom prst="rect">
            <a:avLst/>
          </a:prstGeom>
          <a:noFill/>
        </p:spPr>
        <p:txBody>
          <a:bodyPr wrap="square">
            <a:spAutoFit/>
          </a:bodyPr>
          <a:lstStyle/>
          <a:p>
            <a:pPr indent="304800" algn="just" fontAlgn="base">
              <a:lnSpc>
                <a:spcPct val="150000"/>
              </a:lnSpc>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总结起来，转差频率控制的规律是：</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indent="304800" algn="just" fontAlgn="base">
              <a:lnSpc>
                <a:spcPct val="150000"/>
              </a:lnSpc>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i="1" dirty="0" err="1">
                <a:effectLst/>
                <a:latin typeface="Times New Roman" panose="02020603050405020304" pitchFamily="18" charset="0"/>
                <a:ea typeface="宋体" panose="02010600030101010101" pitchFamily="2" charset="-122"/>
                <a:cs typeface="宋体" panose="02010600030101010101" pitchFamily="2" charset="-122"/>
              </a:rPr>
              <a:t>ω</a:t>
            </a:r>
            <a:r>
              <a:rPr lang="en-US" altLang="zh-CN" sz="2400" i="1" baseline="-25000" dirty="0" err="1">
                <a:effectLst/>
                <a:latin typeface="Times New Roman" panose="02020603050405020304" pitchFamily="18" charset="0"/>
                <a:ea typeface="宋体" panose="02010600030101010101" pitchFamily="2" charset="-122"/>
                <a:cs typeface="宋体" panose="02010600030101010101" pitchFamily="2" charset="-122"/>
              </a:rPr>
              <a:t>s</a:t>
            </a:r>
            <a:r>
              <a:rPr lang="en-US" altLang="zh-CN" sz="24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en-US" altLang="zh-CN" sz="2400" i="1" dirty="0" err="1">
                <a:effectLst/>
                <a:latin typeface="Times New Roman" panose="02020603050405020304" pitchFamily="18" charset="0"/>
                <a:ea typeface="宋体" panose="02010600030101010101" pitchFamily="2" charset="-122"/>
                <a:cs typeface="宋体" panose="02010600030101010101" pitchFamily="2" charset="-122"/>
              </a:rPr>
              <a:t>ω</a:t>
            </a:r>
            <a:r>
              <a:rPr lang="en-US" altLang="zh-CN" sz="2400" i="1" baseline="-25000" dirty="0" err="1">
                <a:effectLst/>
                <a:latin typeface="Times New Roman" panose="02020603050405020304" pitchFamily="18" charset="0"/>
                <a:ea typeface="宋体" panose="02010600030101010101" pitchFamily="2" charset="-122"/>
                <a:cs typeface="宋体" panose="02010600030101010101" pitchFamily="2" charset="-122"/>
              </a:rPr>
              <a:t>smax</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的范围内，转矩</a:t>
            </a:r>
            <a:r>
              <a:rPr lang="zh-CN" altLang="zh-CN" sz="24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2400" i="1" dirty="0" err="1">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T</a:t>
            </a:r>
            <a:r>
              <a:rPr lang="en-US" altLang="zh-CN" sz="2400" i="1" baseline="-25000" dirty="0" err="1">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e</a:t>
            </a:r>
            <a:r>
              <a:rPr lang="en-US" altLang="zh-CN" sz="2400" baseline="-250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基本上与</a:t>
            </a:r>
            <a:r>
              <a:rPr lang="en-US" altLang="zh-CN" sz="2400" i="1" dirty="0" err="1">
                <a:effectLst/>
                <a:latin typeface="Times New Roman" panose="02020603050405020304" pitchFamily="18" charset="0"/>
                <a:ea typeface="宋体" panose="02010600030101010101" pitchFamily="2" charset="-122"/>
                <a:cs typeface="宋体" panose="02010600030101010101" pitchFamily="2" charset="-122"/>
              </a:rPr>
              <a:t>ω</a:t>
            </a:r>
            <a:r>
              <a:rPr lang="en-US" altLang="zh-CN" sz="2400" i="1" baseline="-25000" dirty="0" err="1">
                <a:effectLst/>
                <a:latin typeface="Times New Roman" panose="02020603050405020304" pitchFamily="18" charset="0"/>
                <a:ea typeface="宋体" panose="02010600030101010101" pitchFamily="2" charset="-122"/>
                <a:cs typeface="宋体" panose="02010600030101010101" pitchFamily="2" charset="-122"/>
              </a:rPr>
              <a:t>s</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成正比，条件是气隙磁通</a:t>
            </a:r>
            <a:r>
              <a:rPr lang="en-US" altLang="zh-CN" sz="2400" i="1" kern="12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Ф</a:t>
            </a:r>
            <a:r>
              <a:rPr lang="en-US" altLang="zh-CN" sz="2400" i="1" kern="1200" baseline="-250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m</a:t>
            </a:r>
            <a:r>
              <a:rPr lang="zh-CN" alt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保持</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不变。</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indent="304800" algn="just" fontAlgn="base">
              <a:lnSpc>
                <a:spcPct val="150000"/>
              </a:lnSpc>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）在不同的定子电流值时，按图</a:t>
            </a:r>
            <a:r>
              <a:rPr lang="en-US" altLang="zh-CN" sz="24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3-13</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的函数关系</a:t>
            </a:r>
            <a:r>
              <a:rPr lang="en-US" altLang="zh-CN" sz="2400" i="1" dirty="0">
                <a:effectLst/>
                <a:latin typeface="Times New Roman" panose="02020603050405020304" pitchFamily="18" charset="0"/>
                <a:ea typeface="宋体" panose="02010600030101010101" pitchFamily="2" charset="-122"/>
                <a:cs typeface="宋体" panose="02010600030101010101" pitchFamily="2" charset="-122"/>
              </a:rPr>
              <a:t>U</a:t>
            </a:r>
            <a:r>
              <a:rPr lang="en-US" altLang="zh-CN" sz="2400" i="1" baseline="-250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2400" dirty="0">
                <a:effectLst/>
                <a:latin typeface="Times New Roman" panose="02020603050405020304" pitchFamily="18" charset="0"/>
                <a:ea typeface="宋体" panose="02010600030101010101" pitchFamily="2" charset="-122"/>
                <a:cs typeface="宋体" panose="02010600030101010101" pitchFamily="2" charset="-122"/>
              </a:rPr>
              <a:t> = </a:t>
            </a:r>
            <a:r>
              <a:rPr lang="en-US" altLang="zh-CN" sz="2400" i="1" dirty="0">
                <a:effectLst/>
                <a:latin typeface="Times New Roman" panose="02020603050405020304" pitchFamily="18" charset="0"/>
                <a:ea typeface="宋体" panose="02010600030101010101" pitchFamily="2" charset="-122"/>
                <a:cs typeface="宋体" panose="02010600030101010101" pitchFamily="2" charset="-122"/>
              </a:rPr>
              <a:t>f</a:t>
            </a:r>
            <a:r>
              <a:rPr lang="en-US" altLang="zh-CN" sz="24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2400" i="1" dirty="0">
                <a:effectLst/>
                <a:latin typeface="Times New Roman" panose="02020603050405020304" pitchFamily="18" charset="0"/>
                <a:ea typeface="宋体" panose="02010600030101010101" pitchFamily="2" charset="-122"/>
                <a:cs typeface="宋体" panose="02010600030101010101" pitchFamily="2" charset="-122"/>
              </a:rPr>
              <a:t>ω</a:t>
            </a:r>
            <a:r>
              <a:rPr lang="en-US" altLang="zh-CN" sz="2400" i="1" baseline="-250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24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2400" i="1" dirty="0">
                <a:effectLst/>
                <a:latin typeface="Times New Roman" panose="02020603050405020304" pitchFamily="18" charset="0"/>
                <a:ea typeface="宋体" panose="02010600030101010101" pitchFamily="2" charset="-122"/>
                <a:cs typeface="宋体" panose="02010600030101010101" pitchFamily="2" charset="-122"/>
              </a:rPr>
              <a:t>I</a:t>
            </a:r>
            <a:r>
              <a:rPr lang="en-US" altLang="zh-CN" sz="2400" i="1" baseline="-250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24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控制定子电压和频率，就能保持气隙磁通</a:t>
            </a:r>
            <a:r>
              <a:rPr lang="en-US" altLang="zh-CN" sz="2400" i="1" kern="12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Ф</a:t>
            </a:r>
            <a:r>
              <a:rPr lang="en-US" altLang="zh-CN" sz="2400" i="1" kern="1200" baseline="-250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m</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恒定。</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a:extLst>
              <a:ext uri="{FF2B5EF4-FFF2-40B4-BE49-F238E27FC236}">
                <a16:creationId xmlns:a16="http://schemas.microsoft.com/office/drawing/2014/main" id="{038F3E4A-2FCC-748B-029B-FDAB0FF54B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46" y="4225604"/>
            <a:ext cx="3381235" cy="2528793"/>
          </a:xfrm>
          <a:prstGeom prst="rect">
            <a:avLst/>
          </a:prstGeom>
        </p:spPr>
      </p:pic>
      <p:pic>
        <p:nvPicPr>
          <p:cNvPr id="13" name="Picture 4">
            <a:extLst>
              <a:ext uri="{FF2B5EF4-FFF2-40B4-BE49-F238E27FC236}">
                <a16:creationId xmlns:a16="http://schemas.microsoft.com/office/drawing/2014/main" id="{77935378-687C-CC63-D410-451D4B1356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907" y="1253078"/>
            <a:ext cx="3955111" cy="274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564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E0D9BC69-4EFD-7ABA-A534-EBC4794E57CB}"/>
              </a:ext>
            </a:extLst>
          </p:cNvPr>
          <p:cNvGrpSpPr/>
          <p:nvPr/>
        </p:nvGrpSpPr>
        <p:grpSpPr>
          <a:xfrm>
            <a:off x="-1" y="92990"/>
            <a:ext cx="12192001" cy="929960"/>
            <a:chOff x="-1" y="92990"/>
            <a:chExt cx="12192001" cy="92996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162095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一、概述</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55A5AAB4-ED47-7A75-1D54-2A55B332F976}"/>
                </a:ext>
              </a:extLst>
            </p:cNvPr>
            <p:cNvSpPr txBox="1"/>
            <p:nvPr/>
          </p:nvSpPr>
          <p:spPr>
            <a:xfrm>
              <a:off x="5670263" y="92990"/>
              <a:ext cx="2945136"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1.1 </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异步电机的调速方法</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矩形: 圆角 25">
            <a:extLst>
              <a:ext uri="{FF2B5EF4-FFF2-40B4-BE49-F238E27FC236}">
                <a16:creationId xmlns:a16="http://schemas.microsoft.com/office/drawing/2014/main" id="{CE06A3BB-0672-1F92-2A00-9AEA3A9D6ECA}"/>
              </a:ext>
            </a:extLst>
          </p:cNvPr>
          <p:cNvSpPr/>
          <p:nvPr/>
        </p:nvSpPr>
        <p:spPr>
          <a:xfrm>
            <a:off x="372518" y="1035608"/>
            <a:ext cx="2599593"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p"/>
            </a:pPr>
            <a:r>
              <a:rPr lang="zh-CN" altLang="en-US" sz="2400" b="1" dirty="0">
                <a:solidFill>
                  <a:prstClr val="white"/>
                </a:solidFill>
                <a:latin typeface="微软雅黑" panose="020B0503020204020204" pitchFamily="34" charset="-122"/>
                <a:ea typeface="微软雅黑" panose="020B0503020204020204" pitchFamily="34" charset="-122"/>
              </a:rPr>
              <a:t>调速方法分类</a:t>
            </a:r>
          </a:p>
        </p:txBody>
      </p:sp>
      <p:sp>
        <p:nvSpPr>
          <p:cNvPr id="4" name="文本框 3">
            <a:extLst>
              <a:ext uri="{FF2B5EF4-FFF2-40B4-BE49-F238E27FC236}">
                <a16:creationId xmlns:a16="http://schemas.microsoft.com/office/drawing/2014/main" id="{B9DF8B6E-86A6-9CBD-3FB5-648E4540BFE1}"/>
              </a:ext>
            </a:extLst>
          </p:cNvPr>
          <p:cNvSpPr txBox="1"/>
          <p:nvPr/>
        </p:nvSpPr>
        <p:spPr>
          <a:xfrm>
            <a:off x="372518" y="1794806"/>
            <a:ext cx="11468383" cy="1113766"/>
          </a:xfrm>
          <a:prstGeom prst="rect">
            <a:avLst/>
          </a:prstGeom>
          <a:noFill/>
        </p:spPr>
        <p:txBody>
          <a:bodyPr wrap="square">
            <a:spAutoFit/>
          </a:bodyPr>
          <a:lstStyle/>
          <a:p>
            <a:pPr>
              <a:lnSpc>
                <a:spcPct val="150000"/>
              </a:lnSpc>
            </a:pPr>
            <a:r>
              <a:rPr lang="zh-CN" altLang="zh-CN" sz="2400" b="1" dirty="0">
                <a:effectLst/>
                <a:latin typeface="黑体" panose="02010609060101010101" pitchFamily="49" charset="-122"/>
                <a:ea typeface="黑体" panose="02010609060101010101" pitchFamily="49" charset="-122"/>
                <a:cs typeface="Times New Roman" panose="02020603050405020304" pitchFamily="18" charset="0"/>
              </a:rPr>
              <a:t>①调压调速、②转差离合器调速、③转子串电阻调速、④绕线转子电动机串级调速和双馈电动机调速、⑤变极调速、⑥变频调速等</a:t>
            </a:r>
            <a:endParaRPr lang="zh-CN" altLang="en-US" sz="2400" b="1" dirty="0">
              <a:latin typeface="黑体" panose="02010609060101010101" pitchFamily="49" charset="-122"/>
              <a:ea typeface="黑体" panose="02010609060101010101" pitchFamily="49" charset="-122"/>
            </a:endParaRPr>
          </a:p>
        </p:txBody>
      </p:sp>
      <p:grpSp>
        <p:nvGrpSpPr>
          <p:cNvPr id="29" name="组合 28">
            <a:extLst>
              <a:ext uri="{FF2B5EF4-FFF2-40B4-BE49-F238E27FC236}">
                <a16:creationId xmlns:a16="http://schemas.microsoft.com/office/drawing/2014/main" id="{A38BBF1D-93B6-CF23-CE8E-82B5A4AF2688}"/>
              </a:ext>
            </a:extLst>
          </p:cNvPr>
          <p:cNvGrpSpPr/>
          <p:nvPr/>
        </p:nvGrpSpPr>
        <p:grpSpPr>
          <a:xfrm>
            <a:off x="615904" y="3573463"/>
            <a:ext cx="4476957" cy="2544348"/>
            <a:chOff x="615904" y="3573463"/>
            <a:chExt cx="4476957" cy="2544348"/>
          </a:xfrm>
        </p:grpSpPr>
        <p:graphicFrame>
          <p:nvGraphicFramePr>
            <p:cNvPr id="6" name="对象 5">
              <a:extLst>
                <a:ext uri="{FF2B5EF4-FFF2-40B4-BE49-F238E27FC236}">
                  <a16:creationId xmlns:a16="http://schemas.microsoft.com/office/drawing/2014/main" id="{BA5B527E-3ED1-60E6-A608-EE1FD4D10E65}"/>
                </a:ext>
              </a:extLst>
            </p:cNvPr>
            <p:cNvGraphicFramePr>
              <a:graphicFrameLocks noChangeAspect="1"/>
            </p:cNvGraphicFramePr>
            <p:nvPr>
              <p:extLst>
                <p:ext uri="{D42A27DB-BD31-4B8C-83A1-F6EECF244321}">
                  <p14:modId xmlns:p14="http://schemas.microsoft.com/office/powerpoint/2010/main" val="2977258709"/>
                </p:ext>
              </p:extLst>
            </p:nvPr>
          </p:nvGraphicFramePr>
          <p:xfrm>
            <a:off x="1019907" y="3573463"/>
            <a:ext cx="2541006" cy="662871"/>
          </p:xfrm>
          <a:graphic>
            <a:graphicData uri="http://schemas.openxmlformats.org/presentationml/2006/ole">
              <mc:AlternateContent xmlns:mc="http://schemas.openxmlformats.org/markup-compatibility/2006">
                <mc:Choice xmlns:v="urn:schemas-microsoft-com:vml" Requires="v">
                  <p:oleObj name="Equation" r:id="rId4" imgW="876300" imgH="228600" progId="Equation.DSMT4">
                    <p:embed/>
                  </p:oleObj>
                </mc:Choice>
                <mc:Fallback>
                  <p:oleObj name="Equation" r:id="rId4" imgW="8763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907" y="3573463"/>
                          <a:ext cx="2541006" cy="662871"/>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FD82D648-A49B-840B-E065-7E6A9FB5D537}"/>
                </a:ext>
              </a:extLst>
            </p:cNvPr>
            <p:cNvGraphicFramePr>
              <a:graphicFrameLocks noChangeAspect="1"/>
            </p:cNvGraphicFramePr>
            <p:nvPr>
              <p:extLst>
                <p:ext uri="{D42A27DB-BD31-4B8C-83A1-F6EECF244321}">
                  <p14:modId xmlns:p14="http://schemas.microsoft.com/office/powerpoint/2010/main" val="4052955124"/>
                </p:ext>
              </p:extLst>
            </p:nvPr>
          </p:nvGraphicFramePr>
          <p:xfrm>
            <a:off x="1056110" y="4540798"/>
            <a:ext cx="1584754" cy="731425"/>
          </p:xfrm>
          <a:graphic>
            <a:graphicData uri="http://schemas.openxmlformats.org/presentationml/2006/ole">
              <mc:AlternateContent xmlns:mc="http://schemas.openxmlformats.org/markup-compatibility/2006">
                <mc:Choice xmlns:v="urn:schemas-microsoft-com:vml" Requires="v">
                  <p:oleObj name="Equation" r:id="rId6" imgW="495085" imgH="228501" progId="Equation.DSMT4">
                    <p:embed/>
                  </p:oleObj>
                </mc:Choice>
                <mc:Fallback>
                  <p:oleObj name="Equation" r:id="rId6" imgW="495085" imgH="228501"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110" y="4540798"/>
                          <a:ext cx="1584754" cy="731425"/>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B4872236-6074-7E3D-74D3-CC6C9C7905DB}"/>
                </a:ext>
              </a:extLst>
            </p:cNvPr>
            <p:cNvGraphicFramePr>
              <a:graphicFrameLocks noChangeAspect="1"/>
            </p:cNvGraphicFramePr>
            <p:nvPr>
              <p:extLst>
                <p:ext uri="{D42A27DB-BD31-4B8C-83A1-F6EECF244321}">
                  <p14:modId xmlns:p14="http://schemas.microsoft.com/office/powerpoint/2010/main" val="2526686501"/>
                </p:ext>
              </p:extLst>
            </p:nvPr>
          </p:nvGraphicFramePr>
          <p:xfrm>
            <a:off x="615904" y="5488239"/>
            <a:ext cx="4476957" cy="629572"/>
          </p:xfrm>
          <a:graphic>
            <a:graphicData uri="http://schemas.openxmlformats.org/presentationml/2006/ole">
              <mc:AlternateContent xmlns:mc="http://schemas.openxmlformats.org/markup-compatibility/2006">
                <mc:Choice xmlns:v="urn:schemas-microsoft-com:vml" Requires="v">
                  <p:oleObj name="Equation" r:id="rId8" imgW="1625600" imgH="228600" progId="Equation.DSMT4">
                    <p:embed/>
                  </p:oleObj>
                </mc:Choice>
                <mc:Fallback>
                  <p:oleObj name="Equation" r:id="rId8" imgW="1625600" imgH="2286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904" y="5488239"/>
                          <a:ext cx="4476957" cy="629572"/>
                        </a:xfrm>
                        <a:prstGeom prst="rect">
                          <a:avLst/>
                        </a:prstGeom>
                        <a:noFill/>
                      </p:spPr>
                    </p:pic>
                  </p:oleObj>
                </mc:Fallback>
              </mc:AlternateContent>
            </a:graphicData>
          </a:graphic>
        </p:graphicFrame>
      </p:grpSp>
      <p:grpSp>
        <p:nvGrpSpPr>
          <p:cNvPr id="30" name="组合 29">
            <a:extLst>
              <a:ext uri="{FF2B5EF4-FFF2-40B4-BE49-F238E27FC236}">
                <a16:creationId xmlns:a16="http://schemas.microsoft.com/office/drawing/2014/main" id="{23AEB4BD-03E7-2AB6-9F7C-F4B6B4C82615}"/>
              </a:ext>
            </a:extLst>
          </p:cNvPr>
          <p:cNvGrpSpPr/>
          <p:nvPr/>
        </p:nvGrpSpPr>
        <p:grpSpPr>
          <a:xfrm>
            <a:off x="5688588" y="3292806"/>
            <a:ext cx="6152313" cy="2948277"/>
            <a:chOff x="5688588" y="3292806"/>
            <a:chExt cx="6152313" cy="2948277"/>
          </a:xfrm>
        </p:grpSpPr>
        <p:sp>
          <p:nvSpPr>
            <p:cNvPr id="20" name="文本框 19">
              <a:extLst>
                <a:ext uri="{FF2B5EF4-FFF2-40B4-BE49-F238E27FC236}">
                  <a16:creationId xmlns:a16="http://schemas.microsoft.com/office/drawing/2014/main" id="{9CE4A114-8DE4-4BF5-F607-035858F28731}"/>
                </a:ext>
              </a:extLst>
            </p:cNvPr>
            <p:cNvSpPr txBox="1"/>
            <p:nvPr/>
          </p:nvSpPr>
          <p:spPr>
            <a:xfrm>
              <a:off x="5688588" y="3292806"/>
              <a:ext cx="6152313" cy="1113766"/>
            </a:xfrm>
            <a:prstGeom prst="rect">
              <a:avLst/>
            </a:prstGeom>
            <a:noFill/>
          </p:spPr>
          <p:txBody>
            <a:bodyPr wrap="square">
              <a:spAutoFit/>
            </a:bodyPr>
            <a:lstStyle/>
            <a:p>
              <a:pPr>
                <a:lnSpc>
                  <a:spcPct val="150000"/>
                </a:lnSpc>
              </a:pPr>
              <a:r>
                <a:rPr lang="zh-CN" altLang="zh-CN" sz="2400" b="1"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根据转差功率</a:t>
              </a:r>
              <a:r>
                <a:rPr lang="en-US" altLang="zh-CN" sz="2400" b="1" i="1" dirty="0">
                  <a:solidFill>
                    <a:srgbClr val="C00000"/>
                  </a:solidFill>
                  <a:effectLst/>
                  <a:latin typeface="黑体" panose="02010609060101010101" pitchFamily="49" charset="-122"/>
                  <a:ea typeface="黑体" panose="02010609060101010101" pitchFamily="49" charset="-122"/>
                </a:rPr>
                <a:t>P</a:t>
              </a:r>
              <a:r>
                <a:rPr lang="en-US" altLang="zh-CN" sz="2400" b="1" i="1" baseline="-25000" dirty="0">
                  <a:solidFill>
                    <a:srgbClr val="C00000"/>
                  </a:solidFill>
                  <a:effectLst/>
                  <a:latin typeface="黑体" panose="02010609060101010101" pitchFamily="49" charset="-122"/>
                  <a:ea typeface="黑体" panose="02010609060101010101" pitchFamily="49" charset="-122"/>
                </a:rPr>
                <a:t>s</a:t>
              </a:r>
              <a:r>
                <a:rPr lang="zh-CN" altLang="zh-CN" sz="2400" b="1"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在调速过程中的变化情况，可将异步电机调速方法分为以下三类</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28" name="文本框 27">
              <a:extLst>
                <a:ext uri="{FF2B5EF4-FFF2-40B4-BE49-F238E27FC236}">
                  <a16:creationId xmlns:a16="http://schemas.microsoft.com/office/drawing/2014/main" id="{5588DDA0-9838-C0C2-F518-2FFE844B847F}"/>
                </a:ext>
              </a:extLst>
            </p:cNvPr>
            <p:cNvSpPr txBox="1"/>
            <p:nvPr/>
          </p:nvSpPr>
          <p:spPr>
            <a:xfrm>
              <a:off x="6431779" y="4573319"/>
              <a:ext cx="4665930" cy="1667764"/>
            </a:xfrm>
            <a:prstGeom prst="rect">
              <a:avLst/>
            </a:prstGeom>
            <a:noFill/>
          </p:spPr>
          <p:txBody>
            <a:bodyPr wrap="square">
              <a:spAutoFit/>
            </a:bodyPr>
            <a:lstStyle>
              <a:defPPr>
                <a:defRPr lang="zh-CN"/>
              </a:defPPr>
              <a:lvl1pPr>
                <a:lnSpc>
                  <a:spcPct val="150000"/>
                </a:lnSpc>
                <a:defRPr sz="2400" b="1">
                  <a:effectLst/>
                  <a:latin typeface="黑体" panose="02010609060101010101" pitchFamily="49" charset="-122"/>
                  <a:ea typeface="黑体" panose="02010609060101010101" pitchFamily="49" charset="-122"/>
                  <a:cs typeface="Times New Roman" panose="02020603050405020304" pitchFamily="18" charset="0"/>
                </a:defRPr>
              </a:lvl1pPr>
            </a:lstStyle>
            <a:p>
              <a:r>
                <a:rPr lang="zh-CN" altLang="zh-CN" dirty="0"/>
                <a:t>（</a:t>
              </a:r>
              <a:r>
                <a:rPr lang="en-US" altLang="zh-CN" dirty="0"/>
                <a:t>1</a:t>
              </a:r>
              <a:r>
                <a:rPr lang="zh-CN" altLang="zh-CN" dirty="0"/>
                <a:t>）转差功率消耗型</a:t>
              </a:r>
              <a:r>
                <a:rPr lang="en-US" altLang="zh-CN" dirty="0"/>
                <a:t>  </a:t>
              </a:r>
              <a:r>
                <a:rPr lang="zh-CN" altLang="en-US" dirty="0"/>
                <a:t>①②③</a:t>
              </a:r>
              <a:endParaRPr lang="en-US" altLang="zh-CN" dirty="0"/>
            </a:p>
            <a:p>
              <a:r>
                <a:rPr lang="zh-CN" altLang="zh-CN" dirty="0"/>
                <a:t>（</a:t>
              </a:r>
              <a:r>
                <a:rPr lang="en-US" altLang="zh-CN" dirty="0"/>
                <a:t>2</a:t>
              </a:r>
              <a:r>
                <a:rPr lang="zh-CN" altLang="zh-CN" dirty="0"/>
                <a:t>）转差功率回馈型</a:t>
              </a:r>
              <a:r>
                <a:rPr lang="en-US" altLang="zh-CN" dirty="0"/>
                <a:t>  </a:t>
              </a:r>
              <a:r>
                <a:rPr lang="zh-CN" altLang="en-US" dirty="0"/>
                <a:t>④</a:t>
              </a:r>
              <a:endParaRPr lang="zh-CN" altLang="zh-CN" dirty="0"/>
            </a:p>
            <a:p>
              <a:r>
                <a:rPr lang="zh-CN" altLang="zh-CN" dirty="0"/>
                <a:t>（</a:t>
              </a:r>
              <a:r>
                <a:rPr lang="en-US" altLang="zh-CN" dirty="0"/>
                <a:t>3</a:t>
              </a:r>
              <a:r>
                <a:rPr lang="zh-CN" altLang="zh-CN" dirty="0"/>
                <a:t>）转差功率不变型</a:t>
              </a:r>
              <a:r>
                <a:rPr lang="en-US" altLang="zh-CN" dirty="0"/>
                <a:t>  </a:t>
              </a:r>
              <a:r>
                <a:rPr lang="zh-CN" altLang="en-US" dirty="0"/>
                <a:t>⑤⑥</a:t>
              </a:r>
              <a:endParaRPr lang="zh-CN" altLang="zh-CN" dirty="0"/>
            </a:p>
          </p:txBody>
        </p:sp>
      </p:grpSp>
    </p:spTree>
    <p:extLst>
      <p:ext uri="{BB962C8B-B14F-4D97-AF65-F5344CB8AC3E}">
        <p14:creationId xmlns:p14="http://schemas.microsoft.com/office/powerpoint/2010/main" val="194359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74483"/>
            <a:ext cx="427027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、转差频率控制系统框图</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7" y="103603"/>
            <a:ext cx="4333721"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3.2 </a:t>
            </a:r>
            <a:r>
              <a:rPr lang="zh-CN" altLang="en-US" dirty="0"/>
              <a:t>转差频率控制</a:t>
            </a:r>
            <a:r>
              <a:rPr lang="en-US" altLang="zh-CN" dirty="0"/>
              <a:t>VVVF</a:t>
            </a:r>
            <a:r>
              <a:rPr lang="zh-CN" altLang="en-US" dirty="0"/>
              <a:t>调速系统</a:t>
            </a:r>
          </a:p>
        </p:txBody>
      </p:sp>
      <p:pic>
        <p:nvPicPr>
          <p:cNvPr id="3" name="图形 1">
            <a:extLst>
              <a:ext uri="{FF2B5EF4-FFF2-40B4-BE49-F238E27FC236}">
                <a16:creationId xmlns:a16="http://schemas.microsoft.com/office/drawing/2014/main" id="{DAABADA7-92B2-8F80-2327-2C848CCC0C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907" y="1574507"/>
            <a:ext cx="9416477" cy="5179890"/>
          </a:xfrm>
          <a:prstGeom prst="rect">
            <a:avLst/>
          </a:prstGeom>
        </p:spPr>
      </p:pic>
    </p:spTree>
    <p:extLst>
      <p:ext uri="{BB962C8B-B14F-4D97-AF65-F5344CB8AC3E}">
        <p14:creationId xmlns:p14="http://schemas.microsoft.com/office/powerpoint/2010/main" val="637335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74483"/>
            <a:ext cx="4843404"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、转差频率控制系统工作过程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7" y="103603"/>
            <a:ext cx="4333721"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3.2 </a:t>
            </a:r>
            <a:r>
              <a:rPr lang="zh-CN" altLang="en-US" dirty="0"/>
              <a:t>转差频率控制</a:t>
            </a:r>
            <a:r>
              <a:rPr lang="en-US" altLang="zh-CN" dirty="0"/>
              <a:t>VVVF</a:t>
            </a:r>
            <a:r>
              <a:rPr lang="zh-CN" altLang="en-US" dirty="0"/>
              <a:t>调速系统</a:t>
            </a:r>
          </a:p>
        </p:txBody>
      </p:sp>
      <p:pic>
        <p:nvPicPr>
          <p:cNvPr id="3" name="图形 1">
            <a:extLst>
              <a:ext uri="{FF2B5EF4-FFF2-40B4-BE49-F238E27FC236}">
                <a16:creationId xmlns:a16="http://schemas.microsoft.com/office/drawing/2014/main" id="{DAABADA7-92B2-8F80-2327-2C848CCC0C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2279" y="1331768"/>
            <a:ext cx="5996196" cy="3298435"/>
          </a:xfrm>
          <a:prstGeom prst="rect">
            <a:avLst/>
          </a:prstGeom>
        </p:spPr>
      </p:pic>
      <p:sp>
        <p:nvSpPr>
          <p:cNvPr id="5" name="文本框 4">
            <a:extLst>
              <a:ext uri="{FF2B5EF4-FFF2-40B4-BE49-F238E27FC236}">
                <a16:creationId xmlns:a16="http://schemas.microsoft.com/office/drawing/2014/main" id="{0FD2F0F2-DC62-58C1-B379-9493316C43A9}"/>
              </a:ext>
            </a:extLst>
          </p:cNvPr>
          <p:cNvSpPr txBox="1"/>
          <p:nvPr/>
        </p:nvSpPr>
        <p:spPr>
          <a:xfrm>
            <a:off x="103866" y="1939113"/>
            <a:ext cx="5905202" cy="2238241"/>
          </a:xfrm>
          <a:prstGeom prst="rect">
            <a:avLst/>
          </a:prstGeom>
          <a:noFill/>
        </p:spPr>
        <p:txBody>
          <a:bodyPr wrap="square">
            <a:spAutoFit/>
          </a:bodyPr>
          <a:lstStyle/>
          <a:p>
            <a:pPr>
              <a:lnSpc>
                <a:spcPct val="150000"/>
              </a:lnSpc>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控制系统外环为转速环，给定转速ω</a:t>
            </a: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与实测转速ω的差值，经过转速调节器ASR，输出为转差频率的给定值ωs</a:t>
            </a: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*，与实测转速信号ω相加，即得定子频率给定信号ω1*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8B0E2D2F-1797-2E20-CE55-E34CEC041BF5}"/>
              </a:ext>
            </a:extLst>
          </p:cNvPr>
          <p:cNvSpPr txBox="1"/>
          <p:nvPr/>
        </p:nvSpPr>
        <p:spPr>
          <a:xfrm>
            <a:off x="103866" y="4599056"/>
            <a:ext cx="11964609" cy="1684244"/>
          </a:xfrm>
          <a:prstGeom prst="rect">
            <a:avLst/>
          </a:prstGeom>
          <a:noFill/>
        </p:spPr>
        <p:txBody>
          <a:bodyPr wrap="square">
            <a:spAutoFit/>
          </a:bodyPr>
          <a:lstStyle>
            <a:defPPr>
              <a:defRPr lang="zh-CN"/>
            </a:defPPr>
            <a:lvl1pPr>
              <a:lnSpc>
                <a:spcPct val="150000"/>
              </a:lnSpc>
              <a:defRPr sz="2400">
                <a:solidFill>
                  <a:srgbClr val="000000"/>
                </a:solidFill>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dirty="0"/>
              <a:t>2</a:t>
            </a:r>
            <a:r>
              <a:rPr lang="zh-CN" altLang="en-US" dirty="0"/>
              <a:t>、</a:t>
            </a:r>
            <a:r>
              <a:rPr lang="en-US" altLang="zh-CN" dirty="0"/>
              <a:t>由ω</a:t>
            </a:r>
            <a:r>
              <a:rPr lang="en-US" altLang="zh-CN" baseline="-25000" dirty="0"/>
              <a:t>1</a:t>
            </a:r>
            <a:r>
              <a:rPr lang="en-US" altLang="zh-CN" baseline="30000" dirty="0"/>
              <a:t>*</a:t>
            </a:r>
            <a:r>
              <a:rPr lang="en-US" altLang="zh-CN" dirty="0" err="1"/>
              <a:t>和定子电流反馈信号</a:t>
            </a:r>
            <a:r>
              <a:rPr lang="en-US" altLang="zh-CN" dirty="0"/>
              <a:t> I</a:t>
            </a:r>
            <a:r>
              <a:rPr lang="en-US" altLang="zh-CN" baseline="-25000" dirty="0"/>
              <a:t>1</a:t>
            </a:r>
            <a:r>
              <a:rPr lang="en-US" altLang="zh-CN" dirty="0"/>
              <a:t> 从微机存储的U1 = f (ω</a:t>
            </a:r>
            <a:r>
              <a:rPr lang="en-US" altLang="zh-CN" baseline="-25000" dirty="0"/>
              <a:t>1</a:t>
            </a:r>
            <a:r>
              <a:rPr lang="en-US" altLang="zh-CN" dirty="0"/>
              <a:t>, I</a:t>
            </a:r>
            <a:r>
              <a:rPr lang="en-US" altLang="zh-CN" baseline="-25000" dirty="0"/>
              <a:t>1</a:t>
            </a:r>
            <a:r>
              <a:rPr lang="en-US" altLang="zh-CN" dirty="0"/>
              <a:t>)</a:t>
            </a:r>
            <a:r>
              <a:rPr lang="en-US" altLang="zh-CN" dirty="0" err="1"/>
              <a:t>函数中查得定子电压给定信号</a:t>
            </a:r>
            <a:r>
              <a:rPr lang="en-US" altLang="zh-CN" dirty="0"/>
              <a:t> U1* ，用 U1* 和ω1*</a:t>
            </a:r>
            <a:r>
              <a:rPr lang="en-US" altLang="zh-CN" dirty="0" err="1"/>
              <a:t>控制PWM电压型逆变器，即得异步电机调速所需的变压变频电源，这是转差频率控制VVVF闭环变频调速系统的电压控制</a:t>
            </a:r>
            <a:r>
              <a:rPr lang="en-US" altLang="zh-CN" dirty="0"/>
              <a:t>。</a:t>
            </a:r>
            <a:endParaRPr lang="zh-CN" altLang="en-US" dirty="0"/>
          </a:p>
        </p:txBody>
      </p:sp>
    </p:spTree>
    <p:extLst>
      <p:ext uri="{BB962C8B-B14F-4D97-AF65-F5344CB8AC3E}">
        <p14:creationId xmlns:p14="http://schemas.microsoft.com/office/powerpoint/2010/main" val="3134799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74483"/>
            <a:ext cx="2840984"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4</a:t>
            </a:r>
            <a:r>
              <a:rPr lang="zh-CN" altLang="en-US" sz="2400" b="1" dirty="0">
                <a:solidFill>
                  <a:prstClr val="white"/>
                </a:solidFill>
                <a:latin typeface="微软雅黑" panose="020B0503020204020204" pitchFamily="34" charset="-122"/>
                <a:ea typeface="微软雅黑" panose="020B0503020204020204" pitchFamily="34" charset="-122"/>
              </a:rPr>
              <a:t>、系统评价</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7" y="103603"/>
            <a:ext cx="4333721"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3.2 </a:t>
            </a:r>
            <a:r>
              <a:rPr lang="zh-CN" altLang="en-US" dirty="0"/>
              <a:t>转差频率控制</a:t>
            </a:r>
            <a:r>
              <a:rPr lang="en-US" altLang="zh-CN" dirty="0"/>
              <a:t>VVVF</a:t>
            </a:r>
            <a:r>
              <a:rPr lang="zh-CN" altLang="en-US" dirty="0"/>
              <a:t>调速系统</a:t>
            </a:r>
          </a:p>
        </p:txBody>
      </p:sp>
      <p:sp>
        <p:nvSpPr>
          <p:cNvPr id="10" name="文本框 9">
            <a:extLst>
              <a:ext uri="{FF2B5EF4-FFF2-40B4-BE49-F238E27FC236}">
                <a16:creationId xmlns:a16="http://schemas.microsoft.com/office/drawing/2014/main" id="{10AAF3D3-0BBF-E260-8980-B8239C7FF2A8}"/>
              </a:ext>
            </a:extLst>
          </p:cNvPr>
          <p:cNvSpPr txBox="1"/>
          <p:nvPr/>
        </p:nvSpPr>
        <p:spPr>
          <a:xfrm>
            <a:off x="43705" y="2468122"/>
            <a:ext cx="12104589" cy="2806025"/>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2400" kern="1200" dirty="0">
                <a:solidFill>
                  <a:srgbClr val="000000"/>
                </a:solidFill>
                <a:effectLst/>
                <a:latin typeface="宋体" panose="02010600030101010101" pitchFamily="2" charset="-122"/>
                <a:cs typeface="Times New Roman" panose="02020603050405020304" pitchFamily="18" charset="0"/>
              </a:rPr>
              <a:t>在调速过程中，实际频率</a:t>
            </a:r>
            <a:r>
              <a:rPr lang="en-US" altLang="zh-CN" sz="2400" i="1" dirty="0">
                <a:solidFill>
                  <a:srgbClr val="000000"/>
                </a:solidFill>
                <a:effectLst/>
                <a:latin typeface="Times New Roman" panose="02020603050405020304" pitchFamily="18" charset="0"/>
                <a:ea typeface="宋体" panose="02010600030101010101" pitchFamily="2" charset="-122"/>
              </a:rPr>
              <a:t>ω</a:t>
            </a:r>
            <a:r>
              <a:rPr lang="en-US" altLang="zh-CN" sz="2400" i="1" baseline="-25000" dirty="0">
                <a:solidFill>
                  <a:srgbClr val="000000"/>
                </a:solidFill>
                <a:effectLst/>
                <a:latin typeface="Times New Roman" panose="02020603050405020304" pitchFamily="18" charset="0"/>
                <a:ea typeface="宋体" panose="02010600030101010101" pitchFamily="2" charset="-122"/>
              </a:rPr>
              <a:t>1</a:t>
            </a:r>
            <a:r>
              <a:rPr lang="en-US" altLang="zh-CN" sz="2400" kern="1200" dirty="0">
                <a:solidFill>
                  <a:srgbClr val="000000"/>
                </a:solidFill>
                <a:effectLst/>
                <a:latin typeface="宋体" panose="02010600030101010101" pitchFamily="2" charset="-122"/>
                <a:cs typeface="Times New Roman" panose="02020603050405020304" pitchFamily="18" charset="0"/>
              </a:rPr>
              <a:t>随着实际转速</a:t>
            </a:r>
            <a:r>
              <a:rPr lang="en-US" altLang="zh-CN" sz="2400" kern="1200" dirty="0">
                <a:solidFill>
                  <a:srgbClr val="000000"/>
                </a:solidFill>
                <a:effectLst/>
                <a:latin typeface="Times New Roman" panose="02020603050405020304" pitchFamily="18" charset="0"/>
                <a:ea typeface="宋体" panose="02010600030101010101" pitchFamily="2" charset="-122"/>
              </a:rPr>
              <a:t> </a:t>
            </a:r>
            <a:r>
              <a:rPr lang="en-US" altLang="zh-CN" sz="2400" i="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i="1" kern="1200" dirty="0">
                <a:solidFill>
                  <a:srgbClr val="000000"/>
                </a:solidFill>
                <a:effectLst/>
                <a:latin typeface="Times New Roman" panose="02020603050405020304" pitchFamily="18" charset="0"/>
                <a:ea typeface="宋体" panose="02010600030101010101" pitchFamily="2" charset="-122"/>
              </a:rPr>
              <a:t> </a:t>
            </a:r>
            <a:r>
              <a:rPr lang="en-US" altLang="zh-CN" sz="2400" kern="1200" dirty="0">
                <a:solidFill>
                  <a:srgbClr val="000000"/>
                </a:solidFill>
                <a:effectLst/>
                <a:latin typeface="宋体" panose="02010600030101010101" pitchFamily="2" charset="-122"/>
                <a:cs typeface="Times New Roman" panose="02020603050405020304" pitchFamily="18" charset="0"/>
              </a:rPr>
              <a:t>同步地上升或下降，因此调速系统加、减速平滑而且稳定。同时，由于在动态过程中转速调节器</a:t>
            </a:r>
            <a:r>
              <a:rPr lang="en-US" altLang="zh-CN" sz="2400" kern="1200" dirty="0">
                <a:solidFill>
                  <a:srgbClr val="000000"/>
                </a:solidFill>
                <a:effectLst/>
                <a:latin typeface="Times New Roman" panose="02020603050405020304" pitchFamily="18" charset="0"/>
                <a:ea typeface="宋体" panose="02010600030101010101" pitchFamily="2" charset="-122"/>
              </a:rPr>
              <a:t>ASR</a:t>
            </a:r>
            <a:r>
              <a:rPr lang="en-US" altLang="zh-CN" sz="2400" kern="1200" dirty="0">
                <a:solidFill>
                  <a:srgbClr val="000000"/>
                </a:solidFill>
                <a:effectLst/>
                <a:latin typeface="宋体" panose="02010600030101010101" pitchFamily="2" charset="-122"/>
                <a:cs typeface="Times New Roman" panose="02020603050405020304" pitchFamily="18" charset="0"/>
              </a:rPr>
              <a:t>饱和，将</a:t>
            </a:r>
            <a:r>
              <a:rPr lang="en-US" altLang="zh-CN" sz="2400" i="1" dirty="0">
                <a:solidFill>
                  <a:srgbClr val="000000"/>
                </a:solidFill>
                <a:effectLst/>
                <a:latin typeface="Times New Roman" panose="02020603050405020304" pitchFamily="18" charset="0"/>
                <a:ea typeface="宋体" panose="02010600030101010101" pitchFamily="2" charset="-122"/>
              </a:rPr>
              <a:t>ω</a:t>
            </a:r>
            <a:r>
              <a:rPr lang="en-US" altLang="zh-CN" sz="2400" i="1" baseline="-25000" dirty="0">
                <a:solidFill>
                  <a:srgbClr val="000000"/>
                </a:solidFill>
                <a:effectLst/>
                <a:latin typeface="Times New Roman" panose="02020603050405020304" pitchFamily="18" charset="0"/>
                <a:ea typeface="宋体" panose="02010600030101010101" pitchFamily="2" charset="-122"/>
              </a:rPr>
              <a:t>s</a:t>
            </a:r>
            <a:r>
              <a:rPr lang="en-US" altLang="zh-CN" sz="2400" kern="1200" dirty="0">
                <a:solidFill>
                  <a:srgbClr val="000000"/>
                </a:solidFill>
                <a:effectLst/>
                <a:latin typeface="宋体" panose="02010600030101010101" pitchFamily="2" charset="-122"/>
                <a:cs typeface="Times New Roman" panose="02020603050405020304" pitchFamily="18" charset="0"/>
              </a:rPr>
              <a:t>限幅于</a:t>
            </a:r>
            <a:r>
              <a:rPr lang="en-US" altLang="zh-CN" sz="2400" i="1" dirty="0">
                <a:solidFill>
                  <a:srgbClr val="000000"/>
                </a:solidFill>
                <a:effectLst/>
                <a:latin typeface="Times New Roman" panose="02020603050405020304" pitchFamily="18" charset="0"/>
                <a:ea typeface="宋体" panose="02010600030101010101" pitchFamily="2" charset="-122"/>
              </a:rPr>
              <a:t>ω</a:t>
            </a:r>
            <a:r>
              <a:rPr lang="en-US" altLang="zh-CN" sz="2400" i="1" baseline="-25000" dirty="0">
                <a:solidFill>
                  <a:srgbClr val="000000"/>
                </a:solidFill>
                <a:effectLst/>
                <a:latin typeface="Times New Roman" panose="02020603050405020304" pitchFamily="18" charset="0"/>
                <a:ea typeface="宋体" panose="02010600030101010101" pitchFamily="2" charset="-122"/>
              </a:rPr>
              <a:t>smax</a:t>
            </a:r>
            <a:r>
              <a:rPr lang="en-US" altLang="zh-CN" sz="2400" kern="1200" dirty="0">
                <a:solidFill>
                  <a:srgbClr val="000000"/>
                </a:solidFill>
                <a:effectLst/>
                <a:latin typeface="宋体" panose="02010600030101010101" pitchFamily="2" charset="-122"/>
                <a:cs typeface="Times New Roman" panose="02020603050405020304" pitchFamily="18" charset="0"/>
              </a:rPr>
              <a:t>，这样既保证了</a:t>
            </a:r>
            <a:r>
              <a:rPr lang="en-US" altLang="zh-CN" sz="2400" i="1" kern="1200" dirty="0">
                <a:solidFill>
                  <a:srgbClr val="000000"/>
                </a:solidFill>
                <a:effectLst/>
                <a:latin typeface="Times New Roman" panose="02020603050405020304" pitchFamily="18" charset="0"/>
                <a:ea typeface="宋体" panose="02010600030101010101" pitchFamily="2" charset="-122"/>
              </a:rPr>
              <a:t>T</a:t>
            </a:r>
            <a:r>
              <a:rPr lang="en-US" altLang="zh-CN" sz="2400" i="1" kern="1200" baseline="-25000" dirty="0">
                <a:solidFill>
                  <a:srgbClr val="000000"/>
                </a:solidFill>
                <a:effectLst/>
                <a:latin typeface="Times New Roman" panose="02020603050405020304" pitchFamily="18" charset="0"/>
                <a:ea typeface="宋体" panose="02010600030101010101" pitchFamily="2" charset="-122"/>
              </a:rPr>
              <a:t>e</a:t>
            </a:r>
            <a:r>
              <a:rPr lang="en-US" altLang="zh-CN" sz="2400" kern="1200" dirty="0">
                <a:solidFill>
                  <a:srgbClr val="000000"/>
                </a:solidFill>
                <a:effectLst/>
                <a:latin typeface="Times New Roman" panose="02020603050405020304" pitchFamily="18" charset="0"/>
                <a:ea typeface="宋体" panose="02010600030101010101" pitchFamily="2" charset="-122"/>
              </a:rPr>
              <a:t> </a:t>
            </a:r>
            <a:r>
              <a:rPr lang="en-US" altLang="zh-CN" sz="2400" kern="1200" dirty="0" err="1">
                <a:solidFill>
                  <a:srgbClr val="000000"/>
                </a:solidFill>
                <a:effectLst/>
                <a:latin typeface="宋体" panose="02010600030101010101" pitchFamily="2" charset="-122"/>
                <a:cs typeface="Times New Roman" panose="02020603050405020304" pitchFamily="18" charset="0"/>
              </a:rPr>
              <a:t>与</a:t>
            </a:r>
            <a:r>
              <a:rPr lang="en-US" altLang="zh-CN" sz="2400" i="1" dirty="0" err="1">
                <a:solidFill>
                  <a:srgbClr val="000000"/>
                </a:solidFill>
                <a:effectLst/>
                <a:latin typeface="Times New Roman" panose="02020603050405020304" pitchFamily="18" charset="0"/>
                <a:ea typeface="宋体" panose="02010600030101010101" pitchFamily="2" charset="-122"/>
              </a:rPr>
              <a:t>ω</a:t>
            </a:r>
            <a:r>
              <a:rPr lang="en-US" altLang="zh-CN" sz="2400" i="1" baseline="-25000" dirty="0" err="1">
                <a:solidFill>
                  <a:srgbClr val="000000"/>
                </a:solidFill>
                <a:effectLst/>
                <a:latin typeface="Times New Roman" panose="02020603050405020304" pitchFamily="18" charset="0"/>
                <a:ea typeface="宋体" panose="02010600030101010101" pitchFamily="2" charset="-122"/>
              </a:rPr>
              <a:t>s</a:t>
            </a:r>
            <a:r>
              <a:rPr lang="en-US" altLang="zh-CN" sz="2400" dirty="0" err="1">
                <a:solidFill>
                  <a:srgbClr val="000000"/>
                </a:solidFill>
                <a:effectLst/>
                <a:latin typeface="宋体" panose="02010600030101010101" pitchFamily="2" charset="-122"/>
                <a:cs typeface="Times New Roman" panose="02020603050405020304" pitchFamily="18" charset="0"/>
              </a:rPr>
              <a:t>的线性关系，又实现了系统</a:t>
            </a:r>
            <a:r>
              <a:rPr lang="en-US" altLang="zh-CN" sz="2400" kern="1200" dirty="0" err="1">
                <a:solidFill>
                  <a:srgbClr val="000000"/>
                </a:solidFill>
                <a:effectLst/>
                <a:latin typeface="宋体" panose="02010600030101010101" pitchFamily="2" charset="-122"/>
                <a:cs typeface="Times New Roman" panose="02020603050405020304" pitchFamily="18" charset="0"/>
              </a:rPr>
              <a:t>的快速性</a:t>
            </a:r>
            <a:r>
              <a:rPr lang="en-US" altLang="zh-CN" sz="2400" kern="1200" dirty="0">
                <a:solidFill>
                  <a:srgbClr val="000000"/>
                </a:solidFill>
                <a:effectLst/>
                <a:latin typeface="宋体" panose="02010600030101010101" pitchFamily="2" charset="-122"/>
                <a:cs typeface="Times New Roman" panose="02020603050405020304" pitchFamily="18" charset="0"/>
              </a:rPr>
              <a:t>。</a:t>
            </a:r>
          </a:p>
          <a:p>
            <a:pPr marL="285750" indent="-285750">
              <a:lnSpc>
                <a:spcPct val="150000"/>
              </a:lnSpc>
              <a:buFont typeface="Wingdings" panose="05000000000000000000" pitchFamily="2" charset="2"/>
              <a:buChar char="p"/>
            </a:pPr>
            <a:r>
              <a:rPr lang="zh-CN" altLang="en-US" sz="2400" dirty="0"/>
              <a:t>转速闭环转差频率控制的交流变压变频调速系统能够象直流电机双闭环控制系统那样具有较好的静、动态性能，是一个比较优越的控制策略</a:t>
            </a:r>
          </a:p>
        </p:txBody>
      </p:sp>
      <p:sp>
        <p:nvSpPr>
          <p:cNvPr id="12" name="文本框 11">
            <a:extLst>
              <a:ext uri="{FF2B5EF4-FFF2-40B4-BE49-F238E27FC236}">
                <a16:creationId xmlns:a16="http://schemas.microsoft.com/office/drawing/2014/main" id="{E58EDAD8-B30A-902D-DAD5-207F75F2351A}"/>
              </a:ext>
            </a:extLst>
          </p:cNvPr>
          <p:cNvSpPr txBox="1"/>
          <p:nvPr/>
        </p:nvSpPr>
        <p:spPr>
          <a:xfrm>
            <a:off x="5203817" y="1622910"/>
            <a:ext cx="1963321" cy="715581"/>
          </a:xfrm>
          <a:prstGeom prst="rect">
            <a:avLst/>
          </a:prstGeom>
          <a:solidFill>
            <a:srgbClr val="0070C0"/>
          </a:solidFill>
        </p:spPr>
        <p:txBody>
          <a:bodyPr wrap="square">
            <a:spAutoFit/>
          </a:bodyPr>
          <a:lstStyle/>
          <a:p>
            <a:pPr indent="304800" algn="just" fontAlgn="base">
              <a:lnSpc>
                <a:spcPct val="150000"/>
              </a:lnSpc>
            </a:pPr>
            <a:r>
              <a:rPr lang="zh-CN" altLang="en-US" sz="3200" b="1" kern="12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rPr>
              <a:t>优  点</a:t>
            </a:r>
            <a:endParaRPr lang="zh-CN" altLang="zh-CN" sz="32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2378759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33777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三、</a:t>
              </a:r>
              <a:r>
                <a:rPr kumimoji="1" lang="en-US" altLang="zh-CN"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VVVF</a:t>
              </a:r>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调速系统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74483"/>
            <a:ext cx="2840984"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4</a:t>
            </a:r>
            <a:r>
              <a:rPr lang="zh-CN" altLang="en-US" sz="2400" b="1" dirty="0">
                <a:solidFill>
                  <a:prstClr val="white"/>
                </a:solidFill>
                <a:latin typeface="微软雅黑" panose="020B0503020204020204" pitchFamily="34" charset="-122"/>
                <a:ea typeface="微软雅黑" panose="020B0503020204020204" pitchFamily="34" charset="-122"/>
              </a:rPr>
              <a:t>、系统评价</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7" y="103603"/>
            <a:ext cx="4333721"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3.2 </a:t>
            </a:r>
            <a:r>
              <a:rPr lang="zh-CN" altLang="en-US" dirty="0"/>
              <a:t>转差频率控制</a:t>
            </a:r>
            <a:r>
              <a:rPr lang="en-US" altLang="zh-CN" dirty="0"/>
              <a:t>VVVF</a:t>
            </a:r>
            <a:r>
              <a:rPr lang="zh-CN" altLang="en-US" dirty="0"/>
              <a:t>调速系统</a:t>
            </a:r>
          </a:p>
        </p:txBody>
      </p:sp>
      <p:sp>
        <p:nvSpPr>
          <p:cNvPr id="10" name="文本框 9">
            <a:extLst>
              <a:ext uri="{FF2B5EF4-FFF2-40B4-BE49-F238E27FC236}">
                <a16:creationId xmlns:a16="http://schemas.microsoft.com/office/drawing/2014/main" id="{10AAF3D3-0BBF-E260-8980-B8239C7FF2A8}"/>
              </a:ext>
            </a:extLst>
          </p:cNvPr>
          <p:cNvSpPr txBox="1"/>
          <p:nvPr/>
        </p:nvSpPr>
        <p:spPr>
          <a:xfrm>
            <a:off x="43705" y="2468122"/>
            <a:ext cx="12104589" cy="4103431"/>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200" kern="1200" dirty="0">
                <a:solidFill>
                  <a:srgbClr val="000000"/>
                </a:solidFill>
                <a:effectLst/>
                <a:latin typeface="宋体" panose="02010600030101010101" pitchFamily="2" charset="-122"/>
                <a:cs typeface="Times New Roman" panose="02020603050405020304" pitchFamily="18" charset="0"/>
              </a:rPr>
              <a:t>在分析转差频率控制规律时，是从异步电机稳态等效电路和稳态转矩公式出发的，所谓的“保持磁通</a:t>
            </a:r>
            <a:r>
              <a:rPr lang="en-US" altLang="zh-CN" sz="2200" kern="1200" dirty="0" err="1">
                <a:solidFill>
                  <a:srgbClr val="000000"/>
                </a:solidFill>
                <a:effectLst/>
                <a:latin typeface="宋体" panose="02010600030101010101" pitchFamily="2" charset="-122"/>
                <a:cs typeface="Times New Roman" panose="02020603050405020304" pitchFamily="18" charset="0"/>
              </a:rPr>
              <a:t>Фm</a:t>
            </a:r>
            <a:r>
              <a:rPr lang="zh-CN" altLang="en-US" sz="2200" kern="1200" dirty="0">
                <a:solidFill>
                  <a:srgbClr val="000000"/>
                </a:solidFill>
                <a:effectLst/>
                <a:latin typeface="宋体" panose="02010600030101010101" pitchFamily="2" charset="-122"/>
                <a:cs typeface="Times New Roman" panose="02020603050405020304" pitchFamily="18" charset="0"/>
              </a:rPr>
              <a:t>恒定”的结论也只在稳态情况下才能成立。在动态中</a:t>
            </a:r>
            <a:r>
              <a:rPr lang="en-US" altLang="zh-CN" sz="2200" kern="1200" dirty="0" err="1">
                <a:solidFill>
                  <a:srgbClr val="000000"/>
                </a:solidFill>
                <a:effectLst/>
                <a:latin typeface="宋体" panose="02010600030101010101" pitchFamily="2" charset="-122"/>
                <a:cs typeface="Times New Roman" panose="02020603050405020304" pitchFamily="18" charset="0"/>
              </a:rPr>
              <a:t>Фm</a:t>
            </a:r>
            <a:r>
              <a:rPr lang="zh-CN" altLang="en-US" sz="2200" kern="1200" dirty="0">
                <a:solidFill>
                  <a:srgbClr val="000000"/>
                </a:solidFill>
                <a:effectLst/>
                <a:latin typeface="宋体" panose="02010600030101010101" pitchFamily="2" charset="-122"/>
                <a:cs typeface="Times New Roman" panose="02020603050405020304" pitchFamily="18" charset="0"/>
              </a:rPr>
              <a:t>如何变化还没有深入分析，但肯定不会恒定，影响系统的实际动态性能</a:t>
            </a:r>
            <a:endParaRPr lang="en-US" altLang="zh-CN" sz="2200" kern="1200" dirty="0">
              <a:solidFill>
                <a:srgbClr val="000000"/>
              </a:solidFill>
              <a:effectLst/>
              <a:latin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p"/>
            </a:pPr>
            <a:r>
              <a:rPr lang="en-US" altLang="zh-CN" sz="2200" dirty="0"/>
              <a:t>U1 = f (ω1, I1)</a:t>
            </a:r>
            <a:r>
              <a:rPr lang="zh-CN" altLang="en-US" sz="2200" dirty="0"/>
              <a:t>函数关系中只考虑了定子电流的幅值，没有控制到电流的相位，而在动态中电流的相位也是影响转矩变化的因素</a:t>
            </a:r>
            <a:endParaRPr lang="en-US" altLang="zh-CN" sz="2200" dirty="0"/>
          </a:p>
          <a:p>
            <a:pPr marL="285750" indent="-285750">
              <a:lnSpc>
                <a:spcPct val="150000"/>
              </a:lnSpc>
              <a:buFont typeface="Wingdings" panose="05000000000000000000" pitchFamily="2" charset="2"/>
              <a:buChar char="p"/>
            </a:pPr>
            <a:r>
              <a:rPr lang="zh-CN" altLang="en-US" sz="2200" dirty="0"/>
              <a:t>基于稳态数学模型的异步电机转差频率控制</a:t>
            </a:r>
            <a:r>
              <a:rPr lang="en-US" altLang="zh-CN" sz="2200" dirty="0"/>
              <a:t>VVVF</a:t>
            </a:r>
            <a:r>
              <a:rPr lang="zh-CN" altLang="en-US" sz="2200" dirty="0"/>
              <a:t>调速系统虽然能够在一定范围内实现平滑调速，但是，如果遇到轧钢机、数控机床、机器人、载客电梯等需要高动态性能的调速系统或伺服系统，就不能完全适应了。那么就需要用到异步电机的动态数学模型和矢量控制</a:t>
            </a:r>
          </a:p>
        </p:txBody>
      </p:sp>
      <p:sp>
        <p:nvSpPr>
          <p:cNvPr id="12" name="文本框 11">
            <a:extLst>
              <a:ext uri="{FF2B5EF4-FFF2-40B4-BE49-F238E27FC236}">
                <a16:creationId xmlns:a16="http://schemas.microsoft.com/office/drawing/2014/main" id="{E58EDAD8-B30A-902D-DAD5-207F75F2351A}"/>
              </a:ext>
            </a:extLst>
          </p:cNvPr>
          <p:cNvSpPr txBox="1"/>
          <p:nvPr/>
        </p:nvSpPr>
        <p:spPr>
          <a:xfrm>
            <a:off x="5203817" y="1622910"/>
            <a:ext cx="1963321" cy="715581"/>
          </a:xfrm>
          <a:prstGeom prst="rect">
            <a:avLst/>
          </a:prstGeom>
          <a:solidFill>
            <a:srgbClr val="0070C0"/>
          </a:solidFill>
        </p:spPr>
        <p:txBody>
          <a:bodyPr wrap="square">
            <a:spAutoFit/>
          </a:bodyPr>
          <a:lstStyle/>
          <a:p>
            <a:pPr indent="304800" algn="just" fontAlgn="base">
              <a:lnSpc>
                <a:spcPct val="150000"/>
              </a:lnSpc>
            </a:pPr>
            <a:r>
              <a:rPr lang="zh-CN" altLang="en-US" sz="3200" b="1" kern="12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rPr>
              <a:t>缺  限</a:t>
            </a:r>
            <a:endParaRPr lang="zh-CN" altLang="zh-CN" sz="32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2421931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F3354F-262C-8667-2A44-EEF7F33618CD}"/>
              </a:ext>
            </a:extLst>
          </p:cNvPr>
          <p:cNvGrpSpPr/>
          <p:nvPr/>
        </p:nvGrpSpPr>
        <p:grpSpPr>
          <a:xfrm>
            <a:off x="-11006" y="100488"/>
            <a:ext cx="2192024" cy="574851"/>
            <a:chOff x="-1" y="246156"/>
            <a:chExt cx="2192024" cy="574851"/>
          </a:xfrm>
        </p:grpSpPr>
        <p:sp>
          <p:nvSpPr>
            <p:cNvPr id="5" name="任意形状 7">
              <a:extLst>
                <a:ext uri="{FF2B5EF4-FFF2-40B4-BE49-F238E27FC236}">
                  <a16:creationId xmlns:a16="http://schemas.microsoft.com/office/drawing/2014/main" id="{FEDCAB2D-8C2C-AEFC-B1F4-AA11BE81FDAB}"/>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00" b="1">
                <a:solidFill>
                  <a:schemeClr val="bg1"/>
                </a:solidFill>
                <a:latin typeface="Times New Roman" panose="02020603050405020304" pitchFamily="18" charset="0"/>
                <a:ea typeface="微软雅黑" panose="020B0503020204020204" pitchFamily="34" charset="-122"/>
              </a:endParaRPr>
            </a:p>
          </p:txBody>
        </p:sp>
        <p:sp>
          <p:nvSpPr>
            <p:cNvPr id="6" name="文本框 5">
              <a:extLst>
                <a:ext uri="{FF2B5EF4-FFF2-40B4-BE49-F238E27FC236}">
                  <a16:creationId xmlns:a16="http://schemas.microsoft.com/office/drawing/2014/main" id="{10B14D19-CEB3-70AA-524D-065B2E3ED3BD}"/>
                </a:ext>
              </a:extLst>
            </p:cNvPr>
            <p:cNvSpPr txBox="1"/>
            <p:nvPr/>
          </p:nvSpPr>
          <p:spPr>
            <a:xfrm>
              <a:off x="1019907" y="297787"/>
              <a:ext cx="1172116"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目   录</a:t>
              </a:r>
              <a:endParaRPr kumimoji="1" lang="zh-CN" altLang="en-US" sz="28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grpSp>
      <p:grpSp>
        <p:nvGrpSpPr>
          <p:cNvPr id="8" name="组合 7">
            <a:extLst>
              <a:ext uri="{FF2B5EF4-FFF2-40B4-BE49-F238E27FC236}">
                <a16:creationId xmlns:a16="http://schemas.microsoft.com/office/drawing/2014/main" id="{E162872F-6916-9D92-A5FC-4B7A3BB36690}"/>
              </a:ext>
            </a:extLst>
          </p:cNvPr>
          <p:cNvGrpSpPr/>
          <p:nvPr/>
        </p:nvGrpSpPr>
        <p:grpSpPr>
          <a:xfrm>
            <a:off x="1699137" y="1372273"/>
            <a:ext cx="5691197" cy="584775"/>
            <a:chOff x="796539" y="1238585"/>
            <a:chExt cx="5691197" cy="584775"/>
          </a:xfrm>
        </p:grpSpPr>
        <p:sp>
          <p:nvSpPr>
            <p:cNvPr id="2" name="TextBox 20">
              <a:extLst>
                <a:ext uri="{FF2B5EF4-FFF2-40B4-BE49-F238E27FC236}">
                  <a16:creationId xmlns:a16="http://schemas.microsoft.com/office/drawing/2014/main" id="{94D4DB4D-88CA-3E66-A570-B90A8B12F957}"/>
                </a:ext>
              </a:extLst>
            </p:cNvPr>
            <p:cNvSpPr txBox="1"/>
            <p:nvPr/>
          </p:nvSpPr>
          <p:spPr>
            <a:xfrm>
              <a:off x="1636633" y="1238585"/>
              <a:ext cx="4851103" cy="584775"/>
            </a:xfrm>
            <a:prstGeom prst="rect">
              <a:avLst/>
            </a:prstGeom>
            <a:noFill/>
            <a:effectLst/>
          </p:spPr>
          <p:txBody>
            <a:bodyPr wrap="square" rtlCol="0">
              <a:spAutoFit/>
            </a:bodyPr>
            <a:lstStyle/>
            <a:p>
              <a:r>
                <a:rPr lang="zh-CN" altLang="en-US" sz="3200" b="1" dirty="0">
                  <a:latin typeface="Times New Roman" panose="02020603050405020304" pitchFamily="18" charset="0"/>
                  <a:ea typeface="微软雅黑" panose="020B0503020204020204" pitchFamily="34" charset="-122"/>
                </a:rPr>
                <a:t>概述</a:t>
              </a:r>
            </a:p>
          </p:txBody>
        </p:sp>
        <p:sp>
          <p:nvSpPr>
            <p:cNvPr id="3" name="矩形 8">
              <a:extLst>
                <a:ext uri="{FF2B5EF4-FFF2-40B4-BE49-F238E27FC236}">
                  <a16:creationId xmlns:a16="http://schemas.microsoft.com/office/drawing/2014/main" id="{10287F48-3A43-D064-D10A-6AA24E0562D3}"/>
                </a:ext>
              </a:extLst>
            </p:cNvPr>
            <p:cNvSpPr/>
            <p:nvPr/>
          </p:nvSpPr>
          <p:spPr>
            <a:xfrm>
              <a:off x="796539" y="1246107"/>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ea typeface="微软雅黑" panose="020B0503020204020204" pitchFamily="34" charset="-122"/>
                </a:rPr>
                <a:t>01</a:t>
              </a:r>
              <a:endParaRPr lang="zh-CN" altLang="en-US" sz="3200" b="1" dirty="0">
                <a:solidFill>
                  <a:srgbClr val="0070C0"/>
                </a:solidFill>
                <a:latin typeface="Times New Roman" panose="02020603050405020304" pitchFamily="18" charset="0"/>
                <a:ea typeface="微软雅黑" panose="020B0503020204020204" pitchFamily="34" charset="-122"/>
              </a:endParaRPr>
            </a:p>
          </p:txBody>
        </p:sp>
      </p:grpSp>
      <p:grpSp>
        <p:nvGrpSpPr>
          <p:cNvPr id="7" name="组合 6">
            <a:extLst>
              <a:ext uri="{FF2B5EF4-FFF2-40B4-BE49-F238E27FC236}">
                <a16:creationId xmlns:a16="http://schemas.microsoft.com/office/drawing/2014/main" id="{75CE28B4-0BEE-3006-07A6-361C810E7B97}"/>
              </a:ext>
            </a:extLst>
          </p:cNvPr>
          <p:cNvGrpSpPr/>
          <p:nvPr/>
        </p:nvGrpSpPr>
        <p:grpSpPr>
          <a:xfrm>
            <a:off x="1699363" y="2185016"/>
            <a:ext cx="5963077" cy="584775"/>
            <a:chOff x="805977" y="2174807"/>
            <a:chExt cx="5691196" cy="584775"/>
          </a:xfrm>
        </p:grpSpPr>
        <p:sp>
          <p:nvSpPr>
            <p:cNvPr id="13" name="TextBox 19">
              <a:extLst>
                <a:ext uri="{FF2B5EF4-FFF2-40B4-BE49-F238E27FC236}">
                  <a16:creationId xmlns:a16="http://schemas.microsoft.com/office/drawing/2014/main" id="{BEFBCAE7-82B6-6690-6221-55FF57E3B289}"/>
                </a:ext>
              </a:extLst>
            </p:cNvPr>
            <p:cNvSpPr txBox="1"/>
            <p:nvPr/>
          </p:nvSpPr>
          <p:spPr>
            <a:xfrm>
              <a:off x="1646070" y="2174807"/>
              <a:ext cx="4851103" cy="584775"/>
            </a:xfrm>
            <a:prstGeom prst="rect">
              <a:avLst/>
            </a:prstGeom>
            <a:noFill/>
            <a:effectLst/>
          </p:spPr>
          <p:txBody>
            <a:bodyPr wrap="square" rtlCol="0">
              <a:spAutoFit/>
            </a:bodyPr>
            <a:lstStyle/>
            <a:p>
              <a:r>
                <a:rPr lang="zh-CN" altLang="en-US" sz="3200" b="1" dirty="0">
                  <a:latin typeface="Times New Roman" panose="02020603050405020304" pitchFamily="18" charset="0"/>
                  <a:ea typeface="微软雅黑" panose="020B0503020204020204" pitchFamily="34" charset="-122"/>
                </a:rPr>
                <a:t>变频调速基本理论</a:t>
              </a:r>
            </a:p>
          </p:txBody>
        </p:sp>
        <p:sp>
          <p:nvSpPr>
            <p:cNvPr id="14" name="矩形 8">
              <a:extLst>
                <a:ext uri="{FF2B5EF4-FFF2-40B4-BE49-F238E27FC236}">
                  <a16:creationId xmlns:a16="http://schemas.microsoft.com/office/drawing/2014/main" id="{ABC3E616-183B-B37D-E2DC-4A779434B13F}"/>
                </a:ext>
              </a:extLst>
            </p:cNvPr>
            <p:cNvSpPr/>
            <p:nvPr/>
          </p:nvSpPr>
          <p:spPr>
            <a:xfrm>
              <a:off x="805977" y="2211151"/>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02</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887B546C-DF41-8EDC-65C3-BF958C8E7FA5}"/>
              </a:ext>
            </a:extLst>
          </p:cNvPr>
          <p:cNvGrpSpPr/>
          <p:nvPr/>
        </p:nvGrpSpPr>
        <p:grpSpPr>
          <a:xfrm>
            <a:off x="1706654" y="3178670"/>
            <a:ext cx="5691197" cy="584775"/>
            <a:chOff x="824851" y="4113968"/>
            <a:chExt cx="5691197" cy="584775"/>
          </a:xfrm>
        </p:grpSpPr>
        <p:sp>
          <p:nvSpPr>
            <p:cNvPr id="17" name="TextBox 25">
              <a:extLst>
                <a:ext uri="{FF2B5EF4-FFF2-40B4-BE49-F238E27FC236}">
                  <a16:creationId xmlns:a16="http://schemas.microsoft.com/office/drawing/2014/main" id="{F529A49F-C8FD-75DE-252C-4A5771197A3E}"/>
                </a:ext>
              </a:extLst>
            </p:cNvPr>
            <p:cNvSpPr txBox="1"/>
            <p:nvPr/>
          </p:nvSpPr>
          <p:spPr>
            <a:xfrm>
              <a:off x="1664945" y="4113968"/>
              <a:ext cx="4851103" cy="584775"/>
            </a:xfrm>
            <a:prstGeom prst="rect">
              <a:avLst/>
            </a:prstGeom>
            <a:noFill/>
            <a:effectLst/>
          </p:spPr>
          <p:txBody>
            <a:bodyPr wrap="square" rtlCol="0">
              <a:spAutoFit/>
            </a:bodyPr>
            <a:lstStyle/>
            <a:p>
              <a:r>
                <a:rPr lang="en-US" altLang="zh-CN" sz="3200" b="1" dirty="0">
                  <a:latin typeface="Times New Roman" panose="02020603050405020304" pitchFamily="18" charset="0"/>
                  <a:ea typeface="微软雅黑" panose="020B0503020204020204" pitchFamily="34" charset="-122"/>
                </a:rPr>
                <a:t>VVVF</a:t>
              </a:r>
              <a:r>
                <a:rPr lang="zh-CN" altLang="en-US" sz="3200" b="1" dirty="0">
                  <a:latin typeface="Times New Roman" panose="02020603050405020304" pitchFamily="18" charset="0"/>
                  <a:ea typeface="微软雅黑" panose="020B0503020204020204" pitchFamily="34" charset="-122"/>
                </a:rPr>
                <a:t>调速系统</a:t>
              </a:r>
            </a:p>
          </p:txBody>
        </p:sp>
        <p:sp>
          <p:nvSpPr>
            <p:cNvPr id="18" name="矩形 8">
              <a:extLst>
                <a:ext uri="{FF2B5EF4-FFF2-40B4-BE49-F238E27FC236}">
                  <a16:creationId xmlns:a16="http://schemas.microsoft.com/office/drawing/2014/main" id="{9A8C4C9C-B7C3-0CA8-0772-1E6D97C4186C}"/>
                </a:ext>
              </a:extLst>
            </p:cNvPr>
            <p:cNvSpPr/>
            <p:nvPr/>
          </p:nvSpPr>
          <p:spPr>
            <a:xfrm>
              <a:off x="824851" y="4121490"/>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03</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sp>
        <p:nvSpPr>
          <p:cNvPr id="24" name="矩形 23">
            <a:extLst>
              <a:ext uri="{FF2B5EF4-FFF2-40B4-BE49-F238E27FC236}">
                <a16:creationId xmlns:a16="http://schemas.microsoft.com/office/drawing/2014/main" id="{B136A953-D140-F8B4-1C2F-A9E90C7106EF}"/>
              </a:ext>
            </a:extLst>
          </p:cNvPr>
          <p:cNvSpPr/>
          <p:nvPr/>
        </p:nvSpPr>
        <p:spPr>
          <a:xfrm>
            <a:off x="8095602" y="-3392"/>
            <a:ext cx="1368612" cy="6857999"/>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endParaRPr>
          </a:p>
        </p:txBody>
      </p:sp>
      <p:sp>
        <p:nvSpPr>
          <p:cNvPr id="26" name="矩形 25">
            <a:extLst>
              <a:ext uri="{FF2B5EF4-FFF2-40B4-BE49-F238E27FC236}">
                <a16:creationId xmlns:a16="http://schemas.microsoft.com/office/drawing/2014/main" id="{CE5BDC6C-8153-2F56-7B3A-61BB7CEA7B61}"/>
              </a:ext>
            </a:extLst>
          </p:cNvPr>
          <p:cNvSpPr/>
          <p:nvPr/>
        </p:nvSpPr>
        <p:spPr>
          <a:xfrm>
            <a:off x="9454777" y="0"/>
            <a:ext cx="1368612" cy="68579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accent6">
                  <a:lumMod val="60000"/>
                  <a:lumOff val="40000"/>
                </a:schemeClr>
              </a:solidFill>
              <a:latin typeface="Times New Roman" panose="02020603050405020304" pitchFamily="18" charset="0"/>
              <a:ea typeface="微软雅黑" panose="020B0503020204020204" pitchFamily="34" charset="-122"/>
            </a:endParaRPr>
          </a:p>
        </p:txBody>
      </p:sp>
      <p:sp>
        <p:nvSpPr>
          <p:cNvPr id="27" name="矩形 26">
            <a:extLst>
              <a:ext uri="{FF2B5EF4-FFF2-40B4-BE49-F238E27FC236}">
                <a16:creationId xmlns:a16="http://schemas.microsoft.com/office/drawing/2014/main" id="{701761CD-F526-6078-5D8F-FC1774F4308A}"/>
              </a:ext>
            </a:extLst>
          </p:cNvPr>
          <p:cNvSpPr/>
          <p:nvPr/>
        </p:nvSpPr>
        <p:spPr>
          <a:xfrm>
            <a:off x="10823388" y="0"/>
            <a:ext cx="1368612" cy="6857999"/>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endParaRPr>
          </a:p>
        </p:txBody>
      </p:sp>
      <p:sp>
        <p:nvSpPr>
          <p:cNvPr id="28" name="矩形 27">
            <a:extLst>
              <a:ext uri="{FF2B5EF4-FFF2-40B4-BE49-F238E27FC236}">
                <a16:creationId xmlns:a16="http://schemas.microsoft.com/office/drawing/2014/main" id="{C25E48F5-A609-5810-4764-7C3866EE1D1B}"/>
              </a:ext>
            </a:extLst>
          </p:cNvPr>
          <p:cNvSpPr/>
          <p:nvPr/>
        </p:nvSpPr>
        <p:spPr>
          <a:xfrm>
            <a:off x="8095602" y="2548350"/>
            <a:ext cx="4096397"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Times New Roman" panose="02020603050405020304" pitchFamily="18" charset="0"/>
                <a:ea typeface="微软雅黑" panose="020B0503020204020204" pitchFamily="34" charset="-122"/>
              </a:rPr>
              <a:t>CONTENT</a:t>
            </a:r>
            <a:endParaRPr lang="zh-CN" altLang="en-US" sz="4000" b="1" dirty="0">
              <a:solidFill>
                <a:schemeClr val="bg1"/>
              </a:solidFill>
              <a:latin typeface="Times New Roman" panose="02020603050405020304" pitchFamily="18" charset="0"/>
              <a:ea typeface="微软雅黑" panose="020B0503020204020204" pitchFamily="34" charset="-122"/>
            </a:endParaRPr>
          </a:p>
        </p:txBody>
      </p:sp>
      <p:pic>
        <p:nvPicPr>
          <p:cNvPr id="29" name="图片 28" descr="封面-灰色">
            <a:extLst>
              <a:ext uri="{FF2B5EF4-FFF2-40B4-BE49-F238E27FC236}">
                <a16:creationId xmlns:a16="http://schemas.microsoft.com/office/drawing/2014/main" id="{7AFB184D-B7C8-46D8-354D-FD165AB17E8C}"/>
              </a:ext>
            </a:extLst>
          </p:cNvPr>
          <p:cNvPicPr>
            <a:picLocks noChangeAspect="1"/>
          </p:cNvPicPr>
          <p:nvPr/>
        </p:nvPicPr>
        <p:blipFill>
          <a:blip r:embed="rId2"/>
          <a:srcRect l="2923" t="60202"/>
          <a:stretch>
            <a:fillRect/>
          </a:stretch>
        </p:blipFill>
        <p:spPr>
          <a:xfrm>
            <a:off x="-11006" y="4757421"/>
            <a:ext cx="12203007" cy="2100580"/>
          </a:xfrm>
          <a:prstGeom prst="rect">
            <a:avLst/>
          </a:prstGeom>
        </p:spPr>
      </p:pic>
      <p:grpSp>
        <p:nvGrpSpPr>
          <p:cNvPr id="10" name="组合 9">
            <a:extLst>
              <a:ext uri="{FF2B5EF4-FFF2-40B4-BE49-F238E27FC236}">
                <a16:creationId xmlns:a16="http://schemas.microsoft.com/office/drawing/2014/main" id="{7D070029-1F1F-321F-2C28-D48F88D3EBFB}"/>
              </a:ext>
            </a:extLst>
          </p:cNvPr>
          <p:cNvGrpSpPr/>
          <p:nvPr/>
        </p:nvGrpSpPr>
        <p:grpSpPr>
          <a:xfrm>
            <a:off x="1731735" y="4071849"/>
            <a:ext cx="5691197" cy="584775"/>
            <a:chOff x="824851" y="4113968"/>
            <a:chExt cx="5691197" cy="584775"/>
          </a:xfrm>
        </p:grpSpPr>
        <p:sp>
          <p:nvSpPr>
            <p:cNvPr id="11" name="TextBox 25">
              <a:extLst>
                <a:ext uri="{FF2B5EF4-FFF2-40B4-BE49-F238E27FC236}">
                  <a16:creationId xmlns:a16="http://schemas.microsoft.com/office/drawing/2014/main" id="{9F5195EC-45F4-1316-D8E2-CDA184A54DA3}"/>
                </a:ext>
              </a:extLst>
            </p:cNvPr>
            <p:cNvSpPr txBox="1"/>
            <p:nvPr/>
          </p:nvSpPr>
          <p:spPr>
            <a:xfrm>
              <a:off x="1664945" y="4113968"/>
              <a:ext cx="4851103" cy="584775"/>
            </a:xfrm>
            <a:prstGeom prst="rect">
              <a:avLst/>
            </a:prstGeom>
            <a:noFill/>
            <a:effectLst/>
          </p:spPr>
          <p:txBody>
            <a:bodyPr wrap="square" rtlCol="0">
              <a:spAutoFit/>
            </a:bodyPr>
            <a:lstStyle/>
            <a:p>
              <a:r>
                <a:rPr lang="zh-CN" altLang="en-US" sz="3200" b="1" dirty="0">
                  <a:solidFill>
                    <a:srgbClr val="C00000"/>
                  </a:solidFill>
                  <a:latin typeface="Times New Roman" panose="02020603050405020304" pitchFamily="18" charset="0"/>
                  <a:ea typeface="微软雅黑" panose="020B0503020204020204" pitchFamily="34" charset="-122"/>
                </a:rPr>
                <a:t>矢量控制系统</a:t>
              </a:r>
            </a:p>
          </p:txBody>
        </p:sp>
        <p:sp>
          <p:nvSpPr>
            <p:cNvPr id="12" name="矩形 8">
              <a:extLst>
                <a:ext uri="{FF2B5EF4-FFF2-40B4-BE49-F238E27FC236}">
                  <a16:creationId xmlns:a16="http://schemas.microsoft.com/office/drawing/2014/main" id="{5002E65F-63C5-B404-0051-6E0D739BA6D8}"/>
                </a:ext>
              </a:extLst>
            </p:cNvPr>
            <p:cNvSpPr/>
            <p:nvPr/>
          </p:nvSpPr>
          <p:spPr>
            <a:xfrm>
              <a:off x="824851" y="4121490"/>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04</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spTree>
    <p:extLst>
      <p:ext uri="{BB962C8B-B14F-4D97-AF65-F5344CB8AC3E}">
        <p14:creationId xmlns:p14="http://schemas.microsoft.com/office/powerpoint/2010/main" val="2447251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480868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、三相静止坐标系下的数学模型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4" name="文本框 3">
            <a:extLst>
              <a:ext uri="{FF2B5EF4-FFF2-40B4-BE49-F238E27FC236}">
                <a16:creationId xmlns:a16="http://schemas.microsoft.com/office/drawing/2014/main" id="{0BA5243A-992F-C244-0FAE-023D43A8457F}"/>
              </a:ext>
            </a:extLst>
          </p:cNvPr>
          <p:cNvSpPr txBox="1"/>
          <p:nvPr/>
        </p:nvSpPr>
        <p:spPr>
          <a:xfrm>
            <a:off x="509952" y="1897347"/>
            <a:ext cx="11262168" cy="3893951"/>
          </a:xfrm>
          <a:prstGeom prst="rect">
            <a:avLst/>
          </a:prstGeom>
          <a:noFill/>
        </p:spPr>
        <p:txBody>
          <a:bodyPr wrap="square">
            <a:spAutoFit/>
          </a:bodyPr>
          <a:lstStyle/>
          <a:p>
            <a:pPr indent="304800" algn="just" fontAlgn="base">
              <a:lnSpc>
                <a:spcPct val="150000"/>
              </a:lnSpc>
            </a:pPr>
            <a:r>
              <a:rPr lang="zh-CN" altLang="zh-CN" sz="2800" b="1" dirty="0">
                <a:latin typeface="Times New Roman" panose="02020603050405020304" pitchFamily="18" charset="0"/>
                <a:ea typeface="微软雅黑" panose="020B0503020204020204" pitchFamily="34" charset="-122"/>
              </a:rPr>
              <a:t>在讨论三相异步电动机的数学模型之前，做如下假设：</a:t>
            </a:r>
          </a:p>
          <a:p>
            <a:pPr indent="304800" algn="just" fontAlgn="base">
              <a:lnSpc>
                <a:spcPct val="150000"/>
              </a:lnSpc>
            </a:pPr>
            <a:r>
              <a:rPr lang="zh-CN" altLang="zh-CN" sz="2800" b="1" dirty="0">
                <a:latin typeface="Times New Roman" panose="02020603050405020304" pitchFamily="18" charset="0"/>
                <a:ea typeface="微软雅黑" panose="020B0503020204020204" pitchFamily="34" charset="-122"/>
              </a:rPr>
              <a:t>（</a:t>
            </a:r>
            <a:r>
              <a:rPr lang="en-US" altLang="zh-CN" sz="2800" b="1" dirty="0">
                <a:latin typeface="Times New Roman" panose="02020603050405020304" pitchFamily="18" charset="0"/>
                <a:ea typeface="微软雅黑" panose="020B0503020204020204" pitchFamily="34" charset="-122"/>
              </a:rPr>
              <a:t>1</a:t>
            </a:r>
            <a:r>
              <a:rPr lang="zh-CN" altLang="zh-CN" sz="2800" b="1" dirty="0">
                <a:latin typeface="Times New Roman" panose="02020603050405020304" pitchFamily="18" charset="0"/>
                <a:ea typeface="微软雅黑" panose="020B0503020204020204" pitchFamily="34" charset="-122"/>
              </a:rPr>
              <a:t>）忽略空间谐波，设三相绕组对称，在空间互差</a:t>
            </a:r>
            <a:r>
              <a:rPr lang="en-US" altLang="zh-CN" sz="2800" b="1" dirty="0">
                <a:latin typeface="Times New Roman" panose="02020603050405020304" pitchFamily="18" charset="0"/>
                <a:ea typeface="微软雅黑" panose="020B0503020204020204" pitchFamily="34" charset="-122"/>
              </a:rPr>
              <a:t>120°</a:t>
            </a:r>
            <a:r>
              <a:rPr lang="zh-CN" altLang="zh-CN" sz="2800" b="1" dirty="0">
                <a:latin typeface="Times New Roman" panose="02020603050405020304" pitchFamily="18" charset="0"/>
                <a:ea typeface="微软雅黑" panose="020B0503020204020204" pitchFamily="34" charset="-122"/>
              </a:rPr>
              <a:t>电角度，所产生的磁动势沿气隙周围按正弦规律分布；</a:t>
            </a:r>
          </a:p>
          <a:p>
            <a:pPr indent="304800" algn="just" fontAlgn="base">
              <a:lnSpc>
                <a:spcPct val="150000"/>
              </a:lnSpc>
            </a:pPr>
            <a:r>
              <a:rPr lang="zh-CN" altLang="zh-CN" sz="2800" b="1" dirty="0">
                <a:latin typeface="Times New Roman" panose="02020603050405020304" pitchFamily="18" charset="0"/>
                <a:ea typeface="微软雅黑" panose="020B0503020204020204" pitchFamily="34" charset="-122"/>
              </a:rPr>
              <a:t>（</a:t>
            </a:r>
            <a:r>
              <a:rPr lang="en-US" altLang="zh-CN" sz="2800" b="1" dirty="0">
                <a:latin typeface="Times New Roman" panose="02020603050405020304" pitchFamily="18" charset="0"/>
                <a:ea typeface="微软雅黑" panose="020B0503020204020204" pitchFamily="34" charset="-122"/>
              </a:rPr>
              <a:t>2</a:t>
            </a:r>
            <a:r>
              <a:rPr lang="zh-CN" altLang="zh-CN" sz="2800" b="1" dirty="0">
                <a:latin typeface="Times New Roman" panose="02020603050405020304" pitchFamily="18" charset="0"/>
                <a:ea typeface="微软雅黑" panose="020B0503020204020204" pitchFamily="34" charset="-122"/>
              </a:rPr>
              <a:t>）忽略磁路饱和，各绕组的自感和互感都是恒定的；</a:t>
            </a:r>
          </a:p>
          <a:p>
            <a:pPr indent="304800" algn="just" fontAlgn="base">
              <a:lnSpc>
                <a:spcPct val="150000"/>
              </a:lnSpc>
            </a:pPr>
            <a:r>
              <a:rPr lang="zh-CN" altLang="zh-CN" sz="2800" b="1" dirty="0">
                <a:latin typeface="Times New Roman" panose="02020603050405020304" pitchFamily="18" charset="0"/>
                <a:ea typeface="微软雅黑" panose="020B0503020204020204" pitchFamily="34" charset="-122"/>
              </a:rPr>
              <a:t>（</a:t>
            </a:r>
            <a:r>
              <a:rPr lang="en-US" altLang="zh-CN" sz="2800" b="1" dirty="0">
                <a:latin typeface="Times New Roman" panose="02020603050405020304" pitchFamily="18" charset="0"/>
                <a:ea typeface="微软雅黑" panose="020B0503020204020204" pitchFamily="34" charset="-122"/>
              </a:rPr>
              <a:t>3</a:t>
            </a:r>
            <a:r>
              <a:rPr lang="zh-CN" altLang="zh-CN" sz="2800" b="1" dirty="0">
                <a:latin typeface="Times New Roman" panose="02020603050405020304" pitchFamily="18" charset="0"/>
                <a:ea typeface="微软雅黑" panose="020B0503020204020204" pitchFamily="34" charset="-122"/>
              </a:rPr>
              <a:t>）忽略铁心损耗；</a:t>
            </a:r>
            <a:endParaRPr lang="en-US" altLang="zh-CN" sz="2800" b="1" dirty="0">
              <a:latin typeface="Times New Roman" panose="02020603050405020304" pitchFamily="18" charset="0"/>
              <a:ea typeface="微软雅黑" panose="020B0503020204020204" pitchFamily="34" charset="-122"/>
            </a:endParaRPr>
          </a:p>
          <a:p>
            <a:pPr indent="304800" algn="just" fontAlgn="base">
              <a:lnSpc>
                <a:spcPct val="150000"/>
              </a:lnSpc>
            </a:pPr>
            <a:r>
              <a:rPr lang="en-US" altLang="zh-CN" sz="2800" b="1" dirty="0">
                <a:latin typeface="Times New Roman" panose="02020603050405020304" pitchFamily="18" charset="0"/>
                <a:ea typeface="微软雅黑" panose="020B0503020204020204" pitchFamily="34" charset="-122"/>
              </a:rPr>
              <a:t>（4）不考虑频率变化和温度变化对绕组电阻的影响。</a:t>
            </a:r>
            <a:endParaRPr lang="zh-CN" altLang="en-US" sz="2800" b="1" dirty="0">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298573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480868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、三相静止坐标系下的数学模型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pic>
        <p:nvPicPr>
          <p:cNvPr id="3" name="图片 2">
            <a:extLst>
              <a:ext uri="{FF2B5EF4-FFF2-40B4-BE49-F238E27FC236}">
                <a16:creationId xmlns:a16="http://schemas.microsoft.com/office/drawing/2014/main" id="{100238F3-8B15-D1A8-8A9F-87D746287DE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492860" y="1537520"/>
            <a:ext cx="5194120" cy="4886427"/>
          </a:xfrm>
          <a:prstGeom prst="rect">
            <a:avLst/>
          </a:prstGeom>
          <a:noFill/>
          <a:ln>
            <a:noFill/>
          </a:ln>
        </p:spPr>
      </p:pic>
      <p:sp>
        <p:nvSpPr>
          <p:cNvPr id="10" name="文本框 9">
            <a:extLst>
              <a:ext uri="{FF2B5EF4-FFF2-40B4-BE49-F238E27FC236}">
                <a16:creationId xmlns:a16="http://schemas.microsoft.com/office/drawing/2014/main" id="{5A2A6615-3C62-562E-6DD0-C96282EFC42D}"/>
              </a:ext>
            </a:extLst>
          </p:cNvPr>
          <p:cNvSpPr txBox="1"/>
          <p:nvPr/>
        </p:nvSpPr>
        <p:spPr>
          <a:xfrm>
            <a:off x="316505" y="1858128"/>
            <a:ext cx="5941541" cy="4669805"/>
          </a:xfrm>
          <a:prstGeom prst="rect">
            <a:avLst/>
          </a:prstGeom>
          <a:noFill/>
        </p:spPr>
        <p:txBody>
          <a:bodyPr wrap="square">
            <a:spAutoFit/>
          </a:bodyPr>
          <a:lstStyle/>
          <a:p>
            <a:pPr marL="342900" indent="-342900">
              <a:lnSpc>
                <a:spcPts val="4000"/>
              </a:lnSpc>
              <a:buFont typeface="Wingdings" panose="05000000000000000000" pitchFamily="2" charset="2"/>
              <a:buChar char="p"/>
            </a:pPr>
            <a:r>
              <a:rPr lang="en-US" altLang="zh-CN" sz="2600" b="1" kern="1200" dirty="0" err="1">
                <a:solidFill>
                  <a:srgbClr val="000000"/>
                </a:solidFill>
                <a:effectLst/>
                <a:latin typeface="宋体" panose="02010600030101010101" pitchFamily="2" charset="-122"/>
                <a:cs typeface="Times New Roman" panose="02020603050405020304" pitchFamily="18" charset="0"/>
              </a:rPr>
              <a:t>定子三相绕组轴线</a:t>
            </a:r>
            <a:r>
              <a:rPr lang="en-US" altLang="zh-CN" sz="2600" b="1" i="1" kern="1200" dirty="0" err="1">
                <a:solidFill>
                  <a:srgbClr val="000000"/>
                </a:solidFill>
                <a:effectLst/>
                <a:latin typeface="Times New Roman" panose="02020603050405020304" pitchFamily="18" charset="0"/>
                <a:ea typeface="宋体" panose="02010600030101010101" pitchFamily="2" charset="-122"/>
              </a:rPr>
              <a:t>A</a:t>
            </a:r>
            <a:r>
              <a:rPr lang="en-US" altLang="zh-CN" sz="2600" b="1" kern="1200" dirty="0" err="1">
                <a:solidFill>
                  <a:srgbClr val="000000"/>
                </a:solidFill>
                <a:effectLst/>
                <a:latin typeface="宋体" panose="02010600030101010101" pitchFamily="2" charset="-122"/>
                <a:cs typeface="Times New Roman" panose="02020603050405020304" pitchFamily="18" charset="0"/>
              </a:rPr>
              <a:t>、</a:t>
            </a:r>
            <a:r>
              <a:rPr lang="en-US" altLang="zh-CN" sz="2600" b="1" i="1" kern="1200" dirty="0" err="1">
                <a:solidFill>
                  <a:srgbClr val="000000"/>
                </a:solidFill>
                <a:effectLst/>
                <a:latin typeface="Times New Roman" panose="02020603050405020304" pitchFamily="18" charset="0"/>
                <a:ea typeface="宋体" panose="02010600030101010101" pitchFamily="2" charset="-122"/>
              </a:rPr>
              <a:t>B</a:t>
            </a:r>
            <a:r>
              <a:rPr lang="en-US" altLang="zh-CN" sz="2600" b="1" kern="1200" dirty="0" err="1">
                <a:solidFill>
                  <a:srgbClr val="000000"/>
                </a:solidFill>
                <a:effectLst/>
                <a:latin typeface="宋体" panose="02010600030101010101" pitchFamily="2" charset="-122"/>
                <a:cs typeface="Times New Roman" panose="02020603050405020304" pitchFamily="18" charset="0"/>
              </a:rPr>
              <a:t>、</a:t>
            </a:r>
            <a:r>
              <a:rPr lang="en-US" altLang="zh-CN" sz="2600" b="1" i="1" kern="1200" dirty="0" err="1">
                <a:solidFill>
                  <a:srgbClr val="000000"/>
                </a:solidFill>
                <a:effectLst/>
                <a:latin typeface="Times New Roman" panose="02020603050405020304" pitchFamily="18" charset="0"/>
                <a:ea typeface="宋体" panose="02010600030101010101" pitchFamily="2" charset="-122"/>
              </a:rPr>
              <a:t>C</a:t>
            </a:r>
            <a:r>
              <a:rPr lang="en-US" altLang="zh-CN" sz="2600" b="1" kern="1200" dirty="0" err="1">
                <a:solidFill>
                  <a:srgbClr val="000000"/>
                </a:solidFill>
                <a:effectLst/>
                <a:latin typeface="宋体" panose="02010600030101010101" pitchFamily="2" charset="-122"/>
                <a:cs typeface="Times New Roman" panose="02020603050405020304" pitchFamily="18" charset="0"/>
              </a:rPr>
              <a:t>在空间是固定的，以</a:t>
            </a:r>
            <a:r>
              <a:rPr lang="en-US" altLang="zh-CN" sz="2600" b="1" i="1" kern="1200" dirty="0" err="1">
                <a:solidFill>
                  <a:srgbClr val="000000"/>
                </a:solidFill>
                <a:effectLst/>
                <a:latin typeface="Times New Roman" panose="02020603050405020304" pitchFamily="18" charset="0"/>
                <a:ea typeface="宋体" panose="02010600030101010101" pitchFamily="2" charset="-122"/>
              </a:rPr>
              <a:t>A</a:t>
            </a:r>
            <a:r>
              <a:rPr lang="en-US" altLang="zh-CN" sz="2600" b="1" kern="1200" dirty="0" err="1">
                <a:solidFill>
                  <a:srgbClr val="000000"/>
                </a:solidFill>
                <a:effectLst/>
                <a:latin typeface="宋体" panose="02010600030101010101" pitchFamily="2" charset="-122"/>
                <a:cs typeface="Times New Roman" panose="02020603050405020304" pitchFamily="18" charset="0"/>
              </a:rPr>
              <a:t>轴为空间参考坐标轴，为</a:t>
            </a:r>
            <a:r>
              <a:rPr lang="en-US" altLang="zh-CN" sz="2600" b="1" kern="1200" dirty="0" err="1">
                <a:solidFill>
                  <a:srgbClr val="000000"/>
                </a:solidFill>
                <a:effectLst/>
                <a:latin typeface="Times New Roman" panose="02020603050405020304" pitchFamily="18" charset="0"/>
                <a:ea typeface="宋体" panose="02010600030101010101" pitchFamily="2" charset="-122"/>
              </a:rPr>
              <a:t>Re</a:t>
            </a:r>
            <a:r>
              <a:rPr lang="en-US" altLang="zh-CN" sz="2600" b="1" kern="1200" dirty="0" err="1">
                <a:solidFill>
                  <a:srgbClr val="000000"/>
                </a:solidFill>
                <a:effectLst/>
                <a:latin typeface="宋体" panose="02010600030101010101" pitchFamily="2" charset="-122"/>
                <a:cs typeface="Times New Roman" panose="02020603050405020304" pitchFamily="18" charset="0"/>
              </a:rPr>
              <a:t>轴</a:t>
            </a:r>
            <a:r>
              <a:rPr lang="en-US" altLang="zh-CN" sz="2600" b="1" kern="1200" dirty="0">
                <a:solidFill>
                  <a:srgbClr val="000000"/>
                </a:solidFill>
                <a:effectLst/>
                <a:latin typeface="宋体" panose="02010600030101010101" pitchFamily="2" charset="-122"/>
                <a:cs typeface="Times New Roman" panose="02020603050405020304" pitchFamily="18" charset="0"/>
              </a:rPr>
              <a:t>；</a:t>
            </a:r>
          </a:p>
          <a:p>
            <a:pPr marL="342900" indent="-342900">
              <a:lnSpc>
                <a:spcPts val="4000"/>
              </a:lnSpc>
              <a:buFont typeface="Wingdings" panose="05000000000000000000" pitchFamily="2" charset="2"/>
              <a:buChar char="p"/>
            </a:pPr>
            <a:r>
              <a:rPr lang="en-US" altLang="zh-CN" sz="2600" b="1" kern="1200" dirty="0" err="1">
                <a:solidFill>
                  <a:srgbClr val="000000"/>
                </a:solidFill>
                <a:effectLst/>
                <a:latin typeface="宋体" panose="02010600030101010101" pitchFamily="2" charset="-122"/>
                <a:cs typeface="Times New Roman" panose="02020603050405020304" pitchFamily="18" charset="0"/>
              </a:rPr>
              <a:t>转子绕组轴线</a:t>
            </a:r>
            <a:r>
              <a:rPr lang="en-US" altLang="zh-CN" sz="2600" b="1" kern="1200" dirty="0">
                <a:solidFill>
                  <a:srgbClr val="000000"/>
                </a:solidFill>
                <a:effectLst/>
                <a:latin typeface="Times New Roman" panose="02020603050405020304" pitchFamily="18" charset="0"/>
                <a:ea typeface="宋体" panose="02010600030101010101" pitchFamily="2" charset="-122"/>
              </a:rPr>
              <a:t> </a:t>
            </a:r>
            <a:r>
              <a:rPr lang="en-US" altLang="zh-CN" sz="2600" b="1" i="1" kern="1200" dirty="0" err="1">
                <a:solidFill>
                  <a:srgbClr val="000000"/>
                </a:solidFill>
                <a:effectLst/>
                <a:latin typeface="Times New Roman" panose="02020603050405020304" pitchFamily="18" charset="0"/>
                <a:ea typeface="宋体" panose="02010600030101010101" pitchFamily="2" charset="-122"/>
              </a:rPr>
              <a:t>a</a:t>
            </a:r>
            <a:r>
              <a:rPr lang="en-US" altLang="zh-CN" sz="2600" b="1" kern="1200" dirty="0" err="1">
                <a:solidFill>
                  <a:srgbClr val="000000"/>
                </a:solidFill>
                <a:effectLst/>
                <a:latin typeface="宋体" panose="02010600030101010101" pitchFamily="2" charset="-122"/>
                <a:cs typeface="Times New Roman" panose="02020603050405020304" pitchFamily="18" charset="0"/>
              </a:rPr>
              <a:t>、</a:t>
            </a:r>
            <a:r>
              <a:rPr lang="en-US" altLang="zh-CN" sz="2600" b="1" i="1" kern="1200" dirty="0" err="1">
                <a:solidFill>
                  <a:srgbClr val="000000"/>
                </a:solidFill>
                <a:effectLst/>
                <a:latin typeface="Times New Roman" panose="02020603050405020304" pitchFamily="18" charset="0"/>
                <a:ea typeface="宋体" panose="02010600030101010101" pitchFamily="2" charset="-122"/>
              </a:rPr>
              <a:t>b</a:t>
            </a:r>
            <a:r>
              <a:rPr lang="en-US" altLang="zh-CN" sz="2600" b="1" kern="1200" dirty="0" err="1">
                <a:solidFill>
                  <a:srgbClr val="000000"/>
                </a:solidFill>
                <a:effectLst/>
                <a:latin typeface="宋体" panose="02010600030101010101" pitchFamily="2" charset="-122"/>
                <a:cs typeface="Times New Roman" panose="02020603050405020304" pitchFamily="18" charset="0"/>
              </a:rPr>
              <a:t>、</a:t>
            </a:r>
            <a:r>
              <a:rPr lang="en-US" altLang="zh-CN" sz="2600" b="1" i="1" kern="1200" dirty="0" err="1">
                <a:solidFill>
                  <a:srgbClr val="000000"/>
                </a:solidFill>
                <a:effectLst/>
                <a:latin typeface="Times New Roman" panose="02020603050405020304" pitchFamily="18" charset="0"/>
                <a:ea typeface="宋体" panose="02010600030101010101" pitchFamily="2" charset="-122"/>
              </a:rPr>
              <a:t>c</a:t>
            </a:r>
            <a:r>
              <a:rPr lang="en-US" altLang="zh-CN" sz="2600" b="1" i="1" kern="1200" dirty="0">
                <a:solidFill>
                  <a:srgbClr val="000000"/>
                </a:solidFill>
                <a:effectLst/>
                <a:latin typeface="Times New Roman" panose="02020603050405020304" pitchFamily="18" charset="0"/>
                <a:ea typeface="宋体" panose="02010600030101010101" pitchFamily="2" charset="-122"/>
              </a:rPr>
              <a:t> </a:t>
            </a:r>
            <a:r>
              <a:rPr lang="en-US" altLang="zh-CN" sz="2600" b="1" kern="1200" dirty="0" err="1">
                <a:solidFill>
                  <a:srgbClr val="000000"/>
                </a:solidFill>
                <a:effectLst/>
                <a:latin typeface="宋体" panose="02010600030101010101" pitchFamily="2" charset="-122"/>
                <a:cs typeface="Times New Roman" panose="02020603050405020304" pitchFamily="18" charset="0"/>
              </a:rPr>
              <a:t>随转子以角频率</a:t>
            </a:r>
            <a:r>
              <a:rPr lang="en-US" altLang="zh-CN" sz="2600" b="1" i="1" kern="1200" dirty="0" err="1">
                <a:solidFill>
                  <a:srgbClr val="000000"/>
                </a:solidFill>
                <a:effectLst/>
                <a:latin typeface="Times New Roman" panose="02020603050405020304" pitchFamily="18" charset="0"/>
                <a:ea typeface="宋体" panose="02010600030101010101" pitchFamily="2" charset="-122"/>
              </a:rPr>
              <a:t>ω</a:t>
            </a:r>
            <a:r>
              <a:rPr lang="en-US" altLang="zh-CN" sz="2600" b="1" i="1" kern="1200" baseline="-25000" dirty="0" err="1">
                <a:solidFill>
                  <a:srgbClr val="000000"/>
                </a:solidFill>
                <a:effectLst/>
                <a:latin typeface="Times New Roman" panose="02020603050405020304" pitchFamily="18" charset="0"/>
                <a:ea typeface="宋体" panose="02010600030101010101" pitchFamily="2" charset="-122"/>
              </a:rPr>
              <a:t>r</a:t>
            </a:r>
            <a:r>
              <a:rPr lang="en-US" altLang="zh-CN" sz="2600" b="1" kern="1200" dirty="0" err="1">
                <a:solidFill>
                  <a:srgbClr val="000000"/>
                </a:solidFill>
                <a:effectLst/>
                <a:latin typeface="宋体" panose="02010600030101010101" pitchFamily="2" charset="-122"/>
                <a:cs typeface="Times New Roman" panose="02020603050405020304" pitchFamily="18" charset="0"/>
              </a:rPr>
              <a:t>旋转</a:t>
            </a:r>
            <a:r>
              <a:rPr lang="en-US" altLang="zh-CN" sz="2600" b="1" kern="1200" dirty="0">
                <a:solidFill>
                  <a:srgbClr val="000000"/>
                </a:solidFill>
                <a:effectLst/>
                <a:latin typeface="宋体" panose="02010600030101010101" pitchFamily="2" charset="-122"/>
                <a:cs typeface="Times New Roman" panose="02020603050405020304" pitchFamily="18" charset="0"/>
              </a:rPr>
              <a:t>，</a:t>
            </a:r>
          </a:p>
          <a:p>
            <a:pPr marL="342900" indent="-342900">
              <a:lnSpc>
                <a:spcPts val="4000"/>
              </a:lnSpc>
              <a:buFont typeface="Wingdings" panose="05000000000000000000" pitchFamily="2" charset="2"/>
              <a:buChar char="p"/>
            </a:pPr>
            <a:r>
              <a:rPr lang="en-US" altLang="zh-CN" sz="2600" b="1" kern="1200" dirty="0" err="1">
                <a:solidFill>
                  <a:srgbClr val="000000"/>
                </a:solidFill>
                <a:effectLst/>
                <a:latin typeface="宋体" panose="02010600030101010101" pitchFamily="2" charset="-122"/>
                <a:cs typeface="Times New Roman" panose="02020603050405020304" pitchFamily="18" charset="0"/>
              </a:rPr>
              <a:t>转子</a:t>
            </a:r>
            <a:r>
              <a:rPr lang="en-US" altLang="zh-CN" sz="2600" b="1" i="1" kern="1200" dirty="0" err="1">
                <a:solidFill>
                  <a:srgbClr val="000000"/>
                </a:solidFill>
                <a:effectLst/>
                <a:latin typeface="Times New Roman" panose="02020603050405020304" pitchFamily="18" charset="0"/>
                <a:ea typeface="宋体" panose="02010600030101010101" pitchFamily="2" charset="-122"/>
              </a:rPr>
              <a:t>a</a:t>
            </a:r>
            <a:r>
              <a:rPr lang="en-US" altLang="zh-CN" sz="2600" b="1" kern="1200" dirty="0" err="1">
                <a:solidFill>
                  <a:srgbClr val="000000"/>
                </a:solidFill>
                <a:effectLst/>
                <a:latin typeface="宋体" panose="02010600030101010101" pitchFamily="2" charset="-122"/>
                <a:cs typeface="Times New Roman" panose="02020603050405020304" pitchFamily="18" charset="0"/>
              </a:rPr>
              <a:t>轴和定子</a:t>
            </a:r>
            <a:r>
              <a:rPr lang="en-US" altLang="zh-CN" sz="2600" b="1" i="1" kern="1200" dirty="0" err="1">
                <a:solidFill>
                  <a:srgbClr val="000000"/>
                </a:solidFill>
                <a:effectLst/>
                <a:latin typeface="Times New Roman" panose="02020603050405020304" pitchFamily="18" charset="0"/>
                <a:ea typeface="宋体" panose="02010600030101010101" pitchFamily="2" charset="-122"/>
              </a:rPr>
              <a:t>A</a:t>
            </a:r>
            <a:r>
              <a:rPr lang="en-US" altLang="zh-CN" sz="2600" b="1" kern="1200" dirty="0" err="1">
                <a:solidFill>
                  <a:srgbClr val="000000"/>
                </a:solidFill>
                <a:effectLst/>
                <a:latin typeface="宋体" panose="02010600030101010101" pitchFamily="2" charset="-122"/>
                <a:cs typeface="Times New Roman" panose="02020603050405020304" pitchFamily="18" charset="0"/>
              </a:rPr>
              <a:t>轴间的电角度</a:t>
            </a:r>
            <a:r>
              <a:rPr lang="en-US" altLang="zh-CN" sz="2600" b="1" i="1" kern="12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600" b="1" i="1" kern="1200" baseline="-25000" dirty="0" err="1">
                <a:solidFill>
                  <a:srgbClr val="000000"/>
                </a:solidFill>
                <a:effectLst/>
                <a:latin typeface="Times New Roman" panose="02020603050405020304" pitchFamily="18" charset="0"/>
                <a:ea typeface="宋体" panose="02010600030101010101" pitchFamily="2" charset="-122"/>
              </a:rPr>
              <a:t>r</a:t>
            </a:r>
            <a:r>
              <a:rPr lang="en-US" altLang="zh-CN" sz="2600" b="1" kern="1200" dirty="0" err="1">
                <a:solidFill>
                  <a:srgbClr val="000000"/>
                </a:solidFill>
                <a:effectLst/>
                <a:latin typeface="宋体" panose="02010600030101010101" pitchFamily="2" charset="-122"/>
                <a:cs typeface="Times New Roman" panose="02020603050405020304" pitchFamily="18" charset="0"/>
              </a:rPr>
              <a:t>为转子空间角位移变量</a:t>
            </a:r>
            <a:endParaRPr lang="en-US" altLang="zh-CN" sz="2600" b="1" kern="1200" dirty="0">
              <a:solidFill>
                <a:srgbClr val="000000"/>
              </a:solidFill>
              <a:effectLst/>
              <a:latin typeface="宋体" panose="02010600030101010101" pitchFamily="2" charset="-122"/>
              <a:cs typeface="Times New Roman" panose="02020603050405020304" pitchFamily="18" charset="0"/>
            </a:endParaRPr>
          </a:p>
          <a:p>
            <a:pPr marL="342900" indent="-342900">
              <a:lnSpc>
                <a:spcPts val="4000"/>
              </a:lnSpc>
              <a:buFont typeface="Wingdings" panose="05000000000000000000" pitchFamily="2" charset="2"/>
              <a:buChar char="p"/>
            </a:pPr>
            <a:r>
              <a:rPr lang="en-US" altLang="zh-CN" sz="2600" b="1" kern="1200" dirty="0" err="1">
                <a:solidFill>
                  <a:srgbClr val="000000"/>
                </a:solidFill>
                <a:effectLst/>
                <a:latin typeface="宋体" panose="02010600030101010101" pitchFamily="2" charset="-122"/>
                <a:cs typeface="Times New Roman" panose="02020603050405020304" pitchFamily="18" charset="0"/>
              </a:rPr>
              <a:t>规定各绕组电压、电流、磁链的正方向符合电动机惯例和右手螺旋定则</a:t>
            </a:r>
            <a:r>
              <a:rPr lang="en-US" altLang="zh-CN" sz="2600" b="1" kern="1200" dirty="0">
                <a:solidFill>
                  <a:srgbClr val="000000"/>
                </a:solidFill>
                <a:effectLst/>
                <a:latin typeface="宋体" panose="02010600030101010101" pitchFamily="2" charset="-122"/>
                <a:cs typeface="Times New Roman" panose="02020603050405020304" pitchFamily="18" charset="0"/>
              </a:rPr>
              <a:t>。</a:t>
            </a:r>
            <a:endParaRPr lang="zh-CN" altLang="en-US" sz="2600" b="1" dirty="0"/>
          </a:p>
        </p:txBody>
      </p:sp>
    </p:spTree>
    <p:extLst>
      <p:ext uri="{BB962C8B-B14F-4D97-AF65-F5344CB8AC3E}">
        <p14:creationId xmlns:p14="http://schemas.microsoft.com/office/powerpoint/2010/main" val="93520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480868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、三相静止坐标系下的数学模型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pic>
        <p:nvPicPr>
          <p:cNvPr id="3" name="图片 2">
            <a:extLst>
              <a:ext uri="{FF2B5EF4-FFF2-40B4-BE49-F238E27FC236}">
                <a16:creationId xmlns:a16="http://schemas.microsoft.com/office/drawing/2014/main" id="{100238F3-8B15-D1A8-8A9F-87D746287DE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159284" y="2270894"/>
            <a:ext cx="4527696" cy="4259481"/>
          </a:xfrm>
          <a:prstGeom prst="rect">
            <a:avLst/>
          </a:prstGeom>
          <a:noFill/>
          <a:ln>
            <a:noFill/>
          </a:ln>
        </p:spPr>
      </p:pic>
      <p:sp>
        <p:nvSpPr>
          <p:cNvPr id="5" name="文本框 4">
            <a:extLst>
              <a:ext uri="{FF2B5EF4-FFF2-40B4-BE49-F238E27FC236}">
                <a16:creationId xmlns:a16="http://schemas.microsoft.com/office/drawing/2014/main" id="{A9C83C85-7CD4-C71B-8BCB-3D9CB6E18DC2}"/>
              </a:ext>
            </a:extLst>
          </p:cNvPr>
          <p:cNvSpPr txBox="1"/>
          <p:nvPr/>
        </p:nvSpPr>
        <p:spPr>
          <a:xfrm>
            <a:off x="676258" y="1737167"/>
            <a:ext cx="10261818" cy="461665"/>
          </a:xfrm>
          <a:prstGeom prst="rect">
            <a:avLst/>
          </a:prstGeom>
          <a:noFill/>
        </p:spPr>
        <p:txBody>
          <a:bodyPr wrap="square">
            <a:spAutoFit/>
          </a:bodyPr>
          <a:lstStyle/>
          <a:p>
            <a:r>
              <a:rPr lang="en-US" altLang="zh-CN" sz="2400" b="1" dirty="0" err="1">
                <a:solidFill>
                  <a:srgbClr val="C00000"/>
                </a:solidFill>
                <a:effectLst/>
                <a:latin typeface="宋体" panose="02010600030101010101" pitchFamily="2" charset="-122"/>
                <a:cs typeface="Times New Roman" panose="02020603050405020304" pitchFamily="18" charset="0"/>
              </a:rPr>
              <a:t>异步电机的数学模型由电压方程、磁链方程、转矩方程和运动方程组成</a:t>
            </a:r>
            <a:endParaRPr lang="zh-CN" altLang="en-US" sz="2400" b="1" dirty="0">
              <a:solidFill>
                <a:srgbClr val="C00000"/>
              </a:solidFill>
            </a:endParaRPr>
          </a:p>
        </p:txBody>
      </p:sp>
      <p:sp>
        <p:nvSpPr>
          <p:cNvPr id="11" name="文本框 10">
            <a:extLst>
              <a:ext uri="{FF2B5EF4-FFF2-40B4-BE49-F238E27FC236}">
                <a16:creationId xmlns:a16="http://schemas.microsoft.com/office/drawing/2014/main" id="{6162576C-D62A-96B8-BC93-53575F0349F4}"/>
              </a:ext>
            </a:extLst>
          </p:cNvPr>
          <p:cNvSpPr txBox="1"/>
          <p:nvPr/>
        </p:nvSpPr>
        <p:spPr>
          <a:xfrm>
            <a:off x="309430" y="2319513"/>
            <a:ext cx="223910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电压方程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pSp>
        <p:nvGrpSpPr>
          <p:cNvPr id="20" name="组合 19">
            <a:extLst>
              <a:ext uri="{FF2B5EF4-FFF2-40B4-BE49-F238E27FC236}">
                <a16:creationId xmlns:a16="http://schemas.microsoft.com/office/drawing/2014/main" id="{63A7D0E4-C6AE-1430-4FAC-6FA3B1B23E7D}"/>
              </a:ext>
            </a:extLst>
          </p:cNvPr>
          <p:cNvGrpSpPr/>
          <p:nvPr/>
        </p:nvGrpSpPr>
        <p:grpSpPr>
          <a:xfrm>
            <a:off x="655208" y="3260710"/>
            <a:ext cx="2508944" cy="3114545"/>
            <a:chOff x="655208" y="3260710"/>
            <a:chExt cx="2508944" cy="3114545"/>
          </a:xfrm>
        </p:grpSpPr>
        <p:graphicFrame>
          <p:nvGraphicFramePr>
            <p:cNvPr id="13" name="对象 12">
              <a:extLst>
                <a:ext uri="{FF2B5EF4-FFF2-40B4-BE49-F238E27FC236}">
                  <a16:creationId xmlns:a16="http://schemas.microsoft.com/office/drawing/2014/main" id="{A8A997CB-EC11-E520-F76D-81D23C8D88E7}"/>
                </a:ext>
              </a:extLst>
            </p:cNvPr>
            <p:cNvGraphicFramePr>
              <a:graphicFrameLocks noChangeAspect="1"/>
            </p:cNvGraphicFramePr>
            <p:nvPr>
              <p:extLst>
                <p:ext uri="{D42A27DB-BD31-4B8C-83A1-F6EECF244321}">
                  <p14:modId xmlns:p14="http://schemas.microsoft.com/office/powerpoint/2010/main" val="2232798745"/>
                </p:ext>
              </p:extLst>
            </p:nvPr>
          </p:nvGraphicFramePr>
          <p:xfrm>
            <a:off x="676258" y="3260710"/>
            <a:ext cx="2421381" cy="898956"/>
          </p:xfrm>
          <a:graphic>
            <a:graphicData uri="http://schemas.openxmlformats.org/presentationml/2006/ole">
              <mc:AlternateContent xmlns:mc="http://schemas.openxmlformats.org/markup-compatibility/2006">
                <mc:Choice xmlns:v="urn:schemas-microsoft-com:vml" Requires="v">
                  <p:oleObj name="Equation" r:id="rId5" imgW="1054100" imgH="393700" progId="Equation.DSMT4">
                    <p:embed/>
                  </p:oleObj>
                </mc:Choice>
                <mc:Fallback>
                  <p:oleObj name="Equation" r:id="rId5" imgW="1054100" imgH="3937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258" y="3260710"/>
                          <a:ext cx="2421381" cy="898956"/>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7F286396-FCE5-4AE9-3FCD-D4ED94CF97E4}"/>
                </a:ext>
              </a:extLst>
            </p:cNvPr>
            <p:cNvGraphicFramePr>
              <a:graphicFrameLocks noChangeAspect="1"/>
            </p:cNvGraphicFramePr>
            <p:nvPr>
              <p:extLst>
                <p:ext uri="{D42A27DB-BD31-4B8C-83A1-F6EECF244321}">
                  <p14:modId xmlns:p14="http://schemas.microsoft.com/office/powerpoint/2010/main" val="2930191838"/>
                </p:ext>
              </p:extLst>
            </p:nvPr>
          </p:nvGraphicFramePr>
          <p:xfrm>
            <a:off x="655208" y="4331505"/>
            <a:ext cx="2442431" cy="940564"/>
          </p:xfrm>
          <a:graphic>
            <a:graphicData uri="http://schemas.openxmlformats.org/presentationml/2006/ole">
              <mc:AlternateContent xmlns:mc="http://schemas.openxmlformats.org/markup-compatibility/2006">
                <mc:Choice xmlns:v="urn:schemas-microsoft-com:vml" Requires="v">
                  <p:oleObj name="Equation" r:id="rId7" imgW="1028254" imgH="393529" progId="Equation.DSMT4">
                    <p:embed/>
                  </p:oleObj>
                </mc:Choice>
                <mc:Fallback>
                  <p:oleObj name="Equation" r:id="rId7" imgW="1028254" imgH="393529"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208" y="4331505"/>
                          <a:ext cx="2442431" cy="940564"/>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10538BCB-9F54-FE64-99EB-CE02993037F4}"/>
                </a:ext>
              </a:extLst>
            </p:cNvPr>
            <p:cNvGraphicFramePr>
              <a:graphicFrameLocks noChangeAspect="1"/>
            </p:cNvGraphicFramePr>
            <p:nvPr>
              <p:extLst>
                <p:ext uri="{D42A27DB-BD31-4B8C-83A1-F6EECF244321}">
                  <p14:modId xmlns:p14="http://schemas.microsoft.com/office/powerpoint/2010/main" val="3912892766"/>
                </p:ext>
              </p:extLst>
            </p:nvPr>
          </p:nvGraphicFramePr>
          <p:xfrm>
            <a:off x="721720" y="5434691"/>
            <a:ext cx="2442432" cy="940564"/>
          </p:xfrm>
          <a:graphic>
            <a:graphicData uri="http://schemas.openxmlformats.org/presentationml/2006/ole">
              <mc:AlternateContent xmlns:mc="http://schemas.openxmlformats.org/markup-compatibility/2006">
                <mc:Choice xmlns:v="urn:schemas-microsoft-com:vml" Requires="v">
                  <p:oleObj name="Equation" r:id="rId9" imgW="1028254" imgH="393529" progId="Equation.DSMT4">
                    <p:embed/>
                  </p:oleObj>
                </mc:Choice>
                <mc:Fallback>
                  <p:oleObj name="Equation" r:id="rId9" imgW="1028254" imgH="393529"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720" y="5434691"/>
                          <a:ext cx="2442432" cy="940564"/>
                        </a:xfrm>
                        <a:prstGeom prst="rect">
                          <a:avLst/>
                        </a:prstGeom>
                        <a:noFill/>
                      </p:spPr>
                    </p:pic>
                  </p:oleObj>
                </mc:Fallback>
              </mc:AlternateContent>
            </a:graphicData>
          </a:graphic>
        </p:graphicFrame>
      </p:grpSp>
      <p:graphicFrame>
        <p:nvGraphicFramePr>
          <p:cNvPr id="22" name="对象 21">
            <a:extLst>
              <a:ext uri="{FF2B5EF4-FFF2-40B4-BE49-F238E27FC236}">
                <a16:creationId xmlns:a16="http://schemas.microsoft.com/office/drawing/2014/main" id="{9F1F61B8-5687-AA2D-C7ED-7743F6F09423}"/>
              </a:ext>
            </a:extLst>
          </p:cNvPr>
          <p:cNvGraphicFramePr>
            <a:graphicFrameLocks noChangeAspect="1"/>
          </p:cNvGraphicFramePr>
          <p:nvPr>
            <p:extLst>
              <p:ext uri="{D42A27DB-BD31-4B8C-83A1-F6EECF244321}">
                <p14:modId xmlns:p14="http://schemas.microsoft.com/office/powerpoint/2010/main" val="1083725757"/>
              </p:ext>
            </p:extLst>
          </p:nvPr>
        </p:nvGraphicFramePr>
        <p:xfrm>
          <a:off x="4220076" y="3260710"/>
          <a:ext cx="2232891" cy="898956"/>
        </p:xfrm>
        <a:graphic>
          <a:graphicData uri="http://schemas.openxmlformats.org/presentationml/2006/ole">
            <mc:AlternateContent xmlns:mc="http://schemas.openxmlformats.org/markup-compatibility/2006">
              <mc:Choice xmlns:v="urn:schemas-microsoft-com:vml" Requires="v">
                <p:oleObj name="Equation" r:id="rId11" imgW="977476" imgH="393529" progId="Equation.DSMT4">
                  <p:embed/>
                </p:oleObj>
              </mc:Choice>
              <mc:Fallback>
                <p:oleObj name="Equation" r:id="rId11" imgW="977476" imgH="393529"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0076" y="3260710"/>
                        <a:ext cx="2232891" cy="898956"/>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E413A39A-83D7-6822-9E53-2CADEDD367B8}"/>
              </a:ext>
            </a:extLst>
          </p:cNvPr>
          <p:cNvGraphicFramePr>
            <a:graphicFrameLocks noChangeAspect="1"/>
          </p:cNvGraphicFramePr>
          <p:nvPr>
            <p:extLst>
              <p:ext uri="{D42A27DB-BD31-4B8C-83A1-F6EECF244321}">
                <p14:modId xmlns:p14="http://schemas.microsoft.com/office/powerpoint/2010/main" val="3013861264"/>
              </p:ext>
            </p:extLst>
          </p:nvPr>
        </p:nvGraphicFramePr>
        <p:xfrm>
          <a:off x="4220076" y="4400634"/>
          <a:ext cx="2381748" cy="940563"/>
        </p:xfrm>
        <a:graphic>
          <a:graphicData uri="http://schemas.openxmlformats.org/presentationml/2006/ole">
            <mc:AlternateContent xmlns:mc="http://schemas.openxmlformats.org/markup-compatibility/2006">
              <mc:Choice xmlns:v="urn:schemas-microsoft-com:vml" Requires="v">
                <p:oleObj name="Equation" r:id="rId13" imgW="990170" imgH="393529" progId="Equation.DSMT4">
                  <p:embed/>
                </p:oleObj>
              </mc:Choice>
              <mc:Fallback>
                <p:oleObj name="Equation" r:id="rId13" imgW="990170" imgH="393529"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0076" y="4400634"/>
                        <a:ext cx="2381748" cy="940563"/>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975031F7-0F46-B1B6-89CC-B3371B006F98}"/>
              </a:ext>
            </a:extLst>
          </p:cNvPr>
          <p:cNvGraphicFramePr>
            <a:graphicFrameLocks noChangeAspect="1"/>
          </p:cNvGraphicFramePr>
          <p:nvPr>
            <p:extLst>
              <p:ext uri="{D42A27DB-BD31-4B8C-83A1-F6EECF244321}">
                <p14:modId xmlns:p14="http://schemas.microsoft.com/office/powerpoint/2010/main" val="3790656505"/>
              </p:ext>
            </p:extLst>
          </p:nvPr>
        </p:nvGraphicFramePr>
        <p:xfrm>
          <a:off x="4264944" y="5482552"/>
          <a:ext cx="2316330" cy="951076"/>
        </p:xfrm>
        <a:graphic>
          <a:graphicData uri="http://schemas.openxmlformats.org/presentationml/2006/ole">
            <mc:AlternateContent xmlns:mc="http://schemas.openxmlformats.org/markup-compatibility/2006">
              <mc:Choice xmlns:v="urn:schemas-microsoft-com:vml" Requires="v">
                <p:oleObj name="Equation" r:id="rId15" imgW="965200" imgH="393700" progId="Equation.DSMT4">
                  <p:embed/>
                </p:oleObj>
              </mc:Choice>
              <mc:Fallback>
                <p:oleObj name="Equation" r:id="rId15" imgW="965200" imgH="393700" progId="Equation.DSMT4">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64944" y="5482552"/>
                        <a:ext cx="2316330" cy="951076"/>
                      </a:xfrm>
                      <a:prstGeom prst="rect">
                        <a:avLst/>
                      </a:prstGeom>
                      <a:noFill/>
                    </p:spPr>
                  </p:pic>
                </p:oleObj>
              </mc:Fallback>
            </mc:AlternateContent>
          </a:graphicData>
        </a:graphic>
      </p:graphicFrame>
    </p:spTree>
    <p:extLst>
      <p:ext uri="{BB962C8B-B14F-4D97-AF65-F5344CB8AC3E}">
        <p14:creationId xmlns:p14="http://schemas.microsoft.com/office/powerpoint/2010/main" val="206098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480868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、三相静止坐标系下的数学模型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pic>
        <p:nvPicPr>
          <p:cNvPr id="3" name="图片 2">
            <a:extLst>
              <a:ext uri="{FF2B5EF4-FFF2-40B4-BE49-F238E27FC236}">
                <a16:creationId xmlns:a16="http://schemas.microsoft.com/office/drawing/2014/main" id="{100238F3-8B15-D1A8-8A9F-87D746287DE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321499" y="2153670"/>
            <a:ext cx="4527696" cy="4259481"/>
          </a:xfrm>
          <a:prstGeom prst="rect">
            <a:avLst/>
          </a:prstGeom>
          <a:noFill/>
          <a:ln>
            <a:noFill/>
          </a:ln>
        </p:spPr>
      </p:pic>
      <p:sp>
        <p:nvSpPr>
          <p:cNvPr id="11" name="文本框 10">
            <a:extLst>
              <a:ext uri="{FF2B5EF4-FFF2-40B4-BE49-F238E27FC236}">
                <a16:creationId xmlns:a16="http://schemas.microsoft.com/office/drawing/2014/main" id="{6162576C-D62A-96B8-BC93-53575F0349F4}"/>
              </a:ext>
            </a:extLst>
          </p:cNvPr>
          <p:cNvSpPr txBox="1"/>
          <p:nvPr/>
        </p:nvSpPr>
        <p:spPr>
          <a:xfrm>
            <a:off x="252651" y="1873786"/>
            <a:ext cx="223910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电压方程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0" name="对象 9">
            <a:extLst>
              <a:ext uri="{FF2B5EF4-FFF2-40B4-BE49-F238E27FC236}">
                <a16:creationId xmlns:a16="http://schemas.microsoft.com/office/drawing/2014/main" id="{C22451DF-25FB-EBD6-7F81-872628A509CF}"/>
              </a:ext>
            </a:extLst>
          </p:cNvPr>
          <p:cNvGraphicFramePr>
            <a:graphicFrameLocks noChangeAspect="1"/>
          </p:cNvGraphicFramePr>
          <p:nvPr>
            <p:extLst>
              <p:ext uri="{D42A27DB-BD31-4B8C-83A1-F6EECF244321}">
                <p14:modId xmlns:p14="http://schemas.microsoft.com/office/powerpoint/2010/main" val="2513097177"/>
              </p:ext>
            </p:extLst>
          </p:nvPr>
        </p:nvGraphicFramePr>
        <p:xfrm>
          <a:off x="400883" y="2794056"/>
          <a:ext cx="6618634" cy="3040994"/>
        </p:xfrm>
        <a:graphic>
          <a:graphicData uri="http://schemas.openxmlformats.org/presentationml/2006/ole">
            <mc:AlternateContent xmlns:mc="http://schemas.openxmlformats.org/markup-compatibility/2006">
              <mc:Choice xmlns:v="urn:schemas-microsoft-com:vml" Requires="v">
                <p:oleObj name="Equation" r:id="rId5" imgW="3048000" imgH="1397000" progId="Equation.DSMT4">
                  <p:embed/>
                </p:oleObj>
              </mc:Choice>
              <mc:Fallback>
                <p:oleObj name="Equation" r:id="rId5" imgW="3048000" imgH="13970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83" y="2794056"/>
                        <a:ext cx="6618634" cy="3040994"/>
                      </a:xfrm>
                      <a:prstGeom prst="rect">
                        <a:avLst/>
                      </a:prstGeom>
                      <a:noFill/>
                    </p:spPr>
                  </p:pic>
                </p:oleObj>
              </mc:Fallback>
            </mc:AlternateContent>
          </a:graphicData>
        </a:graphic>
      </p:graphicFrame>
    </p:spTree>
    <p:extLst>
      <p:ext uri="{BB962C8B-B14F-4D97-AF65-F5344CB8AC3E}">
        <p14:creationId xmlns:p14="http://schemas.microsoft.com/office/powerpoint/2010/main" val="3471538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480868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、三相静止坐标系下的数学模型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pic>
        <p:nvPicPr>
          <p:cNvPr id="3" name="图片 2">
            <a:extLst>
              <a:ext uri="{FF2B5EF4-FFF2-40B4-BE49-F238E27FC236}">
                <a16:creationId xmlns:a16="http://schemas.microsoft.com/office/drawing/2014/main" id="{100238F3-8B15-D1A8-8A9F-87D746287DE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608870" y="1923231"/>
            <a:ext cx="4527696" cy="4259481"/>
          </a:xfrm>
          <a:prstGeom prst="rect">
            <a:avLst/>
          </a:prstGeom>
          <a:noFill/>
          <a:ln>
            <a:noFill/>
          </a:ln>
        </p:spPr>
      </p:pic>
      <p:sp>
        <p:nvSpPr>
          <p:cNvPr id="11" name="文本框 10">
            <a:extLst>
              <a:ext uri="{FF2B5EF4-FFF2-40B4-BE49-F238E27FC236}">
                <a16:creationId xmlns:a16="http://schemas.microsoft.com/office/drawing/2014/main" id="{6162576C-D62A-96B8-BC93-53575F0349F4}"/>
              </a:ext>
            </a:extLst>
          </p:cNvPr>
          <p:cNvSpPr txBox="1"/>
          <p:nvPr/>
        </p:nvSpPr>
        <p:spPr>
          <a:xfrm>
            <a:off x="252651" y="1873786"/>
            <a:ext cx="223910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磁链方程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5" name="文本框 4">
            <a:extLst>
              <a:ext uri="{FF2B5EF4-FFF2-40B4-BE49-F238E27FC236}">
                <a16:creationId xmlns:a16="http://schemas.microsoft.com/office/drawing/2014/main" id="{11D640D4-A829-EE9C-E436-7188E8BDE39A}"/>
              </a:ext>
            </a:extLst>
          </p:cNvPr>
          <p:cNvSpPr txBox="1"/>
          <p:nvPr/>
        </p:nvSpPr>
        <p:spPr>
          <a:xfrm>
            <a:off x="55434" y="2694717"/>
            <a:ext cx="8055299" cy="400110"/>
          </a:xfrm>
          <a:prstGeom prst="rect">
            <a:avLst/>
          </a:prstGeom>
          <a:noFill/>
        </p:spPr>
        <p:txBody>
          <a:bodyPr wrap="square">
            <a:spAutoFit/>
          </a:bodyPr>
          <a:lstStyle/>
          <a:p>
            <a:r>
              <a:rPr lang="en-US" altLang="zh-CN" sz="2000" b="1" dirty="0" err="1">
                <a:effectLst/>
                <a:latin typeface="黑体" panose="02010609060101010101" pitchFamily="49" charset="-122"/>
                <a:ea typeface="黑体" panose="02010609060101010101" pitchFamily="49" charset="-122"/>
                <a:cs typeface="Times New Roman" panose="02020603050405020304" pitchFamily="18" charset="0"/>
              </a:rPr>
              <a:t>每个绕组的磁链是它本身的</a:t>
            </a:r>
            <a:r>
              <a:rPr lang="en-US" altLang="zh-CN" sz="2000" b="1" dirty="0" err="1">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自感磁链</a:t>
            </a:r>
            <a:r>
              <a:rPr lang="en-US" altLang="zh-CN" sz="2000" b="1" dirty="0" err="1">
                <a:effectLst/>
                <a:latin typeface="黑体" panose="02010609060101010101" pitchFamily="49" charset="-122"/>
                <a:ea typeface="黑体" panose="02010609060101010101" pitchFamily="49" charset="-122"/>
                <a:cs typeface="Times New Roman" panose="02020603050405020304" pitchFamily="18" charset="0"/>
              </a:rPr>
              <a:t>和其它绕组对它的</a:t>
            </a:r>
            <a:r>
              <a:rPr lang="en-US" altLang="zh-CN" sz="2000" b="1" dirty="0" err="1">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互感磁链</a:t>
            </a:r>
            <a:r>
              <a:rPr lang="en-US" altLang="zh-CN" sz="2000" b="1" dirty="0" err="1">
                <a:effectLst/>
                <a:latin typeface="黑体" panose="02010609060101010101" pitchFamily="49" charset="-122"/>
                <a:ea typeface="黑体" panose="02010609060101010101" pitchFamily="49" charset="-122"/>
                <a:cs typeface="Times New Roman" panose="02020603050405020304" pitchFamily="18" charset="0"/>
              </a:rPr>
              <a:t>之和</a:t>
            </a:r>
            <a:endParaRPr lang="zh-CN" altLang="en-US" sz="2000" b="1" dirty="0">
              <a:latin typeface="黑体" panose="02010609060101010101" pitchFamily="49" charset="-122"/>
              <a:ea typeface="黑体" panose="02010609060101010101" pitchFamily="49" charset="-122"/>
            </a:endParaRPr>
          </a:p>
        </p:txBody>
      </p:sp>
      <p:sp>
        <p:nvSpPr>
          <p:cNvPr id="12" name="对话气泡: 矩形 11">
            <a:extLst>
              <a:ext uri="{FF2B5EF4-FFF2-40B4-BE49-F238E27FC236}">
                <a16:creationId xmlns:a16="http://schemas.microsoft.com/office/drawing/2014/main" id="{1181313E-6717-AEDD-F3C5-875133D19F73}"/>
              </a:ext>
            </a:extLst>
          </p:cNvPr>
          <p:cNvSpPr/>
          <p:nvPr/>
        </p:nvSpPr>
        <p:spPr>
          <a:xfrm>
            <a:off x="3715473" y="2089734"/>
            <a:ext cx="1180618" cy="51457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励磁电感和漏电感</a:t>
            </a:r>
          </a:p>
        </p:txBody>
      </p:sp>
      <p:graphicFrame>
        <p:nvGraphicFramePr>
          <p:cNvPr id="14" name="对象 13">
            <a:extLst>
              <a:ext uri="{FF2B5EF4-FFF2-40B4-BE49-F238E27FC236}">
                <a16:creationId xmlns:a16="http://schemas.microsoft.com/office/drawing/2014/main" id="{77A3B7DE-B935-2888-7FAD-8BDBD1C2AC2B}"/>
              </a:ext>
            </a:extLst>
          </p:cNvPr>
          <p:cNvGraphicFramePr>
            <a:graphicFrameLocks noChangeAspect="1"/>
          </p:cNvGraphicFramePr>
          <p:nvPr>
            <p:extLst>
              <p:ext uri="{D42A27DB-BD31-4B8C-83A1-F6EECF244321}">
                <p14:modId xmlns:p14="http://schemas.microsoft.com/office/powerpoint/2010/main" val="719315585"/>
              </p:ext>
            </p:extLst>
          </p:nvPr>
        </p:nvGraphicFramePr>
        <p:xfrm>
          <a:off x="597912" y="3355989"/>
          <a:ext cx="6235121" cy="2982601"/>
        </p:xfrm>
        <a:graphic>
          <a:graphicData uri="http://schemas.openxmlformats.org/presentationml/2006/ole">
            <mc:AlternateContent xmlns:mc="http://schemas.openxmlformats.org/markup-compatibility/2006">
              <mc:Choice xmlns:v="urn:schemas-microsoft-com:vml" Requires="v">
                <p:oleObj name="Equation" r:id="rId5" imgW="2933700" imgH="1397000" progId="Equation.DSMT4">
                  <p:embed/>
                </p:oleObj>
              </mc:Choice>
              <mc:Fallback>
                <p:oleObj name="Equation" r:id="rId5" imgW="2933700" imgH="13970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912" y="3355989"/>
                        <a:ext cx="6235121" cy="2982601"/>
                      </a:xfrm>
                      <a:prstGeom prst="rect">
                        <a:avLst/>
                      </a:prstGeom>
                      <a:noFill/>
                    </p:spPr>
                  </p:pic>
                </p:oleObj>
              </mc:Fallback>
            </mc:AlternateContent>
          </a:graphicData>
        </a:graphic>
      </p:graphicFrame>
      <p:sp>
        <p:nvSpPr>
          <p:cNvPr id="15" name="文本框 14">
            <a:extLst>
              <a:ext uri="{FF2B5EF4-FFF2-40B4-BE49-F238E27FC236}">
                <a16:creationId xmlns:a16="http://schemas.microsoft.com/office/drawing/2014/main" id="{692913D8-F5F2-CA6D-EE00-3BCF37F29920}"/>
              </a:ext>
            </a:extLst>
          </p:cNvPr>
          <p:cNvSpPr txBox="1"/>
          <p:nvPr/>
        </p:nvSpPr>
        <p:spPr>
          <a:xfrm>
            <a:off x="715591" y="6399697"/>
            <a:ext cx="10617944" cy="400110"/>
          </a:xfrm>
          <a:prstGeom prst="rect">
            <a:avLst/>
          </a:prstGeom>
          <a:noFill/>
        </p:spPr>
        <p:txBody>
          <a:bodyPr wrap="square">
            <a:spAutoFit/>
          </a:bodyPr>
          <a:lstStyle/>
          <a:p>
            <a:r>
              <a:rPr lang="en-US" altLang="zh-CN" sz="2000" b="1" dirty="0" err="1">
                <a:solidFill>
                  <a:srgbClr val="C00000"/>
                </a:solidFill>
                <a:effectLst/>
                <a:latin typeface="宋体" panose="02010600030101010101" pitchFamily="2" charset="-122"/>
                <a:cs typeface="Times New Roman" panose="02020603050405020304" pitchFamily="18" charset="0"/>
              </a:rPr>
              <a:t>对角线元素</a:t>
            </a:r>
            <a:r>
              <a:rPr lang="en-US" altLang="zh-CN" sz="2000" b="1" i="1" dirty="0" err="1">
                <a:solidFill>
                  <a:srgbClr val="C00000"/>
                </a:solidFill>
                <a:effectLst/>
                <a:latin typeface="Times New Roman" panose="02020603050405020304" pitchFamily="18" charset="0"/>
                <a:ea typeface="宋体" panose="02010600030101010101" pitchFamily="2" charset="-122"/>
              </a:rPr>
              <a:t>L</a:t>
            </a:r>
            <a:r>
              <a:rPr lang="en-US" altLang="zh-CN" sz="2000" b="1" i="1" baseline="-25000" dirty="0" err="1">
                <a:solidFill>
                  <a:srgbClr val="C00000"/>
                </a:solidFill>
                <a:effectLst/>
                <a:latin typeface="Times New Roman" panose="02020603050405020304" pitchFamily="18" charset="0"/>
                <a:ea typeface="宋体" panose="02010600030101010101" pitchFamily="2" charset="-122"/>
              </a:rPr>
              <a:t>AA</a:t>
            </a:r>
            <a:r>
              <a:rPr lang="en-US" altLang="zh-CN" sz="2000" b="1" dirty="0">
                <a:solidFill>
                  <a:srgbClr val="C00000"/>
                </a:solidFill>
                <a:effectLst/>
                <a:latin typeface="宋体" panose="02010600030101010101" pitchFamily="2" charset="-122"/>
                <a:cs typeface="Times New Roman" panose="02020603050405020304" pitchFamily="18" charset="0"/>
              </a:rPr>
              <a:t>，</a:t>
            </a:r>
            <a:r>
              <a:rPr lang="en-US" altLang="zh-CN" sz="2000" b="1" dirty="0">
                <a:solidFill>
                  <a:srgbClr val="C00000"/>
                </a:solidFill>
                <a:effectLst/>
                <a:latin typeface="Times New Roman" panose="02020603050405020304" pitchFamily="18" charset="0"/>
                <a:ea typeface="宋体" panose="02010600030101010101" pitchFamily="2" charset="-122"/>
              </a:rPr>
              <a:t> </a:t>
            </a:r>
            <a:r>
              <a:rPr lang="en-US" altLang="zh-CN" sz="2000" b="1" i="1" dirty="0">
                <a:solidFill>
                  <a:srgbClr val="C00000"/>
                </a:solidFill>
                <a:effectLst/>
                <a:latin typeface="Times New Roman" panose="02020603050405020304" pitchFamily="18" charset="0"/>
                <a:ea typeface="宋体" panose="02010600030101010101" pitchFamily="2" charset="-122"/>
              </a:rPr>
              <a:t>L</a:t>
            </a:r>
            <a:r>
              <a:rPr lang="en-US" altLang="zh-CN" sz="2000" b="1" i="1" baseline="-25000" dirty="0">
                <a:solidFill>
                  <a:srgbClr val="C00000"/>
                </a:solidFill>
                <a:effectLst/>
                <a:latin typeface="Times New Roman" panose="02020603050405020304" pitchFamily="18" charset="0"/>
                <a:ea typeface="宋体" panose="02010600030101010101" pitchFamily="2" charset="-122"/>
              </a:rPr>
              <a:t>BB</a:t>
            </a:r>
            <a:r>
              <a:rPr lang="en-US" altLang="zh-CN" sz="2000" b="1" dirty="0">
                <a:solidFill>
                  <a:srgbClr val="C00000"/>
                </a:solidFill>
                <a:effectLst/>
                <a:latin typeface="宋体" panose="02010600030101010101" pitchFamily="2" charset="-122"/>
                <a:cs typeface="Times New Roman" panose="02020603050405020304" pitchFamily="18" charset="0"/>
              </a:rPr>
              <a:t>，</a:t>
            </a:r>
            <a:r>
              <a:rPr lang="en-US" altLang="zh-CN" sz="2000" b="1" dirty="0">
                <a:solidFill>
                  <a:srgbClr val="C00000"/>
                </a:solidFill>
                <a:effectLst/>
                <a:latin typeface="Times New Roman" panose="02020603050405020304" pitchFamily="18" charset="0"/>
                <a:ea typeface="宋体" panose="02010600030101010101" pitchFamily="2" charset="-122"/>
              </a:rPr>
              <a:t> </a:t>
            </a:r>
            <a:r>
              <a:rPr lang="en-US" altLang="zh-CN" sz="2000" b="1" i="1" dirty="0" err="1">
                <a:solidFill>
                  <a:srgbClr val="C00000"/>
                </a:solidFill>
                <a:effectLst/>
                <a:latin typeface="Times New Roman" panose="02020603050405020304" pitchFamily="18" charset="0"/>
                <a:ea typeface="宋体" panose="02010600030101010101" pitchFamily="2" charset="-122"/>
              </a:rPr>
              <a:t>L</a:t>
            </a:r>
            <a:r>
              <a:rPr lang="en-US" altLang="zh-CN" sz="2000" b="1" i="1" baseline="-25000" dirty="0" err="1">
                <a:solidFill>
                  <a:srgbClr val="C00000"/>
                </a:solidFill>
                <a:effectLst/>
                <a:latin typeface="Times New Roman" panose="02020603050405020304" pitchFamily="18" charset="0"/>
                <a:ea typeface="宋体" panose="02010600030101010101" pitchFamily="2" charset="-122"/>
              </a:rPr>
              <a:t>CC</a:t>
            </a:r>
            <a:r>
              <a:rPr lang="en-US" altLang="zh-CN" sz="2000" b="1" dirty="0" err="1">
                <a:solidFill>
                  <a:srgbClr val="C00000"/>
                </a:solidFill>
                <a:effectLst/>
                <a:latin typeface="宋体" panose="02010600030101010101" pitchFamily="2" charset="-122"/>
                <a:cs typeface="Times New Roman" panose="02020603050405020304" pitchFamily="18" charset="0"/>
              </a:rPr>
              <a:t>，</a:t>
            </a:r>
            <a:r>
              <a:rPr lang="en-US" altLang="zh-CN" sz="2000" b="1" i="1" dirty="0" err="1">
                <a:solidFill>
                  <a:srgbClr val="C00000"/>
                </a:solidFill>
                <a:effectLst/>
                <a:latin typeface="Times New Roman" panose="02020603050405020304" pitchFamily="18" charset="0"/>
                <a:ea typeface="宋体" panose="02010600030101010101" pitchFamily="2" charset="-122"/>
              </a:rPr>
              <a:t>L</a:t>
            </a:r>
            <a:r>
              <a:rPr lang="en-US" altLang="zh-CN" sz="2000" b="1" i="1" baseline="-25000" dirty="0" err="1">
                <a:solidFill>
                  <a:srgbClr val="C00000"/>
                </a:solidFill>
                <a:effectLst/>
                <a:latin typeface="Times New Roman" panose="02020603050405020304" pitchFamily="18" charset="0"/>
                <a:ea typeface="宋体" panose="02010600030101010101" pitchFamily="2" charset="-122"/>
              </a:rPr>
              <a:t>aa</a:t>
            </a:r>
            <a:r>
              <a:rPr lang="en-US" altLang="zh-CN" sz="2000" b="1" dirty="0" err="1">
                <a:solidFill>
                  <a:srgbClr val="C00000"/>
                </a:solidFill>
                <a:effectLst/>
                <a:latin typeface="宋体" panose="02010600030101010101" pitchFamily="2" charset="-122"/>
                <a:cs typeface="Times New Roman" panose="02020603050405020304" pitchFamily="18" charset="0"/>
              </a:rPr>
              <a:t>，</a:t>
            </a:r>
            <a:r>
              <a:rPr lang="en-US" altLang="zh-CN" sz="2000" b="1" i="1" dirty="0" err="1">
                <a:solidFill>
                  <a:srgbClr val="C00000"/>
                </a:solidFill>
                <a:effectLst/>
                <a:latin typeface="Times New Roman" panose="02020603050405020304" pitchFamily="18" charset="0"/>
                <a:ea typeface="宋体" panose="02010600030101010101" pitchFamily="2" charset="-122"/>
              </a:rPr>
              <a:t>L</a:t>
            </a:r>
            <a:r>
              <a:rPr lang="en-US" altLang="zh-CN" sz="2000" b="1" i="1" baseline="-25000" dirty="0" err="1">
                <a:solidFill>
                  <a:srgbClr val="C00000"/>
                </a:solidFill>
                <a:effectLst/>
                <a:latin typeface="Times New Roman" panose="02020603050405020304" pitchFamily="18" charset="0"/>
                <a:ea typeface="宋体" panose="02010600030101010101" pitchFamily="2" charset="-122"/>
              </a:rPr>
              <a:t>bb</a:t>
            </a:r>
            <a:r>
              <a:rPr lang="en-US" altLang="zh-CN" sz="2000" b="1" dirty="0" err="1">
                <a:solidFill>
                  <a:srgbClr val="C00000"/>
                </a:solidFill>
                <a:effectLst/>
                <a:latin typeface="宋体" panose="02010600030101010101" pitchFamily="2" charset="-122"/>
                <a:cs typeface="Times New Roman" panose="02020603050405020304" pitchFamily="18" charset="0"/>
              </a:rPr>
              <a:t>，</a:t>
            </a:r>
            <a:r>
              <a:rPr lang="en-US" altLang="zh-CN" sz="2000" b="1" i="1" dirty="0" err="1">
                <a:solidFill>
                  <a:srgbClr val="C00000"/>
                </a:solidFill>
                <a:effectLst/>
                <a:latin typeface="Times New Roman" panose="02020603050405020304" pitchFamily="18" charset="0"/>
                <a:ea typeface="宋体" panose="02010600030101010101" pitchFamily="2" charset="-122"/>
              </a:rPr>
              <a:t>L</a:t>
            </a:r>
            <a:r>
              <a:rPr lang="en-US" altLang="zh-CN" sz="2000" b="1" i="1" baseline="-25000" dirty="0" err="1">
                <a:solidFill>
                  <a:srgbClr val="C00000"/>
                </a:solidFill>
                <a:effectLst/>
                <a:latin typeface="Times New Roman" panose="02020603050405020304" pitchFamily="18" charset="0"/>
                <a:ea typeface="宋体" panose="02010600030101010101" pitchFamily="2" charset="-122"/>
              </a:rPr>
              <a:t>cc</a:t>
            </a:r>
            <a:r>
              <a:rPr lang="en-US" altLang="zh-CN" sz="2000" b="1" dirty="0">
                <a:solidFill>
                  <a:srgbClr val="C00000"/>
                </a:solidFill>
                <a:effectLst/>
                <a:latin typeface="Times New Roman" panose="02020603050405020304" pitchFamily="18" charset="0"/>
                <a:ea typeface="宋体" panose="02010600030101010101" pitchFamily="2" charset="-122"/>
              </a:rPr>
              <a:t> </a:t>
            </a:r>
            <a:r>
              <a:rPr lang="en-US" altLang="zh-CN" sz="2000" b="1" dirty="0" err="1">
                <a:solidFill>
                  <a:srgbClr val="C00000"/>
                </a:solidFill>
                <a:effectLst/>
                <a:latin typeface="宋体" panose="02010600030101010101" pitchFamily="2" charset="-122"/>
                <a:cs typeface="Times New Roman" panose="02020603050405020304" pitchFamily="18" charset="0"/>
              </a:rPr>
              <a:t>是各有关绕组的自感，其余各项则是绕组间的互感</a:t>
            </a:r>
            <a:endParaRPr lang="zh-CN" altLang="en-US" sz="2000" b="1" dirty="0">
              <a:solidFill>
                <a:srgbClr val="C00000"/>
              </a:solidFill>
            </a:endParaRPr>
          </a:p>
        </p:txBody>
      </p:sp>
    </p:spTree>
    <p:extLst>
      <p:ext uri="{BB962C8B-B14F-4D97-AF65-F5344CB8AC3E}">
        <p14:creationId xmlns:p14="http://schemas.microsoft.com/office/powerpoint/2010/main" val="117088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E0D9BC69-4EFD-7ABA-A534-EBC4794E57CB}"/>
              </a:ext>
            </a:extLst>
          </p:cNvPr>
          <p:cNvGrpSpPr/>
          <p:nvPr/>
        </p:nvGrpSpPr>
        <p:grpSpPr>
          <a:xfrm>
            <a:off x="-1" y="92990"/>
            <a:ext cx="12192001" cy="929960"/>
            <a:chOff x="-1" y="92990"/>
            <a:chExt cx="12192001" cy="92996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162095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一、概述</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55A5AAB4-ED47-7A75-1D54-2A55B332F976}"/>
                </a:ext>
              </a:extLst>
            </p:cNvPr>
            <p:cNvSpPr txBox="1"/>
            <p:nvPr/>
          </p:nvSpPr>
          <p:spPr>
            <a:xfrm>
              <a:off x="5670263" y="92990"/>
              <a:ext cx="2945136"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1.2 </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异步电机的调压调速</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矩形: 圆角 25">
            <a:extLst>
              <a:ext uri="{FF2B5EF4-FFF2-40B4-BE49-F238E27FC236}">
                <a16:creationId xmlns:a16="http://schemas.microsoft.com/office/drawing/2014/main" id="{CE06A3BB-0672-1F92-2A00-9AEA3A9D6ECA}"/>
              </a:ext>
            </a:extLst>
          </p:cNvPr>
          <p:cNvSpPr/>
          <p:nvPr/>
        </p:nvSpPr>
        <p:spPr>
          <a:xfrm>
            <a:off x="372518" y="1120814"/>
            <a:ext cx="365973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p"/>
            </a:pPr>
            <a:r>
              <a:rPr lang="zh-CN" altLang="en-US" sz="2400" b="1" dirty="0">
                <a:solidFill>
                  <a:prstClr val="white"/>
                </a:solidFill>
                <a:latin typeface="微软雅黑" panose="020B0503020204020204" pitchFamily="34" charset="-122"/>
                <a:ea typeface="微软雅黑" panose="020B0503020204020204" pitchFamily="34" charset="-122"/>
              </a:rPr>
              <a:t>异步电机的调压调速</a:t>
            </a:r>
          </a:p>
        </p:txBody>
      </p:sp>
      <p:graphicFrame>
        <p:nvGraphicFramePr>
          <p:cNvPr id="5" name="对象 4">
            <a:extLst>
              <a:ext uri="{FF2B5EF4-FFF2-40B4-BE49-F238E27FC236}">
                <a16:creationId xmlns:a16="http://schemas.microsoft.com/office/drawing/2014/main" id="{44F28EF3-8600-4318-7B81-8A0E4F1BB927}"/>
              </a:ext>
            </a:extLst>
          </p:cNvPr>
          <p:cNvGraphicFramePr>
            <a:graphicFrameLocks noChangeAspect="1"/>
          </p:cNvGraphicFramePr>
          <p:nvPr>
            <p:extLst>
              <p:ext uri="{D42A27DB-BD31-4B8C-83A1-F6EECF244321}">
                <p14:modId xmlns:p14="http://schemas.microsoft.com/office/powerpoint/2010/main" val="4009843654"/>
              </p:ext>
            </p:extLst>
          </p:nvPr>
        </p:nvGraphicFramePr>
        <p:xfrm>
          <a:off x="2640864" y="1877269"/>
          <a:ext cx="6377926" cy="1192755"/>
        </p:xfrm>
        <a:graphic>
          <a:graphicData uri="http://schemas.openxmlformats.org/presentationml/2006/ole">
            <mc:AlternateContent xmlns:mc="http://schemas.openxmlformats.org/markup-compatibility/2006">
              <mc:Choice xmlns:v="urn:schemas-microsoft-com:vml" Requires="v">
                <p:oleObj name="Equation" r:id="rId4" imgW="2438400" imgH="457200" progId="Equation.DSMT4">
                  <p:embed/>
                </p:oleObj>
              </mc:Choice>
              <mc:Fallback>
                <p:oleObj name="Equation" r:id="rId4" imgW="24384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864" y="1877269"/>
                        <a:ext cx="6377926" cy="1192755"/>
                      </a:xfrm>
                      <a:prstGeom prst="rect">
                        <a:avLst/>
                      </a:prstGeom>
                      <a:noFill/>
                    </p:spPr>
                  </p:pic>
                </p:oleObj>
              </mc:Fallback>
            </mc:AlternateContent>
          </a:graphicData>
        </a:graphic>
      </p:graphicFrame>
      <p:pic>
        <p:nvPicPr>
          <p:cNvPr id="7" name="Picture 5">
            <a:extLst>
              <a:ext uri="{FF2B5EF4-FFF2-40B4-BE49-F238E27FC236}">
                <a16:creationId xmlns:a16="http://schemas.microsoft.com/office/drawing/2014/main" id="{EA050CB2-E941-7353-ABDB-B49B66087F4C}"/>
              </a:ext>
            </a:extLst>
          </p:cNvPr>
          <p:cNvPicPr>
            <a:picLocks noChangeAspect="1"/>
          </p:cNvPicPr>
          <p:nvPr/>
        </p:nvPicPr>
        <p:blipFill>
          <a:blip r:embed="rId6" cstate="print">
            <a:extLst>
              <a:ext uri="{28A0092B-C50C-407E-A947-70E740481C1C}">
                <a14:useLocalDpi xmlns:a14="http://schemas.microsoft.com/office/drawing/2010/main" val="0"/>
              </a:ext>
            </a:extLst>
          </a:blip>
          <a:srcRect l="46681" t="-221" r="16" b="10558"/>
          <a:stretch>
            <a:fillRect/>
          </a:stretch>
        </p:blipFill>
        <p:spPr>
          <a:xfrm>
            <a:off x="1904203" y="3311909"/>
            <a:ext cx="4256094" cy="3340192"/>
          </a:xfrm>
          <a:prstGeom prst="rect">
            <a:avLst/>
          </a:prstGeom>
          <a:noFill/>
          <a:ln>
            <a:noFill/>
          </a:ln>
        </p:spPr>
      </p:pic>
      <p:pic>
        <p:nvPicPr>
          <p:cNvPr id="11" name="图片 10">
            <a:extLst>
              <a:ext uri="{FF2B5EF4-FFF2-40B4-BE49-F238E27FC236}">
                <a16:creationId xmlns:a16="http://schemas.microsoft.com/office/drawing/2014/main" id="{F0F21430-2BD7-8064-C29E-CC3C162B8855}"/>
              </a:ext>
            </a:extLst>
          </p:cNvPr>
          <p:cNvPicPr>
            <a:picLocks noChangeAspect="1"/>
          </p:cNvPicPr>
          <p:nvPr/>
        </p:nvPicPr>
        <p:blipFill>
          <a:blip r:embed="rId6" cstate="print">
            <a:extLst>
              <a:ext uri="{28A0092B-C50C-407E-A947-70E740481C1C}">
                <a14:useLocalDpi xmlns:a14="http://schemas.microsoft.com/office/drawing/2010/main" val="0"/>
              </a:ext>
            </a:extLst>
          </a:blip>
          <a:srcRect r="52060" b="7673"/>
          <a:stretch>
            <a:fillRect/>
          </a:stretch>
        </p:blipFill>
        <p:spPr>
          <a:xfrm>
            <a:off x="6336712" y="3385379"/>
            <a:ext cx="3670073" cy="3298319"/>
          </a:xfrm>
          <a:prstGeom prst="rect">
            <a:avLst/>
          </a:prstGeom>
          <a:noFill/>
          <a:ln>
            <a:noFill/>
          </a:ln>
        </p:spPr>
      </p:pic>
    </p:spTree>
    <p:extLst>
      <p:ext uri="{BB962C8B-B14F-4D97-AF65-F5344CB8AC3E}">
        <p14:creationId xmlns:p14="http://schemas.microsoft.com/office/powerpoint/2010/main" val="2673690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480868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、三相静止坐标系下的数学模型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11" name="文本框 10">
            <a:extLst>
              <a:ext uri="{FF2B5EF4-FFF2-40B4-BE49-F238E27FC236}">
                <a16:creationId xmlns:a16="http://schemas.microsoft.com/office/drawing/2014/main" id="{6162576C-D62A-96B8-BC93-53575F0349F4}"/>
              </a:ext>
            </a:extLst>
          </p:cNvPr>
          <p:cNvSpPr txBox="1"/>
          <p:nvPr/>
        </p:nvSpPr>
        <p:spPr>
          <a:xfrm>
            <a:off x="309430" y="1705653"/>
            <a:ext cx="223910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磁链方程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15" name="文本框 14">
            <a:extLst>
              <a:ext uri="{FF2B5EF4-FFF2-40B4-BE49-F238E27FC236}">
                <a16:creationId xmlns:a16="http://schemas.microsoft.com/office/drawing/2014/main" id="{6DF5F4AA-ACAA-76BE-561E-1C5812F2BE65}"/>
              </a:ext>
            </a:extLst>
          </p:cNvPr>
          <p:cNvSpPr txBox="1"/>
          <p:nvPr/>
        </p:nvSpPr>
        <p:spPr>
          <a:xfrm>
            <a:off x="28877" y="2525645"/>
            <a:ext cx="11991372" cy="3530967"/>
          </a:xfrm>
          <a:prstGeom prst="rect">
            <a:avLst/>
          </a:prstGeom>
          <a:noFill/>
        </p:spPr>
        <p:txBody>
          <a:bodyPr wrap="square">
            <a:spAutoFit/>
          </a:bodyPr>
          <a:lstStyle/>
          <a:p>
            <a:pPr indent="304800" algn="just" fontAlgn="base">
              <a:lnSpc>
                <a:spcPts val="3900"/>
              </a:lnSpc>
            </a:pPr>
            <a:r>
              <a:rPr lang="zh-CN" altLang="zh-CN" sz="2200" b="1"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定子漏感</a:t>
            </a:r>
            <a:r>
              <a:rPr lang="en-US" altLang="zh-CN" sz="2200" b="1" i="1"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L</a:t>
            </a:r>
            <a:r>
              <a:rPr lang="en-US" altLang="zh-CN" sz="2200" b="1" i="1" baseline="-25000"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sσ</a:t>
            </a:r>
            <a:r>
              <a:rPr lang="zh-CN" altLang="zh-CN" sz="2200" b="1" dirty="0">
                <a:effectLst/>
                <a:latin typeface="Times New Roman" panose="02020603050405020304" pitchFamily="18" charset="0"/>
                <a:ea typeface="宋体" panose="02010600030101010101" pitchFamily="2" charset="-122"/>
                <a:cs typeface="Times New Roman" panose="02020603050405020304" pitchFamily="18" charset="0"/>
              </a:rPr>
              <a:t>，定子各相漏磁通所对应的电感，由于绕组的对称性，定子各相漏感值均相等；</a:t>
            </a:r>
            <a:endParaRPr lang="zh-CN" altLang="zh-CN" sz="2200" b="1" dirty="0">
              <a:effectLst/>
              <a:latin typeface="宋体" panose="02010600030101010101" pitchFamily="2" charset="-122"/>
              <a:ea typeface="宋体" panose="02010600030101010101" pitchFamily="2" charset="-122"/>
              <a:cs typeface="宋体" panose="02010600030101010101" pitchFamily="2" charset="-122"/>
            </a:endParaRPr>
          </a:p>
          <a:p>
            <a:pPr indent="304800" algn="just" fontAlgn="base">
              <a:lnSpc>
                <a:spcPts val="3900"/>
              </a:lnSpc>
            </a:pPr>
            <a:r>
              <a:rPr lang="zh-CN" altLang="zh-CN" sz="2200" b="1"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转子漏感</a:t>
            </a:r>
            <a:r>
              <a:rPr lang="en-US" altLang="zh-CN" sz="2200" b="1" i="1"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L</a:t>
            </a:r>
            <a:r>
              <a:rPr lang="en-US" altLang="zh-CN" sz="2200" b="1" i="1" baseline="-25000"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rσ</a:t>
            </a:r>
            <a:r>
              <a:rPr lang="zh-CN" altLang="zh-CN" sz="2200" b="1" dirty="0">
                <a:effectLst/>
                <a:latin typeface="Times New Roman" panose="02020603050405020304" pitchFamily="18" charset="0"/>
                <a:ea typeface="宋体" panose="02010600030101010101" pitchFamily="2" charset="-122"/>
                <a:cs typeface="Times New Roman" panose="02020603050405020304" pitchFamily="18" charset="0"/>
              </a:rPr>
              <a:t>，转子各相漏磁通所对应的电感，由于绕组的对称性，转子各相漏感值均相等；</a:t>
            </a:r>
            <a:endParaRPr lang="zh-CN" altLang="zh-CN" sz="2200" b="1" dirty="0">
              <a:effectLst/>
              <a:latin typeface="宋体" panose="02010600030101010101" pitchFamily="2" charset="-122"/>
              <a:ea typeface="宋体" panose="02010600030101010101" pitchFamily="2" charset="-122"/>
              <a:cs typeface="宋体" panose="02010600030101010101" pitchFamily="2" charset="-122"/>
            </a:endParaRPr>
          </a:p>
          <a:p>
            <a:pPr indent="304800" algn="just" fontAlgn="base">
              <a:lnSpc>
                <a:spcPts val="3900"/>
              </a:lnSpc>
            </a:pPr>
            <a:r>
              <a:rPr lang="zh-CN" altLang="zh-CN" sz="2200" b="1"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定子励磁电感</a:t>
            </a:r>
            <a:r>
              <a:rPr lang="en-US" altLang="zh-CN" sz="2200" b="1" i="1"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L</a:t>
            </a:r>
            <a:r>
              <a:rPr lang="en-US" altLang="zh-CN" sz="2200" b="1" i="1" baseline="-25000"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sm</a:t>
            </a:r>
            <a:r>
              <a:rPr lang="zh-CN" altLang="zh-CN" sz="2200" b="1" dirty="0">
                <a:effectLst/>
                <a:latin typeface="Times New Roman" panose="02020603050405020304" pitchFamily="18" charset="0"/>
                <a:ea typeface="宋体" panose="02010600030101010101" pitchFamily="2" charset="-122"/>
                <a:cs typeface="Times New Roman" panose="02020603050405020304" pitchFamily="18" charset="0"/>
              </a:rPr>
              <a:t>，定子各相气隙通所对应的电感，与绕组匝数平方和磁路磁导的乘积成正比；</a:t>
            </a:r>
            <a:endParaRPr lang="zh-CN" altLang="zh-CN" sz="2200" b="1" dirty="0">
              <a:effectLst/>
              <a:latin typeface="宋体" panose="02010600030101010101" pitchFamily="2" charset="-122"/>
              <a:ea typeface="宋体" panose="02010600030101010101" pitchFamily="2" charset="-122"/>
              <a:cs typeface="宋体" panose="02010600030101010101" pitchFamily="2" charset="-122"/>
            </a:endParaRPr>
          </a:p>
          <a:p>
            <a:pPr indent="304800" algn="just" fontAlgn="base">
              <a:lnSpc>
                <a:spcPts val="3900"/>
              </a:lnSpc>
            </a:pPr>
            <a:r>
              <a:rPr lang="zh-CN" altLang="zh-CN" sz="2200" b="1"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转子励磁电感</a:t>
            </a:r>
            <a:r>
              <a:rPr lang="en-US" altLang="zh-CN" sz="2200" b="1" i="1"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L</a:t>
            </a:r>
            <a:r>
              <a:rPr lang="en-US" altLang="zh-CN" sz="2200" b="1" i="1" baseline="-25000"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rm</a:t>
            </a:r>
            <a:r>
              <a:rPr lang="zh-CN" altLang="zh-CN" sz="2200" b="1" dirty="0">
                <a:effectLst/>
                <a:latin typeface="Times New Roman" panose="02020603050405020304" pitchFamily="18" charset="0"/>
                <a:ea typeface="宋体" panose="02010600030101010101" pitchFamily="2" charset="-122"/>
                <a:cs typeface="Times New Roman" panose="02020603050405020304" pitchFamily="18" charset="0"/>
              </a:rPr>
              <a:t>，转子各相气隙通所对应的电感，与绕组匝数平方和磁路磁导的乘积成正比；</a:t>
            </a:r>
            <a:endParaRPr lang="zh-CN" altLang="zh-CN" sz="2200" b="1" dirty="0">
              <a:effectLst/>
              <a:latin typeface="宋体" panose="02010600030101010101" pitchFamily="2" charset="-122"/>
              <a:ea typeface="宋体" panose="02010600030101010101" pitchFamily="2" charset="-122"/>
              <a:cs typeface="宋体" panose="02010600030101010101" pitchFamily="2" charset="-122"/>
            </a:endParaRPr>
          </a:p>
          <a:p>
            <a:pPr indent="304800" algn="just" fontAlgn="base">
              <a:lnSpc>
                <a:spcPts val="3900"/>
              </a:lnSpc>
            </a:pPr>
            <a:r>
              <a:rPr lang="zh-CN" altLang="zh-CN" sz="2200" b="1"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定子绕组间互感最大值</a:t>
            </a:r>
            <a:r>
              <a:rPr lang="en-US" altLang="zh-CN" sz="2200" b="1" i="1"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M</a:t>
            </a:r>
            <a:r>
              <a:rPr lang="en-US" altLang="zh-CN" sz="2200" b="1" i="1" baseline="-25000"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s</a:t>
            </a:r>
            <a:r>
              <a:rPr lang="zh-CN" altLang="zh-CN" sz="22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200" b="1" dirty="0">
              <a:effectLst/>
              <a:latin typeface="宋体" panose="02010600030101010101" pitchFamily="2" charset="-122"/>
              <a:ea typeface="宋体" panose="02010600030101010101" pitchFamily="2" charset="-122"/>
              <a:cs typeface="宋体" panose="02010600030101010101" pitchFamily="2" charset="-122"/>
            </a:endParaRPr>
          </a:p>
          <a:p>
            <a:pPr indent="304800" algn="just" fontAlgn="base">
              <a:lnSpc>
                <a:spcPts val="3900"/>
              </a:lnSpc>
            </a:pPr>
            <a:r>
              <a:rPr lang="zh-CN" altLang="zh-CN" sz="2200" b="1"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转子绕组间互感最大值</a:t>
            </a:r>
            <a:r>
              <a:rPr lang="en-US" altLang="zh-CN" sz="2200" b="1" i="1"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M</a:t>
            </a:r>
            <a:r>
              <a:rPr lang="en-US" altLang="zh-CN" sz="2200" b="1" i="1" baseline="-25000"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r</a:t>
            </a:r>
            <a:r>
              <a:rPr lang="zh-CN" altLang="zh-CN" sz="22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200" b="1" dirty="0">
              <a:effectLst/>
              <a:latin typeface="宋体" panose="02010600030101010101" pitchFamily="2" charset="-122"/>
              <a:ea typeface="宋体" panose="02010600030101010101" pitchFamily="2" charset="-122"/>
              <a:cs typeface="宋体" panose="02010600030101010101" pitchFamily="2" charset="-122"/>
            </a:endParaRPr>
          </a:p>
          <a:p>
            <a:pPr indent="304800" algn="just" fontAlgn="base">
              <a:lnSpc>
                <a:spcPts val="3900"/>
              </a:lnSpc>
            </a:pPr>
            <a:r>
              <a:rPr lang="zh-CN" altLang="zh-CN" sz="2200" b="1"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定、转绕组间互感最大值</a:t>
            </a:r>
            <a:r>
              <a:rPr lang="en-US" altLang="zh-CN" sz="2200" b="1" i="1"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M</a:t>
            </a:r>
            <a:r>
              <a:rPr lang="en-US" altLang="zh-CN" sz="2200" b="1" i="1" baseline="-25000" dirty="0" err="1">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sr</a:t>
            </a:r>
            <a:r>
              <a:rPr lang="zh-CN" altLang="zh-CN" sz="22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200" b="1"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746652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480868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、三相静止坐标系下的数学模型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11" name="文本框 10">
            <a:extLst>
              <a:ext uri="{FF2B5EF4-FFF2-40B4-BE49-F238E27FC236}">
                <a16:creationId xmlns:a16="http://schemas.microsoft.com/office/drawing/2014/main" id="{6162576C-D62A-96B8-BC93-53575F0349F4}"/>
              </a:ext>
            </a:extLst>
          </p:cNvPr>
          <p:cNvSpPr txBox="1"/>
          <p:nvPr/>
        </p:nvSpPr>
        <p:spPr>
          <a:xfrm>
            <a:off x="309430" y="1705653"/>
            <a:ext cx="223910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磁链方程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pSp>
        <p:nvGrpSpPr>
          <p:cNvPr id="24" name="组合 23">
            <a:extLst>
              <a:ext uri="{FF2B5EF4-FFF2-40B4-BE49-F238E27FC236}">
                <a16:creationId xmlns:a16="http://schemas.microsoft.com/office/drawing/2014/main" id="{23CF3075-1DAF-4AD5-226E-310F331E45F8}"/>
              </a:ext>
            </a:extLst>
          </p:cNvPr>
          <p:cNvGrpSpPr/>
          <p:nvPr/>
        </p:nvGrpSpPr>
        <p:grpSpPr>
          <a:xfrm>
            <a:off x="225958" y="3581088"/>
            <a:ext cx="4681998" cy="1761491"/>
            <a:chOff x="6096000" y="4664860"/>
            <a:chExt cx="5428182" cy="2053874"/>
          </a:xfrm>
        </p:grpSpPr>
        <p:graphicFrame>
          <p:nvGraphicFramePr>
            <p:cNvPr id="19" name="对象 18">
              <a:extLst>
                <a:ext uri="{FF2B5EF4-FFF2-40B4-BE49-F238E27FC236}">
                  <a16:creationId xmlns:a16="http://schemas.microsoft.com/office/drawing/2014/main" id="{1DA0647F-9826-1FDF-B8DC-D148678F8F92}"/>
                </a:ext>
              </a:extLst>
            </p:cNvPr>
            <p:cNvGraphicFramePr>
              <a:graphicFrameLocks noChangeAspect="1"/>
            </p:cNvGraphicFramePr>
            <p:nvPr/>
          </p:nvGraphicFramePr>
          <p:xfrm>
            <a:off x="6096000" y="4664860"/>
            <a:ext cx="5428182" cy="642811"/>
          </p:xfrm>
          <a:graphic>
            <a:graphicData uri="http://schemas.openxmlformats.org/presentationml/2006/ole">
              <mc:AlternateContent xmlns:mc="http://schemas.openxmlformats.org/markup-compatibility/2006">
                <mc:Choice xmlns:v="urn:schemas-microsoft-com:vml" Requires="v">
                  <p:oleObj name="Equation" r:id="rId4" imgW="1930400" imgH="228600" progId="Equation.DSMT4">
                    <p:embed/>
                  </p:oleObj>
                </mc:Choice>
                <mc:Fallback>
                  <p:oleObj name="Equation" r:id="rId4" imgW="1930400" imgH="228600" progId="Equation.DSMT4">
                    <p:embed/>
                    <p:pic>
                      <p:nvPicPr>
                        <p:cNvPr id="19" name="对象 18">
                          <a:extLst>
                            <a:ext uri="{FF2B5EF4-FFF2-40B4-BE49-F238E27FC236}">
                              <a16:creationId xmlns:a16="http://schemas.microsoft.com/office/drawing/2014/main" id="{1DA0647F-9826-1FDF-B8DC-D148678F8F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664860"/>
                          <a:ext cx="5428182" cy="642811"/>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0E194FDB-67A0-CFE0-22C3-0C3455AC18B4}"/>
                </a:ext>
              </a:extLst>
            </p:cNvPr>
            <p:cNvGraphicFramePr>
              <a:graphicFrameLocks noChangeAspect="1"/>
            </p:cNvGraphicFramePr>
            <p:nvPr>
              <p:extLst>
                <p:ext uri="{D42A27DB-BD31-4B8C-83A1-F6EECF244321}">
                  <p14:modId xmlns:p14="http://schemas.microsoft.com/office/powerpoint/2010/main" val="2175603820"/>
                </p:ext>
              </p:extLst>
            </p:nvPr>
          </p:nvGraphicFramePr>
          <p:xfrm>
            <a:off x="6597569" y="5371200"/>
            <a:ext cx="4180429" cy="621882"/>
          </p:xfrm>
          <a:graphic>
            <a:graphicData uri="http://schemas.openxmlformats.org/presentationml/2006/ole">
              <mc:AlternateContent xmlns:mc="http://schemas.openxmlformats.org/markup-compatibility/2006">
                <mc:Choice xmlns:v="urn:schemas-microsoft-com:vml" Requires="v">
                  <p:oleObj name="Equation" r:id="rId6" imgW="1536700" imgH="228600" progId="Equation.DSMT4">
                    <p:embed/>
                  </p:oleObj>
                </mc:Choice>
                <mc:Fallback>
                  <p:oleObj name="Equation" r:id="rId6" imgW="1536700" imgH="228600" progId="Equation.DSMT4">
                    <p:embed/>
                    <p:pic>
                      <p:nvPicPr>
                        <p:cNvPr id="21" name="对象 20">
                          <a:extLst>
                            <a:ext uri="{FF2B5EF4-FFF2-40B4-BE49-F238E27FC236}">
                              <a16:creationId xmlns:a16="http://schemas.microsoft.com/office/drawing/2014/main" id="{0E194FDB-67A0-CFE0-22C3-0C3455AC18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7569" y="5371200"/>
                          <a:ext cx="4180429" cy="621882"/>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DD0F723E-BBF7-801F-7C0D-FBD351CCD919}"/>
                </a:ext>
              </a:extLst>
            </p:cNvPr>
            <p:cNvGraphicFramePr>
              <a:graphicFrameLocks noChangeAspect="1"/>
            </p:cNvGraphicFramePr>
            <p:nvPr/>
          </p:nvGraphicFramePr>
          <p:xfrm>
            <a:off x="6701740" y="6133969"/>
            <a:ext cx="3865945" cy="584765"/>
          </p:xfrm>
          <a:graphic>
            <a:graphicData uri="http://schemas.openxmlformats.org/presentationml/2006/ole">
              <mc:AlternateContent xmlns:mc="http://schemas.openxmlformats.org/markup-compatibility/2006">
                <mc:Choice xmlns:v="urn:schemas-microsoft-com:vml" Requires="v">
                  <p:oleObj name="Equation" r:id="rId8" imgW="1511300" imgH="228600" progId="Equation.DSMT4">
                    <p:embed/>
                  </p:oleObj>
                </mc:Choice>
                <mc:Fallback>
                  <p:oleObj name="Equation" r:id="rId8" imgW="1511300" imgH="228600" progId="Equation.DSMT4">
                    <p:embed/>
                    <p:pic>
                      <p:nvPicPr>
                        <p:cNvPr id="23" name="对象 22">
                          <a:extLst>
                            <a:ext uri="{FF2B5EF4-FFF2-40B4-BE49-F238E27FC236}">
                              <a16:creationId xmlns:a16="http://schemas.microsoft.com/office/drawing/2014/main" id="{DD0F723E-BBF7-801F-7C0D-FBD351CCD9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1740" y="6133969"/>
                          <a:ext cx="3865945" cy="584765"/>
                        </a:xfrm>
                        <a:prstGeom prst="rect">
                          <a:avLst/>
                        </a:prstGeom>
                        <a:noFill/>
                      </p:spPr>
                    </p:pic>
                  </p:oleObj>
                </mc:Fallback>
              </mc:AlternateContent>
            </a:graphicData>
          </a:graphic>
        </p:graphicFrame>
      </p:gr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7" name="组合 26">
            <a:extLst>
              <a:ext uri="{FF2B5EF4-FFF2-40B4-BE49-F238E27FC236}">
                <a16:creationId xmlns:a16="http://schemas.microsoft.com/office/drawing/2014/main" id="{8102E83C-B026-7B46-D881-EDDC0AC1EE83}"/>
              </a:ext>
            </a:extLst>
          </p:cNvPr>
          <p:cNvGrpSpPr/>
          <p:nvPr/>
        </p:nvGrpSpPr>
        <p:grpSpPr>
          <a:xfrm>
            <a:off x="5385220" y="2463571"/>
            <a:ext cx="6712538" cy="4093995"/>
            <a:chOff x="5491038" y="2388840"/>
            <a:chExt cx="6712538" cy="4093995"/>
          </a:xfrm>
        </p:grpSpPr>
        <p:graphicFrame>
          <p:nvGraphicFramePr>
            <p:cNvPr id="3" name="对象 2">
              <a:extLst>
                <a:ext uri="{FF2B5EF4-FFF2-40B4-BE49-F238E27FC236}">
                  <a16:creationId xmlns:a16="http://schemas.microsoft.com/office/drawing/2014/main" id="{68DC86B2-3790-D249-0D46-0873E4897E00}"/>
                </a:ext>
              </a:extLst>
            </p:cNvPr>
            <p:cNvGraphicFramePr>
              <a:graphicFrameLocks noChangeAspect="1"/>
            </p:cNvGraphicFramePr>
            <p:nvPr>
              <p:extLst>
                <p:ext uri="{D42A27DB-BD31-4B8C-83A1-F6EECF244321}">
                  <p14:modId xmlns:p14="http://schemas.microsoft.com/office/powerpoint/2010/main" val="894755887"/>
                </p:ext>
              </p:extLst>
            </p:nvPr>
          </p:nvGraphicFramePr>
          <p:xfrm>
            <a:off x="6061475" y="2388840"/>
            <a:ext cx="6055763" cy="893946"/>
          </p:xfrm>
          <a:graphic>
            <a:graphicData uri="http://schemas.openxmlformats.org/presentationml/2006/ole">
              <mc:AlternateContent xmlns:mc="http://schemas.openxmlformats.org/markup-compatibility/2006">
                <mc:Choice xmlns:v="urn:schemas-microsoft-com:vml" Requires="v">
                  <p:oleObj name="Equation" r:id="rId10" imgW="2667000" imgH="393700" progId="Equation.DSMT4">
                    <p:embed/>
                  </p:oleObj>
                </mc:Choice>
                <mc:Fallback>
                  <p:oleObj name="Equation" r:id="rId10" imgW="2667000" imgH="393700" progId="Equation.DSMT4">
                    <p:embed/>
                    <p:pic>
                      <p:nvPicPr>
                        <p:cNvPr id="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1475" y="2388840"/>
                          <a:ext cx="6055763" cy="893946"/>
                        </a:xfrm>
                        <a:prstGeom prst="rect">
                          <a:avLst/>
                        </a:prstGeom>
                        <a:noFill/>
                      </p:spPr>
                    </p:pic>
                  </p:oleObj>
                </mc:Fallback>
              </mc:AlternateContent>
            </a:graphicData>
          </a:graphic>
        </p:graphicFrame>
        <p:graphicFrame>
          <p:nvGraphicFramePr>
            <p:cNvPr id="4" name="对象 3">
              <a:extLst>
                <a:ext uri="{FF2B5EF4-FFF2-40B4-BE49-F238E27FC236}">
                  <a16:creationId xmlns:a16="http://schemas.microsoft.com/office/drawing/2014/main" id="{F4574808-DF81-89A8-F1BE-D1F2A655202C}"/>
                </a:ext>
              </a:extLst>
            </p:cNvPr>
            <p:cNvGraphicFramePr>
              <a:graphicFrameLocks noChangeAspect="1"/>
            </p:cNvGraphicFramePr>
            <p:nvPr>
              <p:extLst>
                <p:ext uri="{D42A27DB-BD31-4B8C-83A1-F6EECF244321}">
                  <p14:modId xmlns:p14="http://schemas.microsoft.com/office/powerpoint/2010/main" val="1694312119"/>
                </p:ext>
              </p:extLst>
            </p:nvPr>
          </p:nvGraphicFramePr>
          <p:xfrm>
            <a:off x="6369352" y="3276739"/>
            <a:ext cx="5747886" cy="925634"/>
          </p:xfrm>
          <a:graphic>
            <a:graphicData uri="http://schemas.openxmlformats.org/presentationml/2006/ole">
              <mc:AlternateContent xmlns:mc="http://schemas.openxmlformats.org/markup-compatibility/2006">
                <mc:Choice xmlns:v="urn:schemas-microsoft-com:vml" Requires="v">
                  <p:oleObj name="Equation" r:id="rId12" imgW="2438400" imgH="393700" progId="Equation.DSMT4">
                    <p:embed/>
                  </p:oleObj>
                </mc:Choice>
                <mc:Fallback>
                  <p:oleObj name="Equation" r:id="rId12" imgW="2438400" imgH="393700" progId="Equation.DSMT4">
                    <p:embed/>
                    <p:pic>
                      <p:nvPicPr>
                        <p:cNvPr id="0" name="Object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69352" y="3276739"/>
                          <a:ext cx="5747886" cy="925634"/>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6C065ACC-D40E-7DBD-EDF6-5EC20B40D66E}"/>
                </a:ext>
              </a:extLst>
            </p:cNvPr>
            <p:cNvGraphicFramePr>
              <a:graphicFrameLocks noChangeAspect="1"/>
            </p:cNvGraphicFramePr>
            <p:nvPr>
              <p:extLst>
                <p:ext uri="{D42A27DB-BD31-4B8C-83A1-F6EECF244321}">
                  <p14:modId xmlns:p14="http://schemas.microsoft.com/office/powerpoint/2010/main" val="3051653615"/>
                </p:ext>
              </p:extLst>
            </p:nvPr>
          </p:nvGraphicFramePr>
          <p:xfrm>
            <a:off x="5704635" y="4443273"/>
            <a:ext cx="6422199" cy="542721"/>
          </p:xfrm>
          <a:graphic>
            <a:graphicData uri="http://schemas.openxmlformats.org/presentationml/2006/ole">
              <mc:AlternateContent xmlns:mc="http://schemas.openxmlformats.org/markup-compatibility/2006">
                <mc:Choice xmlns:v="urn:schemas-microsoft-com:vml" Requires="v">
                  <p:oleObj name="Equation" r:id="rId14" imgW="2705100" imgH="228600" progId="Equation.DSMT4">
                    <p:embed/>
                  </p:oleObj>
                </mc:Choice>
                <mc:Fallback>
                  <p:oleObj name="Equation" r:id="rId14" imgW="2705100" imgH="228600" progId="Equation.DSMT4">
                    <p:embed/>
                    <p:pic>
                      <p:nvPicPr>
                        <p:cNvPr id="0"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04635" y="4443273"/>
                          <a:ext cx="6422199" cy="542721"/>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328CC0CF-6711-6F69-9ACF-069A9B8815A5}"/>
                </a:ext>
              </a:extLst>
            </p:cNvPr>
            <p:cNvGraphicFramePr>
              <a:graphicFrameLocks noChangeAspect="1"/>
            </p:cNvGraphicFramePr>
            <p:nvPr>
              <p:extLst>
                <p:ext uri="{D42A27DB-BD31-4B8C-83A1-F6EECF244321}">
                  <p14:modId xmlns:p14="http://schemas.microsoft.com/office/powerpoint/2010/main" val="497731494"/>
                </p:ext>
              </p:extLst>
            </p:nvPr>
          </p:nvGraphicFramePr>
          <p:xfrm>
            <a:off x="5491042" y="5223778"/>
            <a:ext cx="6712534" cy="479467"/>
          </p:xfrm>
          <a:graphic>
            <a:graphicData uri="http://schemas.openxmlformats.org/presentationml/2006/ole">
              <mc:AlternateContent xmlns:mc="http://schemas.openxmlformats.org/markup-compatibility/2006">
                <mc:Choice xmlns:v="urn:schemas-microsoft-com:vml" Requires="v">
                  <p:oleObj name="Equation" r:id="rId16" imgW="3200400" imgH="228600" progId="Equation.DSMT4">
                    <p:embed/>
                  </p:oleObj>
                </mc:Choice>
                <mc:Fallback>
                  <p:oleObj name="Equation" r:id="rId16" imgW="3200400" imgH="228600" progId="Equation.DSMT4">
                    <p:embed/>
                    <p:pic>
                      <p:nvPicPr>
                        <p:cNvPr id="0" name="Object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91042" y="5223778"/>
                          <a:ext cx="6712534" cy="479467"/>
                        </a:xfrm>
                        <a:prstGeom prst="rect">
                          <a:avLst/>
                        </a:prstGeom>
                        <a:noFill/>
                      </p:spPr>
                    </p:pic>
                  </p:oleObj>
                </mc:Fallback>
              </mc:AlternateContent>
            </a:graphicData>
          </a:graphic>
        </p:graphicFrame>
        <p:graphicFrame>
          <p:nvGraphicFramePr>
            <p:cNvPr id="22" name="对象 21">
              <a:extLst>
                <a:ext uri="{FF2B5EF4-FFF2-40B4-BE49-F238E27FC236}">
                  <a16:creationId xmlns:a16="http://schemas.microsoft.com/office/drawing/2014/main" id="{B82F9D98-48F2-323E-8203-76BD654EC3D8}"/>
                </a:ext>
              </a:extLst>
            </p:cNvPr>
            <p:cNvGraphicFramePr>
              <a:graphicFrameLocks noChangeAspect="1"/>
            </p:cNvGraphicFramePr>
            <p:nvPr>
              <p:extLst>
                <p:ext uri="{D42A27DB-BD31-4B8C-83A1-F6EECF244321}">
                  <p14:modId xmlns:p14="http://schemas.microsoft.com/office/powerpoint/2010/main" val="3858330006"/>
                </p:ext>
              </p:extLst>
            </p:nvPr>
          </p:nvGraphicFramePr>
          <p:xfrm>
            <a:off x="5491038" y="6003368"/>
            <a:ext cx="6712538" cy="479467"/>
          </p:xfrm>
          <a:graphic>
            <a:graphicData uri="http://schemas.openxmlformats.org/presentationml/2006/ole">
              <mc:AlternateContent xmlns:mc="http://schemas.openxmlformats.org/markup-compatibility/2006">
                <mc:Choice xmlns:v="urn:schemas-microsoft-com:vml" Requires="v">
                  <p:oleObj name="Equation" r:id="rId18" imgW="3200400" imgH="228600" progId="Equation.DSMT4">
                    <p:embed/>
                  </p:oleObj>
                </mc:Choice>
                <mc:Fallback>
                  <p:oleObj name="Equation" r:id="rId18" imgW="3200400" imgH="228600"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91038" y="6003368"/>
                          <a:ext cx="6712538" cy="479467"/>
                        </a:xfrm>
                        <a:prstGeom prst="rect">
                          <a:avLst/>
                        </a:prstGeom>
                        <a:noFill/>
                      </p:spPr>
                    </p:pic>
                  </p:oleObj>
                </mc:Fallback>
              </mc:AlternateContent>
            </a:graphicData>
          </a:graphic>
        </p:graphicFrame>
      </p:grpSp>
      <p:cxnSp>
        <p:nvCxnSpPr>
          <p:cNvPr id="26" name="直接连接符 25">
            <a:extLst>
              <a:ext uri="{FF2B5EF4-FFF2-40B4-BE49-F238E27FC236}">
                <a16:creationId xmlns:a16="http://schemas.microsoft.com/office/drawing/2014/main" id="{9F5E4E6E-3587-741F-73E7-1D22AB7E8E0E}"/>
              </a:ext>
            </a:extLst>
          </p:cNvPr>
          <p:cNvCxnSpPr/>
          <p:nvPr/>
        </p:nvCxnSpPr>
        <p:spPr>
          <a:xfrm>
            <a:off x="5111218" y="2538449"/>
            <a:ext cx="0" cy="394966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5B5EFCCB-0BAE-A3AD-748A-5BFAD1FA7F06}"/>
              </a:ext>
            </a:extLst>
          </p:cNvPr>
          <p:cNvSpPr/>
          <p:nvPr/>
        </p:nvSpPr>
        <p:spPr>
          <a:xfrm>
            <a:off x="1538658" y="2774891"/>
            <a:ext cx="1754058" cy="514570"/>
          </a:xfrm>
          <a:prstGeom prst="roundRect">
            <a:avLst/>
          </a:prstGeom>
          <a:solidFill>
            <a:schemeClr val="accent1">
              <a:lumMod val="75000"/>
            </a:schemeClr>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prstClr val="white"/>
                </a:solidFill>
                <a:latin typeface="微软雅黑" panose="020B0503020204020204" pitchFamily="34" charset="-122"/>
                <a:ea typeface="微软雅黑" panose="020B0503020204020204" pitchFamily="34" charset="-122"/>
              </a:rPr>
              <a:t>自     感</a:t>
            </a:r>
          </a:p>
        </p:txBody>
      </p:sp>
      <p:sp>
        <p:nvSpPr>
          <p:cNvPr id="29" name="矩形: 圆角 28">
            <a:extLst>
              <a:ext uri="{FF2B5EF4-FFF2-40B4-BE49-F238E27FC236}">
                <a16:creationId xmlns:a16="http://schemas.microsoft.com/office/drawing/2014/main" id="{8D1C257D-5229-84DF-7908-B956C9DFFFCF}"/>
              </a:ext>
            </a:extLst>
          </p:cNvPr>
          <p:cNvSpPr/>
          <p:nvPr/>
        </p:nvSpPr>
        <p:spPr>
          <a:xfrm>
            <a:off x="7704387" y="1858625"/>
            <a:ext cx="1754058" cy="514570"/>
          </a:xfrm>
          <a:prstGeom prst="roundRect">
            <a:avLst/>
          </a:prstGeom>
          <a:solidFill>
            <a:schemeClr val="accent1">
              <a:lumMod val="75000"/>
            </a:schemeClr>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prstClr val="white"/>
                </a:solidFill>
                <a:latin typeface="微软雅黑" panose="020B0503020204020204" pitchFamily="34" charset="-122"/>
                <a:ea typeface="微软雅黑" panose="020B0503020204020204" pitchFamily="34" charset="-122"/>
              </a:rPr>
              <a:t>互     感</a:t>
            </a:r>
          </a:p>
        </p:txBody>
      </p:sp>
      <p:cxnSp>
        <p:nvCxnSpPr>
          <p:cNvPr id="30" name="直接连接符 29">
            <a:extLst>
              <a:ext uri="{FF2B5EF4-FFF2-40B4-BE49-F238E27FC236}">
                <a16:creationId xmlns:a16="http://schemas.microsoft.com/office/drawing/2014/main" id="{187A38A6-513C-440A-F6EE-8F541BDC7AD4}"/>
              </a:ext>
            </a:extLst>
          </p:cNvPr>
          <p:cNvCxnSpPr>
            <a:cxnSpLocks/>
          </p:cNvCxnSpPr>
          <p:nvPr/>
        </p:nvCxnSpPr>
        <p:spPr>
          <a:xfrm flipH="1">
            <a:off x="5385220" y="4357600"/>
            <a:ext cx="6677813"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000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480868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、三相静止坐标系下的数学模型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11" name="文本框 10">
            <a:extLst>
              <a:ext uri="{FF2B5EF4-FFF2-40B4-BE49-F238E27FC236}">
                <a16:creationId xmlns:a16="http://schemas.microsoft.com/office/drawing/2014/main" id="{6162576C-D62A-96B8-BC93-53575F0349F4}"/>
              </a:ext>
            </a:extLst>
          </p:cNvPr>
          <p:cNvSpPr txBox="1"/>
          <p:nvPr/>
        </p:nvSpPr>
        <p:spPr>
          <a:xfrm>
            <a:off x="309430" y="1705653"/>
            <a:ext cx="223910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磁链方程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26" name="直接连接符 25">
            <a:extLst>
              <a:ext uri="{FF2B5EF4-FFF2-40B4-BE49-F238E27FC236}">
                <a16:creationId xmlns:a16="http://schemas.microsoft.com/office/drawing/2014/main" id="{9F5E4E6E-3587-741F-73E7-1D22AB7E8E0E}"/>
              </a:ext>
            </a:extLst>
          </p:cNvPr>
          <p:cNvCxnSpPr>
            <a:cxnSpLocks/>
          </p:cNvCxnSpPr>
          <p:nvPr/>
        </p:nvCxnSpPr>
        <p:spPr>
          <a:xfrm>
            <a:off x="4879724" y="2265422"/>
            <a:ext cx="0" cy="419171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id="{DFEA8F41-D7A9-FD7C-5242-F53C755783C2}"/>
              </a:ext>
            </a:extLst>
          </p:cNvPr>
          <p:cNvGrpSpPr/>
          <p:nvPr/>
        </p:nvGrpSpPr>
        <p:grpSpPr>
          <a:xfrm>
            <a:off x="625033" y="2422702"/>
            <a:ext cx="4045306" cy="4319551"/>
            <a:chOff x="625033" y="2538449"/>
            <a:chExt cx="4045306" cy="4319551"/>
          </a:xfrm>
        </p:grpSpPr>
        <p:graphicFrame>
          <p:nvGraphicFramePr>
            <p:cNvPr id="12" name="对象 11">
              <a:extLst>
                <a:ext uri="{FF2B5EF4-FFF2-40B4-BE49-F238E27FC236}">
                  <a16:creationId xmlns:a16="http://schemas.microsoft.com/office/drawing/2014/main" id="{43A31201-2BF6-BD90-4414-2BACA31B0F7C}"/>
                </a:ext>
              </a:extLst>
            </p:cNvPr>
            <p:cNvGraphicFramePr>
              <a:graphicFrameLocks noChangeAspect="1"/>
            </p:cNvGraphicFramePr>
            <p:nvPr>
              <p:extLst>
                <p:ext uri="{D42A27DB-BD31-4B8C-83A1-F6EECF244321}">
                  <p14:modId xmlns:p14="http://schemas.microsoft.com/office/powerpoint/2010/main" val="3292442380"/>
                </p:ext>
              </p:extLst>
            </p:nvPr>
          </p:nvGraphicFramePr>
          <p:xfrm>
            <a:off x="625033" y="2538449"/>
            <a:ext cx="4045306" cy="1390574"/>
          </p:xfrm>
          <a:graphic>
            <a:graphicData uri="http://schemas.openxmlformats.org/presentationml/2006/ole">
              <mc:AlternateContent xmlns:mc="http://schemas.openxmlformats.org/markup-compatibility/2006">
                <mc:Choice xmlns:v="urn:schemas-microsoft-com:vml" Requires="v">
                  <p:oleObj name="Equation" r:id="rId4" imgW="1422400" imgH="482600" progId="Equation.DSMT4">
                    <p:embed/>
                  </p:oleObj>
                </mc:Choice>
                <mc:Fallback>
                  <p:oleObj name="Equation" r:id="rId4" imgW="1422400" imgH="482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033" y="2538449"/>
                          <a:ext cx="4045306" cy="1390574"/>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E90270E5-C1B8-99C8-AE67-242B6725A4DB}"/>
                </a:ext>
              </a:extLst>
            </p:cNvPr>
            <p:cNvGraphicFramePr>
              <a:graphicFrameLocks noChangeAspect="1"/>
            </p:cNvGraphicFramePr>
            <p:nvPr>
              <p:extLst>
                <p:ext uri="{D42A27DB-BD31-4B8C-83A1-F6EECF244321}">
                  <p14:modId xmlns:p14="http://schemas.microsoft.com/office/powerpoint/2010/main" val="2853110275"/>
                </p:ext>
              </p:extLst>
            </p:nvPr>
          </p:nvGraphicFramePr>
          <p:xfrm>
            <a:off x="1253520" y="4096593"/>
            <a:ext cx="2788331" cy="581453"/>
          </p:xfrm>
          <a:graphic>
            <a:graphicData uri="http://schemas.openxmlformats.org/presentationml/2006/ole">
              <mc:AlternateContent xmlns:mc="http://schemas.openxmlformats.org/markup-compatibility/2006">
                <mc:Choice xmlns:v="urn:schemas-microsoft-com:vml" Requires="v">
                  <p:oleObj name="Equation" r:id="rId6" imgW="1346200" imgH="279400" progId="Equation.DSMT4">
                    <p:embed/>
                  </p:oleObj>
                </mc:Choice>
                <mc:Fallback>
                  <p:oleObj name="Equation" r:id="rId6" imgW="1346200" imgH="2794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3520" y="4096593"/>
                          <a:ext cx="2788331" cy="581453"/>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D6B84CB3-C5B8-E138-2CFD-2136F2DCF816}"/>
                </a:ext>
              </a:extLst>
            </p:cNvPr>
            <p:cNvGraphicFramePr>
              <a:graphicFrameLocks noChangeAspect="1"/>
            </p:cNvGraphicFramePr>
            <p:nvPr>
              <p:extLst>
                <p:ext uri="{D42A27DB-BD31-4B8C-83A1-F6EECF244321}">
                  <p14:modId xmlns:p14="http://schemas.microsoft.com/office/powerpoint/2010/main" val="1269637382"/>
                </p:ext>
              </p:extLst>
            </p:nvPr>
          </p:nvGraphicFramePr>
          <p:xfrm>
            <a:off x="1336422" y="4845616"/>
            <a:ext cx="2695828" cy="581453"/>
          </p:xfrm>
          <a:graphic>
            <a:graphicData uri="http://schemas.openxmlformats.org/presentationml/2006/ole">
              <mc:AlternateContent xmlns:mc="http://schemas.openxmlformats.org/markup-compatibility/2006">
                <mc:Choice xmlns:v="urn:schemas-microsoft-com:vml" Requires="v">
                  <p:oleObj name="Equation" r:id="rId8" imgW="1295400" imgH="279400" progId="Equation.DSMT4">
                    <p:embed/>
                  </p:oleObj>
                </mc:Choice>
                <mc:Fallback>
                  <p:oleObj name="Equation" r:id="rId8" imgW="1295400" imgH="2794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6422" y="4845616"/>
                          <a:ext cx="2695828" cy="581453"/>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36E6212D-6BD7-CDC3-B3D7-ECC2CE095303}"/>
                </a:ext>
              </a:extLst>
            </p:cNvPr>
            <p:cNvGraphicFramePr>
              <a:graphicFrameLocks noChangeAspect="1"/>
            </p:cNvGraphicFramePr>
            <p:nvPr>
              <p:extLst>
                <p:ext uri="{D42A27DB-BD31-4B8C-83A1-F6EECF244321}">
                  <p14:modId xmlns:p14="http://schemas.microsoft.com/office/powerpoint/2010/main" val="2434922157"/>
                </p:ext>
              </p:extLst>
            </p:nvPr>
          </p:nvGraphicFramePr>
          <p:xfrm>
            <a:off x="1336422" y="5498217"/>
            <a:ext cx="2695827" cy="693663"/>
          </p:xfrm>
          <a:graphic>
            <a:graphicData uri="http://schemas.openxmlformats.org/presentationml/2006/ole">
              <mc:AlternateContent xmlns:mc="http://schemas.openxmlformats.org/markup-compatibility/2006">
                <mc:Choice xmlns:v="urn:schemas-microsoft-com:vml" Requires="v">
                  <p:oleObj name="Equation" r:id="rId10" imgW="1091726" imgH="279279" progId="Equation.DSMT4">
                    <p:embed/>
                  </p:oleObj>
                </mc:Choice>
                <mc:Fallback>
                  <p:oleObj name="Equation" r:id="rId10" imgW="1091726" imgH="279279"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6422" y="5498217"/>
                          <a:ext cx="2695827" cy="693663"/>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F3E59B5F-D6B1-4509-7BD4-E9F8BFED70C9}"/>
                </a:ext>
              </a:extLst>
            </p:cNvPr>
            <p:cNvGraphicFramePr>
              <a:graphicFrameLocks noChangeAspect="1"/>
            </p:cNvGraphicFramePr>
            <p:nvPr>
              <p:extLst>
                <p:ext uri="{D42A27DB-BD31-4B8C-83A1-F6EECF244321}">
                  <p14:modId xmlns:p14="http://schemas.microsoft.com/office/powerpoint/2010/main" val="1344712197"/>
                </p:ext>
              </p:extLst>
            </p:nvPr>
          </p:nvGraphicFramePr>
          <p:xfrm>
            <a:off x="1517427" y="6220187"/>
            <a:ext cx="2333815" cy="637813"/>
          </p:xfrm>
          <a:graphic>
            <a:graphicData uri="http://schemas.openxmlformats.org/presentationml/2006/ole">
              <mc:AlternateContent xmlns:mc="http://schemas.openxmlformats.org/markup-compatibility/2006">
                <mc:Choice xmlns:v="urn:schemas-microsoft-com:vml" Requires="v">
                  <p:oleObj name="Equation" r:id="rId12" imgW="1028700" imgH="279400" progId="Equation.DSMT4">
                    <p:embed/>
                  </p:oleObj>
                </mc:Choice>
                <mc:Fallback>
                  <p:oleObj name="Equation" r:id="rId12" imgW="1028700" imgH="279400"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7427" y="6220187"/>
                          <a:ext cx="2333815" cy="637813"/>
                        </a:xfrm>
                        <a:prstGeom prst="rect">
                          <a:avLst/>
                        </a:prstGeom>
                        <a:noFill/>
                      </p:spPr>
                    </p:pic>
                  </p:oleObj>
                </mc:Fallback>
              </mc:AlternateContent>
            </a:graphicData>
          </a:graphic>
        </p:graphicFrame>
      </p:grpSp>
      <p:graphicFrame>
        <p:nvGraphicFramePr>
          <p:cNvPr id="37" name="对象 36">
            <a:extLst>
              <a:ext uri="{FF2B5EF4-FFF2-40B4-BE49-F238E27FC236}">
                <a16:creationId xmlns:a16="http://schemas.microsoft.com/office/drawing/2014/main" id="{149AED6F-1782-DE6B-AD62-74E21F18EC72}"/>
              </a:ext>
            </a:extLst>
          </p:cNvPr>
          <p:cNvGraphicFramePr>
            <a:graphicFrameLocks noChangeAspect="1"/>
          </p:cNvGraphicFramePr>
          <p:nvPr>
            <p:extLst>
              <p:ext uri="{D42A27DB-BD31-4B8C-83A1-F6EECF244321}">
                <p14:modId xmlns:p14="http://schemas.microsoft.com/office/powerpoint/2010/main" val="3276351740"/>
              </p:ext>
            </p:extLst>
          </p:nvPr>
        </p:nvGraphicFramePr>
        <p:xfrm>
          <a:off x="5196814" y="2397301"/>
          <a:ext cx="3366913" cy="1807986"/>
        </p:xfrm>
        <a:graphic>
          <a:graphicData uri="http://schemas.openxmlformats.org/presentationml/2006/ole">
            <mc:AlternateContent xmlns:mc="http://schemas.openxmlformats.org/markup-compatibility/2006">
              <mc:Choice xmlns:v="urn:schemas-microsoft-com:vml" Requires="v">
                <p:oleObj name="Equation" r:id="rId14" imgW="2324100" imgH="1244600" progId="Equation.DSMT4">
                  <p:embed/>
                </p:oleObj>
              </mc:Choice>
              <mc:Fallback>
                <p:oleObj name="Equation" r:id="rId14" imgW="2324100" imgH="1244600" progId="Equation.DSMT4">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96814" y="2397301"/>
                        <a:ext cx="3366913" cy="1807986"/>
                      </a:xfrm>
                      <a:prstGeom prst="rect">
                        <a:avLst/>
                      </a:prstGeom>
                      <a:noFill/>
                    </p:spPr>
                  </p:pic>
                </p:oleObj>
              </mc:Fallback>
            </mc:AlternateContent>
          </a:graphicData>
        </a:graphic>
      </p:graphicFrame>
      <p:graphicFrame>
        <p:nvGraphicFramePr>
          <p:cNvPr id="39" name="对象 38">
            <a:extLst>
              <a:ext uri="{FF2B5EF4-FFF2-40B4-BE49-F238E27FC236}">
                <a16:creationId xmlns:a16="http://schemas.microsoft.com/office/drawing/2014/main" id="{A35A6B94-B52C-0CD4-7B76-ED8787CD9A91}"/>
              </a:ext>
            </a:extLst>
          </p:cNvPr>
          <p:cNvGraphicFramePr>
            <a:graphicFrameLocks noChangeAspect="1"/>
          </p:cNvGraphicFramePr>
          <p:nvPr>
            <p:extLst>
              <p:ext uri="{D42A27DB-BD31-4B8C-83A1-F6EECF244321}">
                <p14:modId xmlns:p14="http://schemas.microsoft.com/office/powerpoint/2010/main" val="3173698365"/>
              </p:ext>
            </p:extLst>
          </p:nvPr>
        </p:nvGraphicFramePr>
        <p:xfrm>
          <a:off x="8729540" y="2377903"/>
          <a:ext cx="3339936" cy="1793500"/>
        </p:xfrm>
        <a:graphic>
          <a:graphicData uri="http://schemas.openxmlformats.org/presentationml/2006/ole">
            <mc:AlternateContent xmlns:mc="http://schemas.openxmlformats.org/markup-compatibility/2006">
              <mc:Choice xmlns:v="urn:schemas-microsoft-com:vml" Requires="v">
                <p:oleObj name="Equation" r:id="rId16" imgW="2324100" imgH="1244600" progId="Equation.DSMT4">
                  <p:embed/>
                </p:oleObj>
              </mc:Choice>
              <mc:Fallback>
                <p:oleObj name="Equation" r:id="rId16" imgW="2324100" imgH="1244600" progId="Equation.DSMT4">
                  <p:embed/>
                  <p:pic>
                    <p:nvPicPr>
                      <p:cNvPr id="0"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29540" y="2377903"/>
                        <a:ext cx="3339936" cy="1793500"/>
                      </a:xfrm>
                      <a:prstGeom prst="rect">
                        <a:avLst/>
                      </a:prstGeom>
                      <a:noFill/>
                    </p:spPr>
                  </p:pic>
                </p:oleObj>
              </mc:Fallback>
            </mc:AlternateContent>
          </a:graphicData>
        </a:graphic>
      </p:graphicFrame>
      <p:graphicFrame>
        <p:nvGraphicFramePr>
          <p:cNvPr id="41" name="对象 40">
            <a:extLst>
              <a:ext uri="{FF2B5EF4-FFF2-40B4-BE49-F238E27FC236}">
                <a16:creationId xmlns:a16="http://schemas.microsoft.com/office/drawing/2014/main" id="{5BF70E59-F15F-C7BC-A024-B69BFD1828E7}"/>
              </a:ext>
            </a:extLst>
          </p:cNvPr>
          <p:cNvGraphicFramePr>
            <a:graphicFrameLocks noChangeAspect="1"/>
          </p:cNvGraphicFramePr>
          <p:nvPr>
            <p:extLst>
              <p:ext uri="{D42A27DB-BD31-4B8C-83A1-F6EECF244321}">
                <p14:modId xmlns:p14="http://schemas.microsoft.com/office/powerpoint/2010/main" val="863719700"/>
              </p:ext>
            </p:extLst>
          </p:nvPr>
        </p:nvGraphicFramePr>
        <p:xfrm>
          <a:off x="5089110" y="4562299"/>
          <a:ext cx="7051357" cy="1279987"/>
        </p:xfrm>
        <a:graphic>
          <a:graphicData uri="http://schemas.openxmlformats.org/presentationml/2006/ole">
            <mc:AlternateContent xmlns:mc="http://schemas.openxmlformats.org/markup-compatibility/2006">
              <mc:Choice xmlns:v="urn:schemas-microsoft-com:vml" Requires="v">
                <p:oleObj name="Equation" r:id="rId18" imgW="3924300" imgH="711200" progId="Equation.DSMT4">
                  <p:embed/>
                </p:oleObj>
              </mc:Choice>
              <mc:Fallback>
                <p:oleObj name="Equation" r:id="rId18" imgW="3924300" imgH="711200" progId="Equation.DSMT4">
                  <p:embed/>
                  <p:pic>
                    <p:nvPicPr>
                      <p:cNvPr id="0" name="Object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89110" y="4562299"/>
                        <a:ext cx="7051357" cy="1279987"/>
                      </a:xfrm>
                      <a:prstGeom prst="rect">
                        <a:avLst/>
                      </a:prstGeom>
                      <a:noFill/>
                    </p:spPr>
                  </p:pic>
                </p:oleObj>
              </mc:Fallback>
            </mc:AlternateContent>
          </a:graphicData>
        </a:graphic>
      </p:graphicFrame>
      <p:sp>
        <p:nvSpPr>
          <p:cNvPr id="44" name="文本框 43">
            <a:extLst>
              <a:ext uri="{FF2B5EF4-FFF2-40B4-BE49-F238E27FC236}">
                <a16:creationId xmlns:a16="http://schemas.microsoft.com/office/drawing/2014/main" id="{CFDA1F19-B2B7-C6C6-D2AF-CB383E451241}"/>
              </a:ext>
            </a:extLst>
          </p:cNvPr>
          <p:cNvSpPr txBox="1"/>
          <p:nvPr/>
        </p:nvSpPr>
        <p:spPr>
          <a:xfrm>
            <a:off x="5196814" y="5914086"/>
            <a:ext cx="6865657" cy="881139"/>
          </a:xfrm>
          <a:prstGeom prst="rect">
            <a:avLst/>
          </a:prstGeom>
          <a:noFill/>
        </p:spPr>
        <p:txBody>
          <a:bodyPr wrap="square">
            <a:spAutoFit/>
          </a:bodyPr>
          <a:lstStyle/>
          <a:p>
            <a:pPr>
              <a:lnSpc>
                <a:spcPct val="150000"/>
              </a:lnSpc>
            </a:pPr>
            <a:r>
              <a:rPr lang="en-US" altLang="zh-CN" sz="1800" b="1" i="1" dirty="0" err="1">
                <a:solidFill>
                  <a:srgbClr val="000000"/>
                </a:solidFill>
                <a:effectLst/>
                <a:latin typeface="Times New Roman" panose="02020603050405020304" pitchFamily="18" charset="0"/>
                <a:ea typeface="宋体" panose="02010600030101010101" pitchFamily="2" charset="-122"/>
              </a:rPr>
              <a:t>L</a:t>
            </a:r>
            <a:r>
              <a:rPr lang="en-US" altLang="zh-CN" sz="1800" b="1" i="1" baseline="-25000" dirty="0" err="1">
                <a:solidFill>
                  <a:srgbClr val="000000"/>
                </a:solidFill>
                <a:effectLst/>
                <a:latin typeface="Times New Roman" panose="02020603050405020304" pitchFamily="18" charset="0"/>
                <a:ea typeface="宋体" panose="02010600030101010101" pitchFamily="2" charset="-122"/>
              </a:rPr>
              <a:t>rs</a:t>
            </a:r>
            <a:r>
              <a:rPr lang="en-US" altLang="zh-CN" sz="1800" b="1" dirty="0" err="1">
                <a:solidFill>
                  <a:srgbClr val="000000"/>
                </a:solidFill>
                <a:effectLst/>
                <a:latin typeface="宋体" panose="02010600030101010101" pitchFamily="2" charset="-122"/>
                <a:cs typeface="Times New Roman" panose="02020603050405020304" pitchFamily="18" charset="0"/>
              </a:rPr>
              <a:t>和</a:t>
            </a:r>
            <a:r>
              <a:rPr lang="en-US" altLang="zh-CN" sz="1800" b="1" i="1" dirty="0" err="1">
                <a:solidFill>
                  <a:srgbClr val="000000"/>
                </a:solidFill>
                <a:effectLst/>
                <a:latin typeface="Times New Roman" panose="02020603050405020304" pitchFamily="18" charset="0"/>
                <a:ea typeface="宋体" panose="02010600030101010101" pitchFamily="2" charset="-122"/>
              </a:rPr>
              <a:t>L</a:t>
            </a:r>
            <a:r>
              <a:rPr lang="en-US" altLang="zh-CN" sz="1800" b="1" i="1" baseline="-25000" dirty="0" err="1">
                <a:solidFill>
                  <a:srgbClr val="000000"/>
                </a:solidFill>
                <a:effectLst/>
                <a:latin typeface="Times New Roman" panose="02020603050405020304" pitchFamily="18" charset="0"/>
                <a:ea typeface="宋体" panose="02010600030101010101" pitchFamily="2" charset="-122"/>
              </a:rPr>
              <a:t>sr</a:t>
            </a:r>
            <a:r>
              <a:rPr lang="en-US" altLang="zh-CN" sz="1800" b="1" dirty="0" err="1">
                <a:solidFill>
                  <a:srgbClr val="000000"/>
                </a:solidFill>
                <a:effectLst/>
                <a:latin typeface="宋体" panose="02010600030101010101" pitchFamily="2" charset="-122"/>
                <a:cs typeface="Times New Roman" panose="02020603050405020304" pitchFamily="18" charset="0"/>
              </a:rPr>
              <a:t>两个分块矩阵互为转置，且均与转子位置</a:t>
            </a:r>
            <a:r>
              <a:rPr lang="en-US" altLang="zh-CN" sz="1800" b="1" i="1" kern="12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800" b="1" i="1" kern="1200" baseline="-25000" dirty="0" err="1">
                <a:solidFill>
                  <a:srgbClr val="000000"/>
                </a:solidFill>
                <a:effectLst/>
                <a:latin typeface="Times New Roman" panose="02020603050405020304" pitchFamily="18" charset="0"/>
                <a:ea typeface="宋体" panose="02010600030101010101" pitchFamily="2" charset="-122"/>
              </a:rPr>
              <a:t>r</a:t>
            </a:r>
            <a:r>
              <a:rPr lang="en-US" altLang="zh-CN" sz="1800" b="1" dirty="0" err="1">
                <a:solidFill>
                  <a:srgbClr val="000000"/>
                </a:solidFill>
                <a:effectLst/>
                <a:latin typeface="宋体" panose="02010600030101010101" pitchFamily="2" charset="-122"/>
                <a:cs typeface="Times New Roman" panose="02020603050405020304" pitchFamily="18" charset="0"/>
              </a:rPr>
              <a:t>有关，它们的元素都是变参数，这是系统非线性的一个根源</a:t>
            </a:r>
            <a:endParaRPr lang="zh-CN" altLang="en-US" b="1" dirty="0"/>
          </a:p>
        </p:txBody>
      </p:sp>
    </p:spTree>
    <p:extLst>
      <p:ext uri="{BB962C8B-B14F-4D97-AF65-F5344CB8AC3E}">
        <p14:creationId xmlns:p14="http://schemas.microsoft.com/office/powerpoint/2010/main" val="299879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480868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、三相静止坐标系下的数学模型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11" name="文本框 10">
            <a:extLst>
              <a:ext uri="{FF2B5EF4-FFF2-40B4-BE49-F238E27FC236}">
                <a16:creationId xmlns:a16="http://schemas.microsoft.com/office/drawing/2014/main" id="{6162576C-D62A-96B8-BC93-53575F0349F4}"/>
              </a:ext>
            </a:extLst>
          </p:cNvPr>
          <p:cNvSpPr txBox="1"/>
          <p:nvPr/>
        </p:nvSpPr>
        <p:spPr>
          <a:xfrm>
            <a:off x="309430" y="1705653"/>
            <a:ext cx="223910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磁链方程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E93E58D4-B0AC-0C20-561D-3CFF1EC1B67D}"/>
              </a:ext>
            </a:extLst>
          </p:cNvPr>
          <p:cNvGraphicFramePr>
            <a:graphicFrameLocks noChangeAspect="1"/>
          </p:cNvGraphicFramePr>
          <p:nvPr>
            <p:extLst>
              <p:ext uri="{D42A27DB-BD31-4B8C-83A1-F6EECF244321}">
                <p14:modId xmlns:p14="http://schemas.microsoft.com/office/powerpoint/2010/main" val="362546291"/>
              </p:ext>
            </p:extLst>
          </p:nvPr>
        </p:nvGraphicFramePr>
        <p:xfrm>
          <a:off x="2820524" y="2340760"/>
          <a:ext cx="6595625" cy="2535255"/>
        </p:xfrm>
        <a:graphic>
          <a:graphicData uri="http://schemas.openxmlformats.org/presentationml/2006/ole">
            <mc:AlternateContent xmlns:mc="http://schemas.openxmlformats.org/markup-compatibility/2006">
              <mc:Choice xmlns:v="urn:schemas-microsoft-com:vml" Requires="v">
                <p:oleObj name="Equation" r:id="rId4" imgW="2108200" imgH="812800" progId="Equation.DSMT4">
                  <p:embed/>
                </p:oleObj>
              </mc:Choice>
              <mc:Fallback>
                <p:oleObj name="Equation" r:id="rId4" imgW="2108200" imgH="8128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524" y="2340760"/>
                        <a:ext cx="6595625" cy="2535255"/>
                      </a:xfrm>
                      <a:prstGeom prst="rect">
                        <a:avLst/>
                      </a:prstGeom>
                      <a:noFill/>
                    </p:spPr>
                  </p:pic>
                </p:oleObj>
              </mc:Fallback>
            </mc:AlternateContent>
          </a:graphicData>
        </a:graphic>
      </p:graphicFrame>
      <p:sp>
        <p:nvSpPr>
          <p:cNvPr id="13" name="文本框 12">
            <a:extLst>
              <a:ext uri="{FF2B5EF4-FFF2-40B4-BE49-F238E27FC236}">
                <a16:creationId xmlns:a16="http://schemas.microsoft.com/office/drawing/2014/main" id="{93D39F26-978C-BDA1-0CCF-5686E32EDEEF}"/>
              </a:ext>
            </a:extLst>
          </p:cNvPr>
          <p:cNvSpPr txBox="1"/>
          <p:nvPr/>
        </p:nvSpPr>
        <p:spPr>
          <a:xfrm>
            <a:off x="87411" y="5152347"/>
            <a:ext cx="12104589" cy="1140633"/>
          </a:xfrm>
          <a:prstGeom prst="rect">
            <a:avLst/>
          </a:prstGeom>
          <a:noFill/>
        </p:spPr>
        <p:txBody>
          <a:bodyPr wrap="square">
            <a:spAutoFit/>
          </a:bodyPr>
          <a:lstStyle/>
          <a:p>
            <a:pPr>
              <a:lnSpc>
                <a:spcPct val="150000"/>
              </a:lnSpc>
            </a:pPr>
            <a:r>
              <a:rPr lang="en-US" altLang="zh-CN" sz="2400" b="1" i="1" dirty="0" err="1">
                <a:solidFill>
                  <a:srgbClr val="C00000"/>
                </a:solidFill>
                <a:effectLst/>
                <a:latin typeface="Times New Roman" panose="02020603050405020304" pitchFamily="18" charset="0"/>
                <a:ea typeface="宋体" panose="02010600030101010101" pitchFamily="2" charset="-122"/>
              </a:rPr>
              <a:t>Ldi</a:t>
            </a:r>
            <a:r>
              <a:rPr lang="en-US" altLang="zh-CN" sz="2400" b="1" dirty="0">
                <a:solidFill>
                  <a:srgbClr val="C00000"/>
                </a:solidFill>
                <a:effectLst/>
                <a:latin typeface="Times New Roman" panose="02020603050405020304" pitchFamily="18" charset="0"/>
                <a:ea typeface="宋体" panose="02010600030101010101" pitchFamily="2" charset="-122"/>
              </a:rPr>
              <a:t> /</a:t>
            </a:r>
            <a:r>
              <a:rPr lang="en-US" altLang="zh-CN" sz="2400" b="1" i="1" dirty="0">
                <a:solidFill>
                  <a:srgbClr val="C00000"/>
                </a:solidFill>
                <a:effectLst/>
                <a:latin typeface="Times New Roman" panose="02020603050405020304" pitchFamily="18" charset="0"/>
                <a:ea typeface="宋体" panose="02010600030101010101" pitchFamily="2" charset="-122"/>
              </a:rPr>
              <a:t>dt</a:t>
            </a:r>
            <a:r>
              <a:rPr lang="en-US" altLang="zh-CN" sz="2400" b="1" dirty="0">
                <a:solidFill>
                  <a:srgbClr val="C00000"/>
                </a:solidFill>
                <a:effectLst/>
                <a:latin typeface="Times New Roman" panose="02020603050405020304" pitchFamily="18" charset="0"/>
                <a:ea typeface="宋体" panose="02010600030101010101" pitchFamily="2" charset="-122"/>
              </a:rPr>
              <a:t> </a:t>
            </a:r>
            <a:r>
              <a:rPr lang="en-US" altLang="zh-CN" sz="2400" b="1" dirty="0" err="1">
                <a:effectLst/>
                <a:latin typeface="宋体" panose="02010600030101010101" pitchFamily="2" charset="-122"/>
                <a:cs typeface="Times New Roman" panose="02020603050405020304" pitchFamily="18" charset="0"/>
              </a:rPr>
              <a:t>项属于电磁感应电动势中的</a:t>
            </a:r>
            <a:r>
              <a:rPr lang="en-US" altLang="zh-CN" sz="2400" b="1" dirty="0" err="1">
                <a:solidFill>
                  <a:srgbClr val="C00000"/>
                </a:solidFill>
                <a:effectLst/>
                <a:latin typeface="宋体" panose="02010600030101010101" pitchFamily="2" charset="-122"/>
                <a:cs typeface="Times New Roman" panose="02020603050405020304" pitchFamily="18" charset="0"/>
              </a:rPr>
              <a:t>脉变电动势（或称变压器电动势</a:t>
            </a:r>
            <a:r>
              <a:rPr lang="en-US" altLang="zh-CN" sz="2400" b="1" dirty="0">
                <a:solidFill>
                  <a:srgbClr val="C00000"/>
                </a:solidFill>
                <a:effectLst/>
                <a:latin typeface="宋体" panose="02010600030101010101" pitchFamily="2" charset="-122"/>
                <a:cs typeface="Times New Roman" panose="02020603050405020304" pitchFamily="18" charset="0"/>
              </a:rPr>
              <a:t>），</a:t>
            </a:r>
            <a:r>
              <a:rPr lang="en-US" altLang="zh-CN" sz="2400" b="1" dirty="0">
                <a:solidFill>
                  <a:srgbClr val="C00000"/>
                </a:solidFill>
                <a:effectLst/>
                <a:latin typeface="Times New Roman" panose="02020603050405020304" pitchFamily="18" charset="0"/>
                <a:ea typeface="宋体" panose="02010600030101010101" pitchFamily="2" charset="-122"/>
              </a:rPr>
              <a:t>(d</a:t>
            </a:r>
            <a:r>
              <a:rPr lang="en-US" altLang="zh-CN" sz="2400" b="1" i="1" dirty="0">
                <a:solidFill>
                  <a:srgbClr val="C00000"/>
                </a:solidFill>
                <a:effectLst/>
                <a:latin typeface="Times New Roman" panose="02020603050405020304" pitchFamily="18" charset="0"/>
                <a:ea typeface="宋体" panose="02010600030101010101" pitchFamily="2" charset="-122"/>
              </a:rPr>
              <a:t>L </a:t>
            </a:r>
            <a:r>
              <a:rPr lang="en-US" altLang="zh-CN" sz="2400" b="1" dirty="0">
                <a:solidFill>
                  <a:srgbClr val="C00000"/>
                </a:solidFill>
                <a:effectLst/>
                <a:latin typeface="Times New Roman" panose="02020603050405020304" pitchFamily="18" charset="0"/>
                <a:ea typeface="宋体" panose="02010600030101010101" pitchFamily="2" charset="-122"/>
              </a:rPr>
              <a:t>/ </a:t>
            </a:r>
            <a:r>
              <a:rPr lang="en-US" altLang="zh-CN" sz="2400" b="1" dirty="0" err="1">
                <a:solidFill>
                  <a:srgbClr val="C00000"/>
                </a:solidFill>
                <a:effectLst/>
                <a:latin typeface="Times New Roman" panose="02020603050405020304" pitchFamily="18" charset="0"/>
                <a:ea typeface="宋体" panose="02010600030101010101" pitchFamily="2" charset="-122"/>
              </a:rPr>
              <a:t>d</a:t>
            </a:r>
            <a:r>
              <a:rPr lang="en-US" altLang="zh-CN" sz="2400" b="1" i="1" kern="1200" dirty="0" err="1">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b="1" i="1" kern="1200" baseline="-25000" dirty="0" err="1">
                <a:solidFill>
                  <a:srgbClr val="C00000"/>
                </a:solidFill>
                <a:effectLst/>
                <a:latin typeface="Times New Roman" panose="02020603050405020304" pitchFamily="18" charset="0"/>
                <a:ea typeface="宋体" panose="02010600030101010101" pitchFamily="2" charset="-122"/>
              </a:rPr>
              <a:t>r</a:t>
            </a:r>
            <a:r>
              <a:rPr lang="en-US" altLang="zh-CN" sz="2400" b="1" dirty="0">
                <a:solidFill>
                  <a:srgbClr val="C00000"/>
                </a:solidFill>
                <a:effectLst/>
                <a:latin typeface="Times New Roman" panose="02020603050405020304" pitchFamily="18" charset="0"/>
                <a:ea typeface="宋体" panose="02010600030101010101" pitchFamily="2" charset="-122"/>
              </a:rPr>
              <a:t>)</a:t>
            </a:r>
            <a:r>
              <a:rPr lang="en-US" altLang="zh-CN" sz="2400" b="1" i="1" dirty="0" err="1">
                <a:solidFill>
                  <a:srgbClr val="C00000"/>
                </a:solidFill>
                <a:effectLst/>
                <a:latin typeface="Times New Roman" panose="02020603050405020304" pitchFamily="18" charset="0"/>
                <a:ea typeface="宋体" panose="02010600030101010101" pitchFamily="2" charset="-122"/>
              </a:rPr>
              <a:t>ωi</a:t>
            </a:r>
            <a:r>
              <a:rPr lang="en-US" altLang="zh-CN" sz="2400" b="1" dirty="0">
                <a:solidFill>
                  <a:srgbClr val="C00000"/>
                </a:solidFill>
                <a:effectLst/>
                <a:latin typeface="Times New Roman" panose="02020603050405020304" pitchFamily="18" charset="0"/>
                <a:ea typeface="宋体" panose="02010600030101010101" pitchFamily="2" charset="-122"/>
              </a:rPr>
              <a:t> </a:t>
            </a:r>
            <a:r>
              <a:rPr lang="en-US" altLang="zh-CN" sz="2400" b="1" dirty="0" err="1">
                <a:effectLst/>
                <a:latin typeface="宋体" panose="02010600030101010101" pitchFamily="2" charset="-122"/>
                <a:cs typeface="Times New Roman" panose="02020603050405020304" pitchFamily="18" charset="0"/>
              </a:rPr>
              <a:t>项属于电磁感应电动势中与转速成正比的</a:t>
            </a:r>
            <a:r>
              <a:rPr lang="en-US" altLang="zh-CN" sz="2400" b="1" dirty="0" err="1">
                <a:solidFill>
                  <a:srgbClr val="C00000"/>
                </a:solidFill>
                <a:effectLst/>
                <a:latin typeface="宋体" panose="02010600030101010101" pitchFamily="2" charset="-122"/>
                <a:cs typeface="Times New Roman" panose="02020603050405020304" pitchFamily="18" charset="0"/>
              </a:rPr>
              <a:t>运动电动势</a:t>
            </a:r>
            <a:r>
              <a:rPr lang="en-US" altLang="zh-CN" sz="2400" b="1" dirty="0">
                <a:solidFill>
                  <a:srgbClr val="C00000"/>
                </a:solidFill>
                <a:effectLst/>
                <a:latin typeface="宋体" panose="02010600030101010101" pitchFamily="2" charset="-122"/>
                <a:cs typeface="Times New Roman" panose="02020603050405020304" pitchFamily="18" charset="0"/>
              </a:rPr>
              <a:t>。</a:t>
            </a:r>
            <a:endParaRPr lang="zh-CN" altLang="en-US" sz="2400" b="1" dirty="0">
              <a:solidFill>
                <a:srgbClr val="C00000"/>
              </a:solidFill>
            </a:endParaRPr>
          </a:p>
        </p:txBody>
      </p:sp>
    </p:spTree>
    <p:extLst>
      <p:ext uri="{BB962C8B-B14F-4D97-AF65-F5344CB8AC3E}">
        <p14:creationId xmlns:p14="http://schemas.microsoft.com/office/powerpoint/2010/main" val="2637036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480868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、三相静止坐标系下的数学模型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11" name="文本框 10">
            <a:extLst>
              <a:ext uri="{FF2B5EF4-FFF2-40B4-BE49-F238E27FC236}">
                <a16:creationId xmlns:a16="http://schemas.microsoft.com/office/drawing/2014/main" id="{6162576C-D62A-96B8-BC93-53575F0349F4}"/>
              </a:ext>
            </a:extLst>
          </p:cNvPr>
          <p:cNvSpPr txBox="1"/>
          <p:nvPr/>
        </p:nvSpPr>
        <p:spPr>
          <a:xfrm>
            <a:off x="309430" y="2034269"/>
            <a:ext cx="223910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转矩方程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E0352B98-328F-4F9D-0B18-144895B014D0}"/>
              </a:ext>
            </a:extLst>
          </p:cNvPr>
          <p:cNvGraphicFramePr>
            <a:graphicFrameLocks noChangeAspect="1"/>
          </p:cNvGraphicFramePr>
          <p:nvPr>
            <p:extLst>
              <p:ext uri="{D42A27DB-BD31-4B8C-83A1-F6EECF244321}">
                <p14:modId xmlns:p14="http://schemas.microsoft.com/office/powerpoint/2010/main" val="875006801"/>
              </p:ext>
            </p:extLst>
          </p:nvPr>
        </p:nvGraphicFramePr>
        <p:xfrm>
          <a:off x="509952" y="2877164"/>
          <a:ext cx="5047609" cy="1741667"/>
        </p:xfrm>
        <a:graphic>
          <a:graphicData uri="http://schemas.openxmlformats.org/presentationml/2006/ole">
            <mc:AlternateContent xmlns:mc="http://schemas.openxmlformats.org/markup-compatibility/2006">
              <mc:Choice xmlns:v="urn:schemas-microsoft-com:vml" Requires="v">
                <p:oleObj name="Equation" r:id="rId4" imgW="1981200" imgH="685800" progId="Equation.DSMT4">
                  <p:embed/>
                </p:oleObj>
              </mc:Choice>
              <mc:Fallback>
                <p:oleObj name="Equation" r:id="rId4" imgW="1981200" imgH="6858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52" y="2877164"/>
                        <a:ext cx="5047609" cy="1741667"/>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85528417-5164-322F-D6EE-CBDC01988A79}"/>
              </a:ext>
            </a:extLst>
          </p:cNvPr>
          <p:cNvSpPr txBox="1"/>
          <p:nvPr/>
        </p:nvSpPr>
        <p:spPr>
          <a:xfrm>
            <a:off x="6684982" y="2051643"/>
            <a:ext cx="223910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运动方程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5" name="对象 14">
            <a:extLst>
              <a:ext uri="{FF2B5EF4-FFF2-40B4-BE49-F238E27FC236}">
                <a16:creationId xmlns:a16="http://schemas.microsoft.com/office/drawing/2014/main" id="{FF60FA5E-A9EC-A0EA-59A8-2910094F984C}"/>
              </a:ext>
            </a:extLst>
          </p:cNvPr>
          <p:cNvGraphicFramePr>
            <a:graphicFrameLocks noChangeAspect="1"/>
          </p:cNvGraphicFramePr>
          <p:nvPr>
            <p:extLst>
              <p:ext uri="{D42A27DB-BD31-4B8C-83A1-F6EECF244321}">
                <p14:modId xmlns:p14="http://schemas.microsoft.com/office/powerpoint/2010/main" val="4221801402"/>
              </p:ext>
            </p:extLst>
          </p:nvPr>
        </p:nvGraphicFramePr>
        <p:xfrm>
          <a:off x="7047070" y="3348462"/>
          <a:ext cx="4299366" cy="1014287"/>
        </p:xfrm>
        <a:graphic>
          <a:graphicData uri="http://schemas.openxmlformats.org/presentationml/2006/ole">
            <mc:AlternateContent xmlns:mc="http://schemas.openxmlformats.org/markup-compatibility/2006">
              <mc:Choice xmlns:v="urn:schemas-microsoft-com:vml" Requires="v">
                <p:oleObj name="Equation" r:id="rId6" imgW="1803400" imgH="419100" progId="Equation.DSMT4">
                  <p:embed/>
                </p:oleObj>
              </mc:Choice>
              <mc:Fallback>
                <p:oleObj name="Equation" r:id="rId6" imgW="1803400" imgH="4191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7070" y="3348462"/>
                        <a:ext cx="4299366" cy="1014287"/>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6ED6DFD2-722C-083A-04EA-882303837EFE}"/>
              </a:ext>
            </a:extLst>
          </p:cNvPr>
          <p:cNvGraphicFramePr>
            <a:graphicFrameLocks noChangeAspect="1"/>
          </p:cNvGraphicFramePr>
          <p:nvPr>
            <p:extLst>
              <p:ext uri="{D42A27DB-BD31-4B8C-83A1-F6EECF244321}">
                <p14:modId xmlns:p14="http://schemas.microsoft.com/office/powerpoint/2010/main" val="2942815036"/>
              </p:ext>
            </p:extLst>
          </p:nvPr>
        </p:nvGraphicFramePr>
        <p:xfrm>
          <a:off x="7664404" y="4364480"/>
          <a:ext cx="2519356" cy="1014286"/>
        </p:xfrm>
        <a:graphic>
          <a:graphicData uri="http://schemas.openxmlformats.org/presentationml/2006/ole">
            <mc:AlternateContent xmlns:mc="http://schemas.openxmlformats.org/markup-compatibility/2006">
              <mc:Choice xmlns:v="urn:schemas-microsoft-com:vml" Requires="v">
                <p:oleObj name="Equation" r:id="rId8" imgW="977476" imgH="393529" progId="Equation.DSMT4">
                  <p:embed/>
                </p:oleObj>
              </mc:Choice>
              <mc:Fallback>
                <p:oleObj name="Equation" r:id="rId8" imgW="977476" imgH="393529"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4404" y="4364480"/>
                        <a:ext cx="2519356" cy="1014286"/>
                      </a:xfrm>
                      <a:prstGeom prst="rect">
                        <a:avLst/>
                      </a:prstGeom>
                      <a:noFill/>
                    </p:spPr>
                  </p:pic>
                </p:oleObj>
              </mc:Fallback>
            </mc:AlternateContent>
          </a:graphicData>
        </a:graphic>
      </p:graphicFrame>
      <p:sp>
        <p:nvSpPr>
          <p:cNvPr id="21" name="文本框 20">
            <a:extLst>
              <a:ext uri="{FF2B5EF4-FFF2-40B4-BE49-F238E27FC236}">
                <a16:creationId xmlns:a16="http://schemas.microsoft.com/office/drawing/2014/main" id="{15D21FAB-43E7-1AB4-6413-E5FA2D78FDE4}"/>
              </a:ext>
            </a:extLst>
          </p:cNvPr>
          <p:cNvSpPr txBox="1"/>
          <p:nvPr/>
        </p:nvSpPr>
        <p:spPr>
          <a:xfrm>
            <a:off x="231327" y="4682291"/>
            <a:ext cx="5793236" cy="2072106"/>
          </a:xfrm>
          <a:prstGeom prst="rect">
            <a:avLst/>
          </a:prstGeom>
          <a:noFill/>
        </p:spPr>
        <p:txBody>
          <a:bodyPr wrap="square">
            <a:spAutoFit/>
          </a:bodyPr>
          <a:lstStyle/>
          <a:p>
            <a:pPr algn="just">
              <a:lnSpc>
                <a:spcPct val="150000"/>
              </a:lnSpc>
            </a:pPr>
            <a:r>
              <a:rPr lang="en-US" altLang="zh-CN" sz="2200" b="1" dirty="0">
                <a:solidFill>
                  <a:srgbClr val="C00000"/>
                </a:solidFill>
                <a:effectLst/>
                <a:latin typeface="宋体" panose="02010600030101010101" pitchFamily="2" charset="-122"/>
                <a:cs typeface="Times New Roman" panose="02020603050405020304" pitchFamily="18" charset="0"/>
              </a:rPr>
              <a:t>电流对时间的波形未作任何假定，式中的</a:t>
            </a:r>
            <a:r>
              <a:rPr lang="en-US" altLang="zh-CN" sz="2200" b="1" i="1" dirty="0">
                <a:solidFill>
                  <a:srgbClr val="C00000"/>
                </a:solidFill>
                <a:effectLst/>
                <a:latin typeface="Times New Roman" panose="02020603050405020304" pitchFamily="18" charset="0"/>
                <a:ea typeface="宋体" panose="02010600030101010101" pitchFamily="2" charset="-122"/>
              </a:rPr>
              <a:t>i</a:t>
            </a:r>
            <a:r>
              <a:rPr lang="en-US" altLang="zh-CN" sz="2200" b="1" dirty="0">
                <a:solidFill>
                  <a:srgbClr val="C00000"/>
                </a:solidFill>
                <a:effectLst/>
                <a:latin typeface="宋体" panose="02010600030101010101" pitchFamily="2" charset="-122"/>
                <a:cs typeface="Times New Roman" panose="02020603050405020304" pitchFamily="18" charset="0"/>
              </a:rPr>
              <a:t>都是瞬时值。因此，上述电磁转矩公式完全适用于变压变频器供电的含有电流谐波的三相异步电机调速系统</a:t>
            </a:r>
            <a:endParaRPr lang="zh-CN" altLang="en-US" sz="2200" b="1" dirty="0">
              <a:solidFill>
                <a:srgbClr val="C00000"/>
              </a:solidFill>
            </a:endParaRPr>
          </a:p>
        </p:txBody>
      </p:sp>
    </p:spTree>
    <p:extLst>
      <p:ext uri="{BB962C8B-B14F-4D97-AF65-F5344CB8AC3E}">
        <p14:creationId xmlns:p14="http://schemas.microsoft.com/office/powerpoint/2010/main" val="510114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480868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、三相静止坐标系下的数学模型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E9A6E9F1-5E33-586F-E13D-A6A74D6B0E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1481" y="1955620"/>
            <a:ext cx="5820949" cy="4086366"/>
          </a:xfrm>
          <a:prstGeom prst="rect">
            <a:avLst/>
          </a:prstGeom>
        </p:spPr>
      </p:pic>
      <p:sp>
        <p:nvSpPr>
          <p:cNvPr id="13" name="文本框 12">
            <a:extLst>
              <a:ext uri="{FF2B5EF4-FFF2-40B4-BE49-F238E27FC236}">
                <a16:creationId xmlns:a16="http://schemas.microsoft.com/office/drawing/2014/main" id="{7F534081-6170-C071-A28F-466E096933A5}"/>
              </a:ext>
            </a:extLst>
          </p:cNvPr>
          <p:cNvSpPr txBox="1"/>
          <p:nvPr/>
        </p:nvSpPr>
        <p:spPr>
          <a:xfrm>
            <a:off x="87411" y="1900016"/>
            <a:ext cx="6094070" cy="4598567"/>
          </a:xfrm>
          <a:prstGeom prst="rect">
            <a:avLst/>
          </a:prstGeom>
          <a:noFill/>
        </p:spPr>
        <p:txBody>
          <a:bodyPr wrap="square">
            <a:spAutoFit/>
          </a:bodyPr>
          <a:lstStyle/>
          <a:p>
            <a:pPr indent="304800" algn="just" fontAlgn="base">
              <a:lnSpc>
                <a:spcPct val="150000"/>
              </a:lnSpc>
            </a:pP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20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）一个双输入双输出的系统，输入量是电压向量和定子输入角频率，输出量是磁链向量和转子角速度。电流向量可以看作是状态变量；</a:t>
            </a:r>
            <a:endParaRPr lang="zh-CN" altLang="zh-CN" sz="2200" dirty="0">
              <a:effectLst/>
              <a:latin typeface="宋体" panose="02010600030101010101" pitchFamily="2" charset="-122"/>
              <a:ea typeface="宋体" panose="02010600030101010101" pitchFamily="2" charset="-122"/>
              <a:cs typeface="宋体" panose="02010600030101010101" pitchFamily="2" charset="-122"/>
            </a:endParaRPr>
          </a:p>
          <a:p>
            <a:pPr indent="304800" algn="just" fontAlgn="base">
              <a:lnSpc>
                <a:spcPct val="150000"/>
              </a:lnSpc>
            </a:pP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20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）非线性因素存在于</a:t>
            </a:r>
            <a:r>
              <a:rPr lang="en-US" altLang="zh-CN" sz="2200" i="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Φ</a:t>
            </a:r>
            <a:r>
              <a:rPr lang="en-US" altLang="zh-CN" sz="2200" i="1" kern="1200"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20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200" i="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Φ</a:t>
            </a:r>
            <a:r>
              <a:rPr lang="en-US" altLang="zh-CN" sz="2200" i="1" kern="1200"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20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）中，即存在于产生旋转电动势</a:t>
            </a:r>
            <a:r>
              <a:rPr lang="en-US" altLang="zh-CN" sz="220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a:t>
            </a:r>
            <a:r>
              <a:rPr lang="en-US" altLang="zh-CN" sz="2200" kern="1200"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a:t>
            </a:r>
            <a:r>
              <a:rPr lang="en-US" altLang="zh-CN" sz="220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和电磁转矩</a:t>
            </a:r>
            <a:r>
              <a:rPr lang="en-US" altLang="zh-CN" sz="2200" i="1" kern="12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a:t>
            </a:r>
            <a:r>
              <a:rPr lang="en-US" altLang="zh-CN" sz="2200" i="1" kern="1200" baseline="-250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两个环节上，还包含在电感矩阵</a:t>
            </a:r>
            <a:r>
              <a:rPr lang="en-US" altLang="zh-CN" sz="2200" i="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lang="zh-CN" altLang="zh-CN" sz="2200" dirty="0">
              <a:effectLst/>
              <a:latin typeface="宋体" panose="02010600030101010101" pitchFamily="2" charset="-122"/>
              <a:ea typeface="宋体" panose="02010600030101010101" pitchFamily="2" charset="-122"/>
              <a:cs typeface="宋体" panose="02010600030101010101" pitchFamily="2" charset="-122"/>
            </a:endParaRPr>
          </a:p>
          <a:p>
            <a:pPr indent="304800" algn="just" fontAlgn="base">
              <a:lnSpc>
                <a:spcPct val="150000"/>
              </a:lnSpc>
            </a:pP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20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）多变量之间的耦合关系主要也体现在</a:t>
            </a:r>
            <a:r>
              <a:rPr lang="zh-CN" altLang="zh-CN" sz="2200" kern="12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2200" i="1" kern="12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Φ</a:t>
            </a:r>
            <a:r>
              <a:rPr lang="en-US" altLang="zh-CN" sz="2200" i="1" kern="1200" baseline="-250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1</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20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200" i="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Φ</a:t>
            </a:r>
            <a:r>
              <a:rPr lang="en-US" altLang="zh-CN" sz="2200" i="1" kern="1200"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20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）两个环节上，特别是产生运动电动势的</a:t>
            </a:r>
            <a:r>
              <a:rPr lang="en-US" altLang="zh-CN" sz="2200" i="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Φ</a:t>
            </a:r>
            <a:r>
              <a:rPr lang="en-US" altLang="zh-CN" sz="2200" i="1" kern="1200"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r>
              <a:rPr lang="zh-CN" altLang="zh-CN" sz="22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对系统内部的影响最大；</a:t>
            </a:r>
            <a:endParaRPr lang="zh-CN" altLang="zh-CN" sz="22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068452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403BDF40-2630-D143-D39E-B5C6E6A0E7A3}"/>
              </a:ext>
            </a:extLst>
          </p:cNvPr>
          <p:cNvSpPr txBox="1"/>
          <p:nvPr/>
        </p:nvSpPr>
        <p:spPr>
          <a:xfrm>
            <a:off x="43705" y="1799744"/>
            <a:ext cx="12104589" cy="4256678"/>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p"/>
            </a:pPr>
            <a:r>
              <a:rPr lang="zh-CN" altLang="zh-CN" sz="2300" b="1" dirty="0">
                <a:effectLst/>
                <a:latin typeface="Times New Roman" panose="02020603050405020304" pitchFamily="18" charset="0"/>
                <a:ea typeface="宋体" panose="02010600030101010101" pitchFamily="2" charset="-122"/>
                <a:cs typeface="Times New Roman" panose="02020603050405020304" pitchFamily="18" charset="0"/>
              </a:rPr>
              <a:t>异步电机数学模型之所以复杂，关键是因为有一个复杂的</a:t>
            </a:r>
            <a:r>
              <a:rPr lang="en-US" altLang="zh-CN" sz="2300" b="1" dirty="0">
                <a:effectLst/>
                <a:latin typeface="Times New Roman" panose="02020603050405020304" pitchFamily="18" charset="0"/>
                <a:ea typeface="宋体" panose="02010600030101010101" pitchFamily="2" charset="-122"/>
                <a:cs typeface="宋体" panose="02010600030101010101" pitchFamily="2" charset="-122"/>
              </a:rPr>
              <a:t> 6</a:t>
            </a:r>
            <a:r>
              <a:rPr lang="zh-CN" altLang="zh-CN" sz="23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300" b="1" dirty="0">
                <a:effectLst/>
                <a:latin typeface="Times New Roman" panose="02020603050405020304" pitchFamily="18" charset="0"/>
                <a:ea typeface="宋体" panose="02010600030101010101" pitchFamily="2" charset="-122"/>
                <a:cs typeface="宋体" panose="02010600030101010101" pitchFamily="2" charset="-122"/>
              </a:rPr>
              <a:t>6</a:t>
            </a:r>
            <a:r>
              <a:rPr lang="zh-CN" altLang="zh-CN" sz="2300" b="1" dirty="0">
                <a:effectLst/>
                <a:latin typeface="Times New Roman" panose="02020603050405020304" pitchFamily="18" charset="0"/>
                <a:ea typeface="宋体" panose="02010600030101010101" pitchFamily="2" charset="-122"/>
                <a:cs typeface="Times New Roman" panose="02020603050405020304" pitchFamily="18" charset="0"/>
              </a:rPr>
              <a:t>电感矩阵，它体现了影响磁链和受磁链影响的复杂关系。因此，要简化数学模型，须从简化磁链关系入手</a:t>
            </a:r>
            <a:r>
              <a:rPr lang="zh-CN" altLang="en-US" sz="23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300" b="1" dirty="0">
              <a:latin typeface="宋体" panose="02010600030101010101" pitchFamily="2" charset="-122"/>
              <a:ea typeface="宋体" panose="02010600030101010101" pitchFamily="2" charset="-122"/>
              <a:cs typeface="Times New Roman" panose="02020603050405020304" pitchFamily="18" charset="0"/>
            </a:endParaRPr>
          </a:p>
          <a:p>
            <a:pPr marL="285750" indent="-285750" algn="just" fontAlgn="base">
              <a:lnSpc>
                <a:spcPct val="150000"/>
              </a:lnSpc>
              <a:buFont typeface="Wingdings" panose="05000000000000000000" pitchFamily="2" charset="2"/>
              <a:buChar char="p"/>
            </a:pPr>
            <a:r>
              <a:rPr lang="zh-CN" altLang="zh-CN" sz="2300" b="1" dirty="0">
                <a:effectLst/>
                <a:latin typeface="Times New Roman" panose="02020603050405020304" pitchFamily="18" charset="0"/>
                <a:ea typeface="宋体" panose="02010600030101010101" pitchFamily="2" charset="-122"/>
                <a:cs typeface="Times New Roman" panose="02020603050405020304" pitchFamily="18" charset="0"/>
              </a:rPr>
              <a:t>直流电机的数学模型比较简单，电枢磁动势的作用可以用补偿绕组磁动势抵消，或者由于其作用方向与</a:t>
            </a:r>
            <a:r>
              <a:rPr lang="en-US" altLang="zh-CN" sz="2300" b="1" i="1" dirty="0">
                <a:effectLst/>
                <a:latin typeface="Times New Roman" panose="02020603050405020304" pitchFamily="18" charset="0"/>
                <a:ea typeface="宋体" panose="02010600030101010101" pitchFamily="2" charset="-122"/>
                <a:cs typeface="宋体" panose="02010600030101010101" pitchFamily="2" charset="-122"/>
              </a:rPr>
              <a:t>d</a:t>
            </a:r>
            <a:r>
              <a:rPr lang="zh-CN" altLang="zh-CN" sz="2300" b="1" dirty="0">
                <a:effectLst/>
                <a:latin typeface="Times New Roman" panose="02020603050405020304" pitchFamily="18" charset="0"/>
                <a:ea typeface="宋体" panose="02010600030101010101" pitchFamily="2" charset="-122"/>
                <a:cs typeface="Times New Roman" panose="02020603050405020304" pitchFamily="18" charset="0"/>
              </a:rPr>
              <a:t>轴垂直而对主磁通影响甚微，所以直流电机的主磁通基本上唯一地由励磁绕组的励磁电流决定，这是直流电机的数学模型及其控制系统比较简单的根本原因</a:t>
            </a:r>
            <a:r>
              <a:rPr lang="zh-CN" altLang="en-US" sz="23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300" b="1"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fontAlgn="base">
              <a:lnSpc>
                <a:spcPct val="150000"/>
              </a:lnSpc>
              <a:buFont typeface="Wingdings" panose="05000000000000000000" pitchFamily="2" charset="2"/>
              <a:buChar char="p"/>
            </a:pPr>
            <a:r>
              <a:rPr lang="zh-CN" altLang="zh-CN" sz="2300" b="1" dirty="0">
                <a:effectLst/>
                <a:latin typeface="Times New Roman" panose="02020603050405020304" pitchFamily="18" charset="0"/>
                <a:ea typeface="宋体" panose="02010600030101010101" pitchFamily="2" charset="-122"/>
                <a:cs typeface="Times New Roman" panose="02020603050405020304" pitchFamily="18" charset="0"/>
              </a:rPr>
              <a:t>如果能将交流电机的物理模型等效变换成直流电机的模式，分析和控制就可以大大简化</a:t>
            </a:r>
            <a:r>
              <a:rPr lang="zh-CN" altLang="en-US" sz="23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300" b="1" dirty="0">
                <a:effectLst/>
                <a:latin typeface="Times New Roman" panose="02020603050405020304" pitchFamily="18" charset="0"/>
                <a:ea typeface="宋体" panose="02010600030101010101" pitchFamily="2" charset="-122"/>
                <a:cs typeface="Times New Roman" panose="02020603050405020304" pitchFamily="18" charset="0"/>
              </a:rPr>
              <a:t>不同电机模型彼此等效的原则是：</a:t>
            </a:r>
            <a:r>
              <a:rPr lang="zh-CN" altLang="zh-CN" sz="2300" b="1"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在不同坐标下所产生的磁动势完全一致，</a:t>
            </a:r>
            <a:r>
              <a:rPr lang="zh-CN" altLang="zh-CN" sz="2300" b="1" dirty="0">
                <a:effectLst/>
                <a:latin typeface="Times New Roman" panose="02020603050405020304" pitchFamily="18" charset="0"/>
                <a:ea typeface="宋体" panose="02010600030101010101" pitchFamily="2" charset="-122"/>
                <a:cs typeface="Times New Roman" panose="02020603050405020304" pitchFamily="18" charset="0"/>
              </a:rPr>
              <a:t>因为只有这样，坐标变换后才不会改变电机内的气隙磁场分布，才不会影响机电能量转换和电磁转矩生成。</a:t>
            </a:r>
            <a:endParaRPr lang="zh-CN" altLang="zh-CN" sz="2300" b="1"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95108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C64C71E5-2021-6198-1057-CC1569487F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032" y="2667769"/>
            <a:ext cx="11375936" cy="3167281"/>
          </a:xfrm>
          <a:prstGeom prst="rect">
            <a:avLst/>
          </a:prstGeom>
        </p:spPr>
      </p:pic>
      <p:sp>
        <p:nvSpPr>
          <p:cNvPr id="10" name="文本框 9">
            <a:extLst>
              <a:ext uri="{FF2B5EF4-FFF2-40B4-BE49-F238E27FC236}">
                <a16:creationId xmlns:a16="http://schemas.microsoft.com/office/drawing/2014/main" id="{0E08DE05-90C7-5243-1881-C9FB50FA885E}"/>
              </a:ext>
            </a:extLst>
          </p:cNvPr>
          <p:cNvSpPr txBox="1"/>
          <p:nvPr/>
        </p:nvSpPr>
        <p:spPr>
          <a:xfrm>
            <a:off x="1815330" y="5955085"/>
            <a:ext cx="9650392" cy="455253"/>
          </a:xfrm>
          <a:prstGeom prst="rect">
            <a:avLst/>
          </a:prstGeom>
          <a:noFill/>
        </p:spPr>
        <p:txBody>
          <a:bodyPr wrap="square">
            <a:spAutoFit/>
          </a:bodyPr>
          <a:lstStyle/>
          <a:p>
            <a:pPr indent="229235" algn="ctr" fontAlgn="base">
              <a:lnSpc>
                <a:spcPct val="150000"/>
              </a:lnSpc>
            </a:pP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a:t>
            </a: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）三相静止绕组</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a:t>
            </a: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）两相静止绕组</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a:t>
            </a: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）两相旋转绕组</a:t>
            </a:r>
            <a:endParaRPr lang="zh-CN" altLang="zh-CN" sz="3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a:extLst>
              <a:ext uri="{FF2B5EF4-FFF2-40B4-BE49-F238E27FC236}">
                <a16:creationId xmlns:a16="http://schemas.microsoft.com/office/drawing/2014/main" id="{2A389B78-4DC1-6083-FC81-503DD80D1DEC}"/>
              </a:ext>
            </a:extLst>
          </p:cNvPr>
          <p:cNvSpPr txBox="1"/>
          <p:nvPr/>
        </p:nvSpPr>
        <p:spPr>
          <a:xfrm>
            <a:off x="4201683" y="1689734"/>
            <a:ext cx="3333436"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三种典型的坐标系</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4247737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2A389B78-4DC1-6083-FC81-503DD80D1DEC}"/>
              </a:ext>
            </a:extLst>
          </p:cNvPr>
          <p:cNvSpPr txBox="1"/>
          <p:nvPr/>
        </p:nvSpPr>
        <p:spPr>
          <a:xfrm>
            <a:off x="312590" y="1900415"/>
            <a:ext cx="567546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三相静止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两相静止变换（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3/2</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pic>
        <p:nvPicPr>
          <p:cNvPr id="4" name="图片 3">
            <a:extLst>
              <a:ext uri="{FF2B5EF4-FFF2-40B4-BE49-F238E27FC236}">
                <a16:creationId xmlns:a16="http://schemas.microsoft.com/office/drawing/2014/main" id="{1AB4F466-DF05-701C-7CE5-52FEC85619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9384" y="1762986"/>
            <a:ext cx="4955299" cy="4991411"/>
          </a:xfrm>
          <a:prstGeom prst="rect">
            <a:avLst/>
          </a:prstGeom>
        </p:spPr>
      </p:pic>
      <p:sp>
        <p:nvSpPr>
          <p:cNvPr id="13" name="文本框 12">
            <a:extLst>
              <a:ext uri="{FF2B5EF4-FFF2-40B4-BE49-F238E27FC236}">
                <a16:creationId xmlns:a16="http://schemas.microsoft.com/office/drawing/2014/main" id="{A646C6AA-8CAB-C245-E201-8CA0577FE940}"/>
              </a:ext>
            </a:extLst>
          </p:cNvPr>
          <p:cNvSpPr txBox="1"/>
          <p:nvPr/>
        </p:nvSpPr>
        <p:spPr>
          <a:xfrm>
            <a:off x="266290" y="2660590"/>
            <a:ext cx="6076635" cy="4103431"/>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en-US" altLang="zh-CN" sz="2200" b="1" dirty="0">
                <a:solidFill>
                  <a:srgbClr val="000000"/>
                </a:solidFill>
                <a:effectLst/>
                <a:latin typeface="Times New Roman" panose="02020603050405020304" pitchFamily="18" charset="0"/>
                <a:ea typeface="宋体" panose="02010600030101010101" pitchFamily="2" charset="-122"/>
              </a:rPr>
              <a:t>A</a:t>
            </a:r>
            <a:r>
              <a:rPr lang="en-US" altLang="zh-CN" sz="2200" b="1" dirty="0">
                <a:solidFill>
                  <a:srgbClr val="000000"/>
                </a:solidFill>
                <a:effectLst/>
                <a:latin typeface="宋体" panose="02010600030101010101" pitchFamily="2" charset="-122"/>
                <a:cs typeface="Times New Roman" panose="02020603050405020304" pitchFamily="18" charset="0"/>
              </a:rPr>
              <a:t>、</a:t>
            </a:r>
            <a:r>
              <a:rPr lang="en-US" altLang="zh-CN" sz="2200" b="1" dirty="0">
                <a:solidFill>
                  <a:srgbClr val="000000"/>
                </a:solidFill>
                <a:effectLst/>
                <a:latin typeface="Times New Roman" panose="02020603050405020304" pitchFamily="18" charset="0"/>
                <a:ea typeface="宋体" panose="02010600030101010101" pitchFamily="2" charset="-122"/>
              </a:rPr>
              <a:t>B</a:t>
            </a:r>
            <a:r>
              <a:rPr lang="en-US" altLang="zh-CN" sz="2200" b="1" dirty="0">
                <a:solidFill>
                  <a:srgbClr val="000000"/>
                </a:solidFill>
                <a:effectLst/>
                <a:latin typeface="宋体" panose="02010600030101010101" pitchFamily="2" charset="-122"/>
                <a:cs typeface="Times New Roman" panose="02020603050405020304" pitchFamily="18" charset="0"/>
              </a:rPr>
              <a:t>、</a:t>
            </a:r>
            <a:r>
              <a:rPr lang="en-US" altLang="zh-CN" sz="2200" b="1" dirty="0">
                <a:solidFill>
                  <a:srgbClr val="000000"/>
                </a:solidFill>
                <a:effectLst/>
                <a:latin typeface="Times New Roman" panose="02020603050405020304" pitchFamily="18" charset="0"/>
                <a:ea typeface="宋体" panose="02010600030101010101" pitchFamily="2" charset="-122"/>
              </a:rPr>
              <a:t>C </a:t>
            </a:r>
            <a:r>
              <a:rPr lang="en-US" altLang="zh-CN" sz="2200" b="1" dirty="0">
                <a:solidFill>
                  <a:srgbClr val="000000"/>
                </a:solidFill>
                <a:effectLst/>
                <a:latin typeface="宋体" panose="02010600030101010101" pitchFamily="2" charset="-122"/>
                <a:cs typeface="Times New Roman" panose="02020603050405020304" pitchFamily="18" charset="0"/>
              </a:rPr>
              <a:t>和</a:t>
            </a:r>
            <a:r>
              <a:rPr lang="en-US" altLang="zh-CN" sz="2200" b="1" dirty="0">
                <a:solidFill>
                  <a:srgbClr val="000000"/>
                </a:solidFill>
                <a:effectLst/>
                <a:latin typeface="Times New Roman" panose="02020603050405020304" pitchFamily="18" charset="0"/>
                <a:ea typeface="宋体" panose="02010600030101010101" pitchFamily="2" charset="-122"/>
              </a:rPr>
              <a:t> </a:t>
            </a:r>
            <a:r>
              <a:rPr lang="en-US" altLang="zh-CN" sz="2200" b="1" i="1" dirty="0">
                <a:solidFill>
                  <a:srgbClr val="000000"/>
                </a:solidFill>
                <a:effectLst/>
                <a:latin typeface="Times New Roman" panose="02020603050405020304" pitchFamily="18" charset="0"/>
                <a:ea typeface="宋体" panose="02010600030101010101" pitchFamily="2" charset="-122"/>
              </a:rPr>
              <a:t>α</a:t>
            </a:r>
            <a:r>
              <a:rPr lang="en-US" altLang="zh-CN" sz="2200" b="1" dirty="0">
                <a:solidFill>
                  <a:srgbClr val="000000"/>
                </a:solidFill>
                <a:effectLst/>
                <a:latin typeface="宋体" panose="02010600030101010101" pitchFamily="2" charset="-122"/>
                <a:cs typeface="Times New Roman" panose="02020603050405020304" pitchFamily="18" charset="0"/>
              </a:rPr>
              <a:t>、</a:t>
            </a:r>
            <a:r>
              <a:rPr lang="en-US" altLang="zh-CN" sz="2200" b="1" i="1" dirty="0">
                <a:solidFill>
                  <a:srgbClr val="000000"/>
                </a:solidFill>
                <a:effectLst/>
                <a:latin typeface="Times New Roman" panose="02020603050405020304" pitchFamily="18" charset="0"/>
                <a:ea typeface="宋体" panose="02010600030101010101" pitchFamily="2" charset="-122"/>
              </a:rPr>
              <a:t>β</a:t>
            </a:r>
            <a:r>
              <a:rPr lang="en-US" altLang="zh-CN" sz="2200" b="1" dirty="0" err="1">
                <a:solidFill>
                  <a:srgbClr val="000000"/>
                </a:solidFill>
                <a:effectLst/>
                <a:latin typeface="宋体" panose="02010600030101010101" pitchFamily="2" charset="-122"/>
                <a:cs typeface="Times New Roman" panose="02020603050405020304" pitchFamily="18" charset="0"/>
              </a:rPr>
              <a:t>两个坐标系如</a:t>
            </a:r>
            <a:r>
              <a:rPr lang="zh-CN" altLang="en-US" sz="2200" b="1" dirty="0">
                <a:solidFill>
                  <a:srgbClr val="000000"/>
                </a:solidFill>
                <a:effectLst/>
                <a:latin typeface="宋体" panose="02010600030101010101" pitchFamily="2" charset="-122"/>
                <a:cs typeface="Times New Roman" panose="02020603050405020304" pitchFamily="18" charset="0"/>
              </a:rPr>
              <a:t>右</a:t>
            </a:r>
            <a:r>
              <a:rPr lang="en-US" altLang="zh-CN" sz="2200" b="1" dirty="0" err="1">
                <a:solidFill>
                  <a:srgbClr val="000000"/>
                </a:solidFill>
                <a:effectLst/>
                <a:latin typeface="宋体" panose="02010600030101010101" pitchFamily="2" charset="-122"/>
                <a:cs typeface="Times New Roman" panose="02020603050405020304" pitchFamily="18" charset="0"/>
              </a:rPr>
              <a:t>图所示，为方便起见，取</a:t>
            </a:r>
            <a:r>
              <a:rPr lang="en-US" altLang="zh-CN" sz="2200" b="1" dirty="0">
                <a:solidFill>
                  <a:srgbClr val="000000"/>
                </a:solidFill>
                <a:effectLst/>
                <a:latin typeface="Times New Roman" panose="02020603050405020304" pitchFamily="18" charset="0"/>
                <a:ea typeface="宋体" panose="02010600030101010101" pitchFamily="2" charset="-122"/>
              </a:rPr>
              <a:t> A </a:t>
            </a:r>
            <a:r>
              <a:rPr lang="en-US" altLang="zh-CN" sz="2200" b="1" dirty="0" err="1">
                <a:solidFill>
                  <a:srgbClr val="000000"/>
                </a:solidFill>
                <a:effectLst/>
                <a:latin typeface="宋体" panose="02010600030101010101" pitchFamily="2" charset="-122"/>
                <a:cs typeface="Times New Roman" panose="02020603050405020304" pitchFamily="18" charset="0"/>
              </a:rPr>
              <a:t>轴和</a:t>
            </a:r>
            <a:r>
              <a:rPr lang="en-US" altLang="zh-CN" sz="2200" b="1" i="1" dirty="0">
                <a:solidFill>
                  <a:srgbClr val="000000"/>
                </a:solidFill>
                <a:effectLst/>
                <a:latin typeface="Times New Roman" panose="02020603050405020304" pitchFamily="18" charset="0"/>
                <a:ea typeface="宋体" panose="02010600030101010101" pitchFamily="2" charset="-122"/>
              </a:rPr>
              <a:t>α</a:t>
            </a:r>
            <a:r>
              <a:rPr lang="en-US" altLang="zh-CN" sz="2200" b="1" dirty="0">
                <a:solidFill>
                  <a:srgbClr val="000000"/>
                </a:solidFill>
                <a:effectLst/>
                <a:latin typeface="宋体" panose="02010600030101010101" pitchFamily="2" charset="-122"/>
                <a:cs typeface="Times New Roman" panose="02020603050405020304" pitchFamily="18" charset="0"/>
              </a:rPr>
              <a:t>轴重合</a:t>
            </a:r>
            <a:r>
              <a:rPr lang="zh-CN" altLang="en-US" sz="2200" b="1" dirty="0">
                <a:solidFill>
                  <a:srgbClr val="000000"/>
                </a:solidFill>
                <a:latin typeface="宋体" panose="02010600030101010101" pitchFamily="2" charset="-122"/>
                <a:cs typeface="Times New Roman" panose="02020603050405020304" pitchFamily="18" charset="0"/>
              </a:rPr>
              <a:t>；</a:t>
            </a:r>
            <a:endParaRPr lang="en-US" altLang="zh-CN" sz="2200" b="1" dirty="0">
              <a:solidFill>
                <a:srgbClr val="000000"/>
              </a:solidFill>
              <a:effectLst/>
              <a:latin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2200" b="1" dirty="0">
                <a:solidFill>
                  <a:srgbClr val="000000"/>
                </a:solidFill>
                <a:effectLst/>
                <a:latin typeface="宋体" panose="02010600030101010101" pitchFamily="2" charset="-122"/>
                <a:cs typeface="Times New Roman" panose="02020603050405020304" pitchFamily="18" charset="0"/>
              </a:rPr>
              <a:t>设三相绕组每相有效匝数为</a:t>
            </a:r>
            <a:r>
              <a:rPr lang="en-US" altLang="zh-CN" sz="2200" b="1" i="1" dirty="0">
                <a:solidFill>
                  <a:srgbClr val="000000"/>
                </a:solidFill>
                <a:effectLst/>
                <a:latin typeface="Times New Roman" panose="02020603050405020304" pitchFamily="18" charset="0"/>
                <a:ea typeface="宋体" panose="02010600030101010101" pitchFamily="2" charset="-122"/>
              </a:rPr>
              <a:t>N</a:t>
            </a:r>
            <a:r>
              <a:rPr lang="en-US" altLang="zh-CN" sz="2200" b="1" baseline="-25000" dirty="0">
                <a:solidFill>
                  <a:srgbClr val="000000"/>
                </a:solidFill>
                <a:effectLst/>
                <a:latin typeface="Times New Roman" panose="02020603050405020304" pitchFamily="18" charset="0"/>
                <a:ea typeface="宋体" panose="02010600030101010101" pitchFamily="2" charset="-122"/>
              </a:rPr>
              <a:t>3</a:t>
            </a:r>
            <a:r>
              <a:rPr lang="en-US" altLang="zh-CN" sz="2200" b="1" dirty="0">
                <a:solidFill>
                  <a:srgbClr val="000000"/>
                </a:solidFill>
                <a:effectLst/>
                <a:latin typeface="宋体" panose="02010600030101010101" pitchFamily="2" charset="-122"/>
                <a:cs typeface="Times New Roman" panose="02020603050405020304" pitchFamily="18" charset="0"/>
              </a:rPr>
              <a:t>，两相绕组每相有效匝数为</a:t>
            </a:r>
            <a:r>
              <a:rPr lang="en-US" altLang="zh-CN" sz="2200" b="1" i="1" dirty="0">
                <a:solidFill>
                  <a:srgbClr val="000000"/>
                </a:solidFill>
                <a:effectLst/>
                <a:latin typeface="Times New Roman" panose="02020603050405020304" pitchFamily="18" charset="0"/>
                <a:ea typeface="宋体" panose="02010600030101010101" pitchFamily="2" charset="-122"/>
              </a:rPr>
              <a:t>N</a:t>
            </a:r>
            <a:r>
              <a:rPr lang="en-US" altLang="zh-CN" sz="2200" b="1" baseline="-25000" dirty="0">
                <a:solidFill>
                  <a:srgbClr val="000000"/>
                </a:solidFill>
                <a:effectLst/>
                <a:latin typeface="Times New Roman" panose="02020603050405020304" pitchFamily="18" charset="0"/>
                <a:ea typeface="宋体" panose="02010600030101010101" pitchFamily="2" charset="-122"/>
              </a:rPr>
              <a:t>2</a:t>
            </a:r>
            <a:r>
              <a:rPr lang="en-US" altLang="zh-CN" sz="2200" b="1" dirty="0">
                <a:solidFill>
                  <a:srgbClr val="000000"/>
                </a:solidFill>
                <a:effectLst/>
                <a:latin typeface="宋体" panose="02010600030101010101" pitchFamily="2" charset="-122"/>
                <a:cs typeface="Times New Roman" panose="02020603050405020304" pitchFamily="18" charset="0"/>
              </a:rPr>
              <a:t>，各相磁动势为有效匝数与电流的乘积，</a:t>
            </a:r>
            <a:r>
              <a:rPr lang="en-US" altLang="zh-CN" sz="2200" b="1" dirty="0">
                <a:solidFill>
                  <a:srgbClr val="FF0000"/>
                </a:solidFill>
                <a:effectLst/>
                <a:latin typeface="宋体" panose="02010600030101010101" pitchFamily="2" charset="-122"/>
                <a:cs typeface="Times New Roman" panose="02020603050405020304" pitchFamily="18" charset="0"/>
              </a:rPr>
              <a:t>其空间矢量均位于相关相的坐标轴上</a:t>
            </a:r>
            <a:r>
              <a:rPr lang="zh-CN" altLang="en-US" sz="2200" b="1" dirty="0">
                <a:solidFill>
                  <a:srgbClr val="000000"/>
                </a:solidFill>
                <a:latin typeface="宋体" panose="02010600030101010101" pitchFamily="2" charset="-122"/>
                <a:cs typeface="Times New Roman" panose="02020603050405020304" pitchFamily="18" charset="0"/>
              </a:rPr>
              <a:t>；</a:t>
            </a:r>
            <a:endParaRPr lang="en-US" altLang="zh-CN" sz="2200" b="1" dirty="0">
              <a:solidFill>
                <a:srgbClr val="000000"/>
              </a:solidFill>
              <a:effectLst/>
              <a:latin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2200" b="1" dirty="0" err="1">
                <a:solidFill>
                  <a:srgbClr val="000000"/>
                </a:solidFill>
                <a:effectLst/>
                <a:latin typeface="宋体" panose="02010600030101010101" pitchFamily="2" charset="-122"/>
                <a:cs typeface="Times New Roman" panose="02020603050405020304" pitchFamily="18" charset="0"/>
              </a:rPr>
              <a:t>由于交流磁动势的大小随时间在变化着，图中磁动势矢量的长度是随意的</a:t>
            </a:r>
            <a:r>
              <a:rPr lang="en-US" altLang="zh-CN" sz="2200" b="1" dirty="0">
                <a:solidFill>
                  <a:srgbClr val="000000"/>
                </a:solidFill>
                <a:effectLst/>
                <a:latin typeface="宋体" panose="02010600030101010101" pitchFamily="2" charset="-122"/>
                <a:cs typeface="Times New Roman" panose="02020603050405020304" pitchFamily="18" charset="0"/>
              </a:rPr>
              <a:t>。</a:t>
            </a:r>
            <a:endParaRPr lang="zh-CN" altLang="en-US" sz="2200" b="1" dirty="0"/>
          </a:p>
        </p:txBody>
      </p:sp>
    </p:spTree>
    <p:extLst>
      <p:ext uri="{BB962C8B-B14F-4D97-AF65-F5344CB8AC3E}">
        <p14:creationId xmlns:p14="http://schemas.microsoft.com/office/powerpoint/2010/main" val="2238509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1AB4F466-DF05-701C-7CE5-52FEC85619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8700" y="1762988"/>
            <a:ext cx="4627241" cy="4660962"/>
          </a:xfrm>
          <a:prstGeom prst="rect">
            <a:avLst/>
          </a:prstGeom>
        </p:spPr>
      </p:pic>
      <p:sp>
        <p:nvSpPr>
          <p:cNvPr id="13" name="文本框 12">
            <a:extLst>
              <a:ext uri="{FF2B5EF4-FFF2-40B4-BE49-F238E27FC236}">
                <a16:creationId xmlns:a16="http://schemas.microsoft.com/office/drawing/2014/main" id="{A646C6AA-8CAB-C245-E201-8CA0577FE940}"/>
              </a:ext>
            </a:extLst>
          </p:cNvPr>
          <p:cNvSpPr txBox="1"/>
          <p:nvPr/>
        </p:nvSpPr>
        <p:spPr>
          <a:xfrm>
            <a:off x="87411" y="2194532"/>
            <a:ext cx="7312641" cy="1558568"/>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200" b="1" dirty="0">
                <a:solidFill>
                  <a:srgbClr val="000000"/>
                </a:solidFill>
                <a:effectLst/>
                <a:latin typeface="Times New Roman" panose="02020603050405020304" pitchFamily="18" charset="0"/>
                <a:ea typeface="宋体" panose="02010600030101010101" pitchFamily="2" charset="-122"/>
              </a:rPr>
              <a:t>设磁动势波形是正弦分布的，当三相总磁动势与二相总磁动势相等时，两套绕组瞬时磁动势在</a:t>
            </a:r>
            <a:r>
              <a:rPr lang="en-US" altLang="zh-CN" sz="2200" b="1" dirty="0">
                <a:solidFill>
                  <a:srgbClr val="000000"/>
                </a:solidFill>
                <a:effectLst/>
                <a:latin typeface="Times New Roman" panose="02020603050405020304" pitchFamily="18" charset="0"/>
                <a:ea typeface="宋体" panose="02010600030101010101" pitchFamily="2" charset="-122"/>
              </a:rPr>
              <a:t>α</a:t>
            </a:r>
            <a:r>
              <a:rPr lang="zh-CN" altLang="en-US" sz="2200" b="1" dirty="0">
                <a:solidFill>
                  <a:srgbClr val="000000"/>
                </a:solidFill>
                <a:effectLst/>
                <a:latin typeface="Times New Roman" panose="02020603050405020304" pitchFamily="18" charset="0"/>
                <a:ea typeface="宋体" panose="02010600030101010101" pitchFamily="2" charset="-122"/>
              </a:rPr>
              <a:t>、</a:t>
            </a:r>
            <a:r>
              <a:rPr lang="en-US" altLang="zh-CN" sz="2200" b="1" dirty="0">
                <a:solidFill>
                  <a:srgbClr val="000000"/>
                </a:solidFill>
                <a:effectLst/>
                <a:latin typeface="Times New Roman" panose="02020603050405020304" pitchFamily="18" charset="0"/>
                <a:ea typeface="宋体" panose="02010600030101010101" pitchFamily="2" charset="-122"/>
              </a:rPr>
              <a:t>β</a:t>
            </a:r>
            <a:r>
              <a:rPr lang="zh-CN" altLang="en-US" sz="2200" b="1" dirty="0">
                <a:solidFill>
                  <a:srgbClr val="000000"/>
                </a:solidFill>
                <a:effectLst/>
                <a:latin typeface="Times New Roman" panose="02020603050405020304" pitchFamily="18" charset="0"/>
                <a:ea typeface="宋体" panose="02010600030101010101" pitchFamily="2" charset="-122"/>
              </a:rPr>
              <a:t>轴上的投影都应相等</a:t>
            </a:r>
            <a:endParaRPr lang="zh-CN" altLang="en-US" sz="2200" b="1" dirty="0"/>
          </a:p>
        </p:txBody>
      </p:sp>
      <p:graphicFrame>
        <p:nvGraphicFramePr>
          <p:cNvPr id="10" name="对象 9">
            <a:extLst>
              <a:ext uri="{FF2B5EF4-FFF2-40B4-BE49-F238E27FC236}">
                <a16:creationId xmlns:a16="http://schemas.microsoft.com/office/drawing/2014/main" id="{3E0C2D83-80FC-D975-52BD-72A0741012CB}"/>
              </a:ext>
            </a:extLst>
          </p:cNvPr>
          <p:cNvGraphicFramePr>
            <a:graphicFrameLocks noChangeAspect="1"/>
          </p:cNvGraphicFramePr>
          <p:nvPr>
            <p:extLst>
              <p:ext uri="{D42A27DB-BD31-4B8C-83A1-F6EECF244321}">
                <p14:modId xmlns:p14="http://schemas.microsoft.com/office/powerpoint/2010/main" val="144590599"/>
              </p:ext>
            </p:extLst>
          </p:nvPr>
        </p:nvGraphicFramePr>
        <p:xfrm>
          <a:off x="303472" y="4212811"/>
          <a:ext cx="7135228" cy="752354"/>
        </p:xfrm>
        <a:graphic>
          <a:graphicData uri="http://schemas.openxmlformats.org/presentationml/2006/ole">
            <mc:AlternateContent xmlns:mc="http://schemas.openxmlformats.org/markup-compatibility/2006">
              <mc:Choice xmlns:v="urn:schemas-microsoft-com:vml" Requires="v">
                <p:oleObj name="Equation" r:id="rId5" imgW="3733800" imgH="393700" progId="Equation.DSMT4">
                  <p:embed/>
                </p:oleObj>
              </mc:Choice>
              <mc:Fallback>
                <p:oleObj name="Equation" r:id="rId5" imgW="3733800" imgH="3937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472" y="4212811"/>
                        <a:ext cx="7135228" cy="752354"/>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C05A91DA-4DD4-580A-C0EB-59EC7DF1AD39}"/>
              </a:ext>
            </a:extLst>
          </p:cNvPr>
          <p:cNvGraphicFramePr>
            <a:graphicFrameLocks noChangeAspect="1"/>
          </p:cNvGraphicFramePr>
          <p:nvPr>
            <p:extLst>
              <p:ext uri="{D42A27DB-BD31-4B8C-83A1-F6EECF244321}">
                <p14:modId xmlns:p14="http://schemas.microsoft.com/office/powerpoint/2010/main" val="2654074244"/>
              </p:ext>
            </p:extLst>
          </p:nvPr>
        </p:nvGraphicFramePr>
        <p:xfrm>
          <a:off x="565838" y="5227057"/>
          <a:ext cx="6628731" cy="935000"/>
        </p:xfrm>
        <a:graphic>
          <a:graphicData uri="http://schemas.openxmlformats.org/presentationml/2006/ole">
            <mc:AlternateContent xmlns:mc="http://schemas.openxmlformats.org/markup-compatibility/2006">
              <mc:Choice xmlns:v="urn:schemas-microsoft-com:vml" Requires="v">
                <p:oleObj name="Equation" r:id="rId7" imgW="3009900" imgH="431800" progId="Equation.DSMT4">
                  <p:embed/>
                </p:oleObj>
              </mc:Choice>
              <mc:Fallback>
                <p:oleObj name="Equation" r:id="rId7" imgW="3009900" imgH="4318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838" y="5227057"/>
                        <a:ext cx="6628731" cy="935000"/>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1F7452AD-0AAE-4660-1EA3-89F71A4ECEF0}"/>
              </a:ext>
            </a:extLst>
          </p:cNvPr>
          <p:cNvSpPr txBox="1"/>
          <p:nvPr/>
        </p:nvSpPr>
        <p:spPr>
          <a:xfrm>
            <a:off x="3284390" y="1044340"/>
            <a:ext cx="4375158"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三相</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3/2</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3883351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162095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一、概述</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6" name="矩形: 圆角 25">
            <a:extLst>
              <a:ext uri="{FF2B5EF4-FFF2-40B4-BE49-F238E27FC236}">
                <a16:creationId xmlns:a16="http://schemas.microsoft.com/office/drawing/2014/main" id="{CE06A3BB-0672-1F92-2A00-9AEA3A9D6ECA}"/>
              </a:ext>
            </a:extLst>
          </p:cNvPr>
          <p:cNvSpPr/>
          <p:nvPr/>
        </p:nvSpPr>
        <p:spPr>
          <a:xfrm>
            <a:off x="372518" y="1120814"/>
            <a:ext cx="365973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p"/>
            </a:pPr>
            <a:r>
              <a:rPr lang="zh-CN" altLang="en-US" sz="2400" b="1" dirty="0">
                <a:solidFill>
                  <a:prstClr val="white"/>
                </a:solidFill>
                <a:latin typeface="微软雅黑" panose="020B0503020204020204" pitchFamily="34" charset="-122"/>
                <a:ea typeface="微软雅黑" panose="020B0503020204020204" pitchFamily="34" charset="-122"/>
              </a:rPr>
              <a:t>异步电机的调压调速</a:t>
            </a:r>
          </a:p>
        </p:txBody>
      </p:sp>
      <p:pic>
        <p:nvPicPr>
          <p:cNvPr id="3" name="Picture 6">
            <a:extLst>
              <a:ext uri="{FF2B5EF4-FFF2-40B4-BE49-F238E27FC236}">
                <a16:creationId xmlns:a16="http://schemas.microsoft.com/office/drawing/2014/main" id="{EC8FD0BE-79CB-7D70-D543-3FD52657FC51}"/>
              </a:ext>
            </a:extLst>
          </p:cNvPr>
          <p:cNvPicPr>
            <a:picLocks noChangeAspect="1"/>
          </p:cNvPicPr>
          <p:nvPr/>
        </p:nvPicPr>
        <p:blipFill>
          <a:blip r:embed="rId4" cstate="print">
            <a:extLst>
              <a:ext uri="{28A0092B-C50C-407E-A947-70E740481C1C}">
                <a14:useLocalDpi xmlns:a14="http://schemas.microsoft.com/office/drawing/2010/main" val="0"/>
              </a:ext>
            </a:extLst>
          </a:blip>
          <a:srcRect b="15025"/>
          <a:stretch>
            <a:fillRect/>
          </a:stretch>
        </p:blipFill>
        <p:spPr>
          <a:xfrm>
            <a:off x="509952" y="1773270"/>
            <a:ext cx="11272117" cy="4101802"/>
          </a:xfrm>
          <a:prstGeom prst="rect">
            <a:avLst/>
          </a:prstGeom>
          <a:noFill/>
          <a:ln>
            <a:noFill/>
          </a:ln>
        </p:spPr>
      </p:pic>
      <p:sp>
        <p:nvSpPr>
          <p:cNvPr id="6" name="文本框 5">
            <a:extLst>
              <a:ext uri="{FF2B5EF4-FFF2-40B4-BE49-F238E27FC236}">
                <a16:creationId xmlns:a16="http://schemas.microsoft.com/office/drawing/2014/main" id="{4C406484-AA43-10B0-DF2C-5C8FDA07FE56}"/>
              </a:ext>
            </a:extLst>
          </p:cNvPr>
          <p:cNvSpPr txBox="1"/>
          <p:nvPr/>
        </p:nvSpPr>
        <p:spPr>
          <a:xfrm>
            <a:off x="2515232" y="6047998"/>
            <a:ext cx="7161535" cy="576248"/>
          </a:xfrm>
          <a:prstGeom prst="rect">
            <a:avLst/>
          </a:prstGeom>
          <a:noFill/>
        </p:spPr>
        <p:txBody>
          <a:bodyPr wrap="square">
            <a:spAutoFit/>
          </a:bodyPr>
          <a:lstStyle/>
          <a:p>
            <a:pPr indent="304800" algn="just">
              <a:lnSpc>
                <a:spcPct val="150000"/>
              </a:lnSpc>
            </a:pPr>
            <a:r>
              <a:rPr lang="zh-CN" altLang="zh-CN" sz="24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一般来说，异步电机调压调速适合风机泵类负载</a:t>
            </a:r>
            <a:endParaRPr lang="zh-CN" altLang="zh-CN" sz="2400" dirty="0">
              <a:solidFill>
                <a:srgbClr val="C00000"/>
              </a:solidFill>
              <a:effectLst/>
              <a:latin typeface="黑体" panose="02010609060101010101" pitchFamily="49" charset="-122"/>
              <a:ea typeface="黑体" panose="02010609060101010101" pitchFamily="49" charset="-122"/>
              <a:cs typeface="等线" panose="02010600030101010101" pitchFamily="2" charset="-122"/>
            </a:endParaRPr>
          </a:p>
        </p:txBody>
      </p:sp>
      <p:sp>
        <p:nvSpPr>
          <p:cNvPr id="13" name="文本框 12">
            <a:extLst>
              <a:ext uri="{FF2B5EF4-FFF2-40B4-BE49-F238E27FC236}">
                <a16:creationId xmlns:a16="http://schemas.microsoft.com/office/drawing/2014/main" id="{8ED8C445-0E6C-4F5D-06E3-ACF955136007}"/>
              </a:ext>
            </a:extLst>
          </p:cNvPr>
          <p:cNvSpPr txBox="1"/>
          <p:nvPr/>
        </p:nvSpPr>
        <p:spPr>
          <a:xfrm>
            <a:off x="5670263" y="92990"/>
            <a:ext cx="2945136"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异步电机的调压调速</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95054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1AB4F466-DF05-701C-7CE5-52FEC85619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8700" y="893377"/>
            <a:ext cx="4627241" cy="4660962"/>
          </a:xfrm>
          <a:prstGeom prst="rect">
            <a:avLst/>
          </a:prstGeom>
        </p:spPr>
      </p:pic>
      <p:graphicFrame>
        <p:nvGraphicFramePr>
          <p:cNvPr id="10" name="对象 9">
            <a:extLst>
              <a:ext uri="{FF2B5EF4-FFF2-40B4-BE49-F238E27FC236}">
                <a16:creationId xmlns:a16="http://schemas.microsoft.com/office/drawing/2014/main" id="{3E0C2D83-80FC-D975-52BD-72A0741012CB}"/>
              </a:ext>
            </a:extLst>
          </p:cNvPr>
          <p:cNvGraphicFramePr>
            <a:graphicFrameLocks noChangeAspect="1"/>
          </p:cNvGraphicFramePr>
          <p:nvPr>
            <p:extLst>
              <p:ext uri="{D42A27DB-BD31-4B8C-83A1-F6EECF244321}">
                <p14:modId xmlns:p14="http://schemas.microsoft.com/office/powerpoint/2010/main" val="169324196"/>
              </p:ext>
            </p:extLst>
          </p:nvPr>
        </p:nvGraphicFramePr>
        <p:xfrm>
          <a:off x="92670" y="2065929"/>
          <a:ext cx="7135228" cy="752354"/>
        </p:xfrm>
        <a:graphic>
          <a:graphicData uri="http://schemas.openxmlformats.org/presentationml/2006/ole">
            <mc:AlternateContent xmlns:mc="http://schemas.openxmlformats.org/markup-compatibility/2006">
              <mc:Choice xmlns:v="urn:schemas-microsoft-com:vml" Requires="v">
                <p:oleObj name="Equation" r:id="rId5" imgW="3733800" imgH="393700" progId="Equation.DSMT4">
                  <p:embed/>
                </p:oleObj>
              </mc:Choice>
              <mc:Fallback>
                <p:oleObj name="Equation" r:id="rId5" imgW="3733800" imgH="393700" progId="Equation.DSMT4">
                  <p:embed/>
                  <p:pic>
                    <p:nvPicPr>
                      <p:cNvPr id="10" name="对象 9">
                        <a:extLst>
                          <a:ext uri="{FF2B5EF4-FFF2-40B4-BE49-F238E27FC236}">
                            <a16:creationId xmlns:a16="http://schemas.microsoft.com/office/drawing/2014/main" id="{3E0C2D83-80FC-D975-52BD-72A0741012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70" y="2065929"/>
                        <a:ext cx="7135228" cy="752354"/>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C05A91DA-4DD4-580A-C0EB-59EC7DF1AD39}"/>
              </a:ext>
            </a:extLst>
          </p:cNvPr>
          <p:cNvGraphicFramePr>
            <a:graphicFrameLocks noChangeAspect="1"/>
          </p:cNvGraphicFramePr>
          <p:nvPr>
            <p:extLst>
              <p:ext uri="{D42A27DB-BD31-4B8C-83A1-F6EECF244321}">
                <p14:modId xmlns:p14="http://schemas.microsoft.com/office/powerpoint/2010/main" val="3248046402"/>
              </p:ext>
            </p:extLst>
          </p:nvPr>
        </p:nvGraphicFramePr>
        <p:xfrm>
          <a:off x="497964" y="2818283"/>
          <a:ext cx="6628731" cy="935000"/>
        </p:xfrm>
        <a:graphic>
          <a:graphicData uri="http://schemas.openxmlformats.org/presentationml/2006/ole">
            <mc:AlternateContent xmlns:mc="http://schemas.openxmlformats.org/markup-compatibility/2006">
              <mc:Choice xmlns:v="urn:schemas-microsoft-com:vml" Requires="v">
                <p:oleObj name="Equation" r:id="rId7" imgW="3009900" imgH="431800" progId="Equation.DSMT4">
                  <p:embed/>
                </p:oleObj>
              </mc:Choice>
              <mc:Fallback>
                <p:oleObj name="Equation" r:id="rId7" imgW="3009900" imgH="431800" progId="Equation.DSMT4">
                  <p:embed/>
                  <p:pic>
                    <p:nvPicPr>
                      <p:cNvPr id="14" name="对象 13">
                        <a:extLst>
                          <a:ext uri="{FF2B5EF4-FFF2-40B4-BE49-F238E27FC236}">
                            <a16:creationId xmlns:a16="http://schemas.microsoft.com/office/drawing/2014/main" id="{C05A91DA-4DD4-580A-C0EB-59EC7DF1AD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964" y="2818283"/>
                        <a:ext cx="6628731" cy="935000"/>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7DA9FAE9-E2B5-F30F-AF2B-29E755B28397}"/>
              </a:ext>
            </a:extLst>
          </p:cNvPr>
          <p:cNvGraphicFramePr>
            <a:graphicFrameLocks noChangeAspect="1"/>
          </p:cNvGraphicFramePr>
          <p:nvPr>
            <p:extLst>
              <p:ext uri="{D42A27DB-BD31-4B8C-83A1-F6EECF244321}">
                <p14:modId xmlns:p14="http://schemas.microsoft.com/office/powerpoint/2010/main" val="1913026104"/>
              </p:ext>
            </p:extLst>
          </p:nvPr>
        </p:nvGraphicFramePr>
        <p:xfrm>
          <a:off x="1833780" y="3643039"/>
          <a:ext cx="4479232" cy="2005408"/>
        </p:xfrm>
        <a:graphic>
          <a:graphicData uri="http://schemas.openxmlformats.org/presentationml/2006/ole">
            <mc:AlternateContent xmlns:mc="http://schemas.openxmlformats.org/markup-compatibility/2006">
              <mc:Choice xmlns:v="urn:schemas-microsoft-com:vml" Requires="v">
                <p:oleObj name="Equation" r:id="rId9" imgW="1943100" imgH="863600" progId="Equation.DSMT4">
                  <p:embed/>
                </p:oleObj>
              </mc:Choice>
              <mc:Fallback>
                <p:oleObj name="Equation" r:id="rId9" imgW="1943100" imgH="863600" progId="Equation.DSMT4">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3780" y="3643039"/>
                        <a:ext cx="4479232" cy="2005408"/>
                      </a:xfrm>
                      <a:prstGeom prst="rect">
                        <a:avLst/>
                      </a:prstGeom>
                      <a:noFill/>
                    </p:spPr>
                  </p:pic>
                </p:oleObj>
              </mc:Fallback>
            </mc:AlternateContent>
          </a:graphicData>
        </a:graphic>
      </p:graphicFrame>
      <p:sp>
        <p:nvSpPr>
          <p:cNvPr id="18" name="文本框 17">
            <a:extLst>
              <a:ext uri="{FF2B5EF4-FFF2-40B4-BE49-F238E27FC236}">
                <a16:creationId xmlns:a16="http://schemas.microsoft.com/office/drawing/2014/main" id="{50982327-F942-43EC-B7B0-AD1750FAB243}"/>
              </a:ext>
            </a:extLst>
          </p:cNvPr>
          <p:cNvSpPr txBox="1"/>
          <p:nvPr/>
        </p:nvSpPr>
        <p:spPr>
          <a:xfrm>
            <a:off x="1032625" y="6099164"/>
            <a:ext cx="6094070" cy="442878"/>
          </a:xfrm>
          <a:prstGeom prst="rect">
            <a:avLst/>
          </a:prstGeom>
          <a:noFill/>
        </p:spPr>
        <p:txBody>
          <a:bodyPr wrap="square">
            <a:spAutoFit/>
          </a:bodyPr>
          <a:lstStyle/>
          <a:p>
            <a:pPr indent="304800" fontAlgn="base">
              <a:lnSpc>
                <a:spcPct val="150000"/>
              </a:lnSpc>
            </a:pP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考虑变换前后总功率不变，可以证明匝数比应为</a:t>
            </a:r>
            <a:endParaRPr lang="zh-CN" altLang="zh-CN" sz="1800" b="1"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0" name="对象 19">
            <a:extLst>
              <a:ext uri="{FF2B5EF4-FFF2-40B4-BE49-F238E27FC236}">
                <a16:creationId xmlns:a16="http://schemas.microsoft.com/office/drawing/2014/main" id="{FE0C45F2-054D-8163-3FBB-D8EBB0908658}"/>
              </a:ext>
            </a:extLst>
          </p:cNvPr>
          <p:cNvGraphicFramePr>
            <a:graphicFrameLocks noChangeAspect="1"/>
          </p:cNvGraphicFramePr>
          <p:nvPr>
            <p:extLst>
              <p:ext uri="{D42A27DB-BD31-4B8C-83A1-F6EECF244321}">
                <p14:modId xmlns:p14="http://schemas.microsoft.com/office/powerpoint/2010/main" val="4038921655"/>
              </p:ext>
            </p:extLst>
          </p:nvPr>
        </p:nvGraphicFramePr>
        <p:xfrm>
          <a:off x="6691236" y="5811815"/>
          <a:ext cx="1310758" cy="989756"/>
        </p:xfrm>
        <a:graphic>
          <a:graphicData uri="http://schemas.openxmlformats.org/presentationml/2006/ole">
            <mc:AlternateContent xmlns:mc="http://schemas.openxmlformats.org/markup-compatibility/2006">
              <mc:Choice xmlns:v="urn:schemas-microsoft-com:vml" Requires="v">
                <p:oleObj name="Equation" r:id="rId11" imgW="622030" imgH="469696" progId="Equation.DSMT4">
                  <p:embed/>
                </p:oleObj>
              </mc:Choice>
              <mc:Fallback>
                <p:oleObj name="Equation" r:id="rId11" imgW="622030" imgH="469696"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91236" y="5811815"/>
                        <a:ext cx="1310758" cy="989756"/>
                      </a:xfrm>
                      <a:prstGeom prst="rect">
                        <a:avLst/>
                      </a:prstGeom>
                      <a:noFill/>
                    </p:spPr>
                  </p:pic>
                </p:oleObj>
              </mc:Fallback>
            </mc:AlternateContent>
          </a:graphicData>
        </a:graphic>
      </p:graphicFrame>
      <p:sp>
        <p:nvSpPr>
          <p:cNvPr id="3" name="文本框 2">
            <a:extLst>
              <a:ext uri="{FF2B5EF4-FFF2-40B4-BE49-F238E27FC236}">
                <a16:creationId xmlns:a16="http://schemas.microsoft.com/office/drawing/2014/main" id="{2D54B537-FDA6-78A2-5279-6EFB869F09CA}"/>
              </a:ext>
            </a:extLst>
          </p:cNvPr>
          <p:cNvSpPr txBox="1"/>
          <p:nvPr/>
        </p:nvSpPr>
        <p:spPr>
          <a:xfrm>
            <a:off x="3092898" y="1053944"/>
            <a:ext cx="4375158"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三相</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3/2</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1220660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1AB4F466-DF05-701C-7CE5-52FEC85619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4931" y="1537520"/>
            <a:ext cx="3742977" cy="3770254"/>
          </a:xfrm>
          <a:prstGeom prst="rect">
            <a:avLst/>
          </a:prstGeom>
        </p:spPr>
      </p:pic>
      <p:graphicFrame>
        <p:nvGraphicFramePr>
          <p:cNvPr id="13" name="对象 12">
            <a:extLst>
              <a:ext uri="{FF2B5EF4-FFF2-40B4-BE49-F238E27FC236}">
                <a16:creationId xmlns:a16="http://schemas.microsoft.com/office/drawing/2014/main" id="{053AD7B1-AE0B-1EEC-E40C-683DEEDADFD3}"/>
              </a:ext>
            </a:extLst>
          </p:cNvPr>
          <p:cNvGraphicFramePr>
            <a:graphicFrameLocks noChangeAspect="1"/>
          </p:cNvGraphicFramePr>
          <p:nvPr>
            <p:extLst>
              <p:ext uri="{D42A27DB-BD31-4B8C-83A1-F6EECF244321}">
                <p14:modId xmlns:p14="http://schemas.microsoft.com/office/powerpoint/2010/main" val="2829720624"/>
              </p:ext>
            </p:extLst>
          </p:nvPr>
        </p:nvGraphicFramePr>
        <p:xfrm>
          <a:off x="855897" y="2132349"/>
          <a:ext cx="4417217" cy="1964801"/>
        </p:xfrm>
        <a:graphic>
          <a:graphicData uri="http://schemas.openxmlformats.org/presentationml/2006/ole">
            <mc:AlternateContent xmlns:mc="http://schemas.openxmlformats.org/markup-compatibility/2006">
              <mc:Choice xmlns:v="urn:schemas-microsoft-com:vml" Requires="v">
                <p:oleObj name="Equation" r:id="rId5" imgW="1955800" imgH="863600" progId="Equation.DSMT4">
                  <p:embed/>
                </p:oleObj>
              </mc:Choice>
              <mc:Fallback>
                <p:oleObj name="Equation" r:id="rId5" imgW="1955800" imgH="8636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897" y="2132349"/>
                        <a:ext cx="4417217" cy="1964801"/>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2FCCD53F-A651-0203-B40E-2DBC198C1FA6}"/>
              </a:ext>
            </a:extLst>
          </p:cNvPr>
          <p:cNvGraphicFramePr>
            <a:graphicFrameLocks noChangeAspect="1"/>
          </p:cNvGraphicFramePr>
          <p:nvPr>
            <p:extLst>
              <p:ext uri="{D42A27DB-BD31-4B8C-83A1-F6EECF244321}">
                <p14:modId xmlns:p14="http://schemas.microsoft.com/office/powerpoint/2010/main" val="1334151054"/>
              </p:ext>
            </p:extLst>
          </p:nvPr>
        </p:nvGraphicFramePr>
        <p:xfrm>
          <a:off x="1253260" y="4301750"/>
          <a:ext cx="3543811" cy="1839023"/>
        </p:xfrm>
        <a:graphic>
          <a:graphicData uri="http://schemas.openxmlformats.org/presentationml/2006/ole">
            <mc:AlternateContent xmlns:mc="http://schemas.openxmlformats.org/markup-compatibility/2006">
              <mc:Choice xmlns:v="urn:schemas-microsoft-com:vml" Requires="v">
                <p:oleObj name="Equation" r:id="rId7" imgW="1675673" imgH="863225" progId="Equation.DSMT4">
                  <p:embed/>
                </p:oleObj>
              </mc:Choice>
              <mc:Fallback>
                <p:oleObj name="Equation" r:id="rId7" imgW="1675673" imgH="863225"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3260" y="4301750"/>
                        <a:ext cx="3543811" cy="1839023"/>
                      </a:xfrm>
                      <a:prstGeom prst="rect">
                        <a:avLst/>
                      </a:prstGeom>
                      <a:noFill/>
                    </p:spPr>
                  </p:pic>
                </p:oleObj>
              </mc:Fallback>
            </mc:AlternateContent>
          </a:graphicData>
        </a:graphic>
      </p:graphicFrame>
      <p:sp>
        <p:nvSpPr>
          <p:cNvPr id="20" name="文本框 19">
            <a:extLst>
              <a:ext uri="{FF2B5EF4-FFF2-40B4-BE49-F238E27FC236}">
                <a16:creationId xmlns:a16="http://schemas.microsoft.com/office/drawing/2014/main" id="{3551BB27-9D39-BCA1-1A91-C3798B003449}"/>
              </a:ext>
            </a:extLst>
          </p:cNvPr>
          <p:cNvSpPr txBox="1"/>
          <p:nvPr/>
        </p:nvSpPr>
        <p:spPr>
          <a:xfrm>
            <a:off x="6511606" y="5225201"/>
            <a:ext cx="4417218" cy="1536511"/>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en-US" altLang="zh-CN" sz="2200" b="1" dirty="0" err="1">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电流变换阵也就是电压变换阵</a:t>
            </a:r>
            <a:endParaRPr lang="en-US" altLang="zh-CN" sz="2200"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2200" b="1" dirty="0" err="1">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也是磁链的变换阵</a:t>
            </a:r>
            <a:endParaRPr lang="en-US" altLang="zh-CN" sz="2200" b="1"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2200" b="1" dirty="0">
                <a:solidFill>
                  <a:srgbClr val="FF0000"/>
                </a:solidFill>
                <a:effectLst/>
                <a:latin typeface="黑体" panose="02010609060101010101" pitchFamily="49" charset="-122"/>
                <a:ea typeface="黑体" panose="02010609060101010101" pitchFamily="49" charset="-122"/>
              </a:rPr>
              <a:t>C</a:t>
            </a:r>
            <a:r>
              <a:rPr lang="en-US" altLang="zh-CN" sz="2200" b="1" baseline="-25000" dirty="0">
                <a:solidFill>
                  <a:srgbClr val="FF0000"/>
                </a:solidFill>
                <a:effectLst/>
                <a:latin typeface="黑体" panose="02010609060101010101" pitchFamily="49" charset="-122"/>
                <a:ea typeface="黑体" panose="02010609060101010101" pitchFamily="49" charset="-122"/>
              </a:rPr>
              <a:t>3/2</a:t>
            </a:r>
            <a:r>
              <a:rPr lang="en-US" altLang="zh-CN" sz="2200" b="1"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变换矩阵是常数矩阵</a:t>
            </a:r>
            <a:endParaRPr lang="zh-CN" altLang="en-US" sz="2200" b="1" dirty="0">
              <a:solidFill>
                <a:srgbClr val="FF0000"/>
              </a:solidFill>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6D6A0709-C225-4E39-F211-B7E3AB7F4486}"/>
              </a:ext>
            </a:extLst>
          </p:cNvPr>
          <p:cNvSpPr txBox="1"/>
          <p:nvPr/>
        </p:nvSpPr>
        <p:spPr>
          <a:xfrm>
            <a:off x="3085963" y="893377"/>
            <a:ext cx="4375158"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三相</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3/2</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2254815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053AD7B1-AE0B-1EEC-E40C-683DEEDADFD3}"/>
              </a:ext>
            </a:extLst>
          </p:cNvPr>
          <p:cNvGraphicFramePr>
            <a:graphicFrameLocks noChangeAspect="1"/>
          </p:cNvGraphicFramePr>
          <p:nvPr>
            <p:extLst>
              <p:ext uri="{D42A27DB-BD31-4B8C-83A1-F6EECF244321}">
                <p14:modId xmlns:p14="http://schemas.microsoft.com/office/powerpoint/2010/main" val="3331232089"/>
              </p:ext>
            </p:extLst>
          </p:nvPr>
        </p:nvGraphicFramePr>
        <p:xfrm>
          <a:off x="408428" y="3484951"/>
          <a:ext cx="2152650" cy="1619250"/>
        </p:xfrm>
        <a:graphic>
          <a:graphicData uri="http://schemas.openxmlformats.org/presentationml/2006/ole">
            <mc:AlternateContent xmlns:mc="http://schemas.openxmlformats.org/markup-compatibility/2006">
              <mc:Choice xmlns:v="urn:schemas-microsoft-com:vml" Requires="v">
                <p:oleObj name="Equation" r:id="rId4" imgW="952200" imgH="711000" progId="Equation.DSMT4">
                  <p:embed/>
                </p:oleObj>
              </mc:Choice>
              <mc:Fallback>
                <p:oleObj name="Equation" r:id="rId4" imgW="952200" imgH="711000" progId="Equation.DSMT4">
                  <p:embed/>
                  <p:pic>
                    <p:nvPicPr>
                      <p:cNvPr id="13" name="对象 12">
                        <a:extLst>
                          <a:ext uri="{FF2B5EF4-FFF2-40B4-BE49-F238E27FC236}">
                            <a16:creationId xmlns:a16="http://schemas.microsoft.com/office/drawing/2014/main" id="{053AD7B1-AE0B-1EEC-E40C-683DEEDADFD3}"/>
                          </a:ext>
                        </a:extLst>
                      </p:cNvPr>
                      <p:cNvPicPr>
                        <a:picLocks noChangeAspect="1" noChangeArrowheads="1"/>
                      </p:cNvPicPr>
                      <p:nvPr/>
                    </p:nvPicPr>
                    <p:blipFill>
                      <a:blip r:embed="rId5"/>
                      <a:srcRect/>
                      <a:stretch>
                        <a:fillRect/>
                      </a:stretch>
                    </p:blipFill>
                    <p:spPr bwMode="auto">
                      <a:xfrm>
                        <a:off x="408428" y="3484951"/>
                        <a:ext cx="2152650" cy="1619250"/>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2FCCD53F-A651-0203-B40E-2DBC198C1FA6}"/>
              </a:ext>
            </a:extLst>
          </p:cNvPr>
          <p:cNvGraphicFramePr>
            <a:graphicFrameLocks noChangeAspect="1"/>
          </p:cNvGraphicFramePr>
          <p:nvPr>
            <p:extLst>
              <p:ext uri="{D42A27DB-BD31-4B8C-83A1-F6EECF244321}">
                <p14:modId xmlns:p14="http://schemas.microsoft.com/office/powerpoint/2010/main" val="945232918"/>
              </p:ext>
            </p:extLst>
          </p:nvPr>
        </p:nvGraphicFramePr>
        <p:xfrm>
          <a:off x="1019907" y="1586633"/>
          <a:ext cx="3543811" cy="1839023"/>
        </p:xfrm>
        <a:graphic>
          <a:graphicData uri="http://schemas.openxmlformats.org/presentationml/2006/ole">
            <mc:AlternateContent xmlns:mc="http://schemas.openxmlformats.org/markup-compatibility/2006">
              <mc:Choice xmlns:v="urn:schemas-microsoft-com:vml" Requires="v">
                <p:oleObj name="Equation" r:id="rId6" imgW="1675673" imgH="863225" progId="Equation.DSMT4">
                  <p:embed/>
                </p:oleObj>
              </mc:Choice>
              <mc:Fallback>
                <p:oleObj name="Equation" r:id="rId6" imgW="1675673" imgH="863225" progId="Equation.DSMT4">
                  <p:embed/>
                  <p:pic>
                    <p:nvPicPr>
                      <p:cNvPr id="18" name="对象 17">
                        <a:extLst>
                          <a:ext uri="{FF2B5EF4-FFF2-40B4-BE49-F238E27FC236}">
                            <a16:creationId xmlns:a16="http://schemas.microsoft.com/office/drawing/2014/main" id="{2FCCD53F-A651-0203-B40E-2DBC198C1F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907" y="1586633"/>
                        <a:ext cx="3543811" cy="1839023"/>
                      </a:xfrm>
                      <a:prstGeom prst="rect">
                        <a:avLst/>
                      </a:prstGeom>
                      <a:noFill/>
                    </p:spPr>
                  </p:pic>
                </p:oleObj>
              </mc:Fallback>
            </mc:AlternateContent>
          </a:graphicData>
        </a:graphic>
      </p:graphicFrame>
      <p:graphicFrame>
        <p:nvGraphicFramePr>
          <p:cNvPr id="3" name="对象 2">
            <a:extLst>
              <a:ext uri="{FF2B5EF4-FFF2-40B4-BE49-F238E27FC236}">
                <a16:creationId xmlns:a16="http://schemas.microsoft.com/office/drawing/2014/main" id="{7D05D896-2C59-AD92-60E8-EC0F11221F8B}"/>
              </a:ext>
            </a:extLst>
          </p:cNvPr>
          <p:cNvGraphicFramePr>
            <a:graphicFrameLocks noChangeAspect="1"/>
          </p:cNvGraphicFramePr>
          <p:nvPr>
            <p:extLst>
              <p:ext uri="{D42A27DB-BD31-4B8C-83A1-F6EECF244321}">
                <p14:modId xmlns:p14="http://schemas.microsoft.com/office/powerpoint/2010/main" val="2793314627"/>
              </p:ext>
            </p:extLst>
          </p:nvPr>
        </p:nvGraphicFramePr>
        <p:xfrm>
          <a:off x="3108144" y="3474769"/>
          <a:ext cx="2324100" cy="1619250"/>
        </p:xfrm>
        <a:graphic>
          <a:graphicData uri="http://schemas.openxmlformats.org/presentationml/2006/ole">
            <mc:AlternateContent xmlns:mc="http://schemas.openxmlformats.org/markup-compatibility/2006">
              <mc:Choice xmlns:v="urn:schemas-microsoft-com:vml" Requires="v">
                <p:oleObj name="Equation" r:id="rId8" imgW="1028520" imgH="711000" progId="Equation.DSMT4">
                  <p:embed/>
                </p:oleObj>
              </mc:Choice>
              <mc:Fallback>
                <p:oleObj name="Equation" r:id="rId8" imgW="1028520" imgH="711000" progId="Equation.DSMT4">
                  <p:embed/>
                  <p:pic>
                    <p:nvPicPr>
                      <p:cNvPr id="13" name="对象 12">
                        <a:extLst>
                          <a:ext uri="{FF2B5EF4-FFF2-40B4-BE49-F238E27FC236}">
                            <a16:creationId xmlns:a16="http://schemas.microsoft.com/office/drawing/2014/main" id="{053AD7B1-AE0B-1EEC-E40C-683DEEDADFD3}"/>
                          </a:ext>
                        </a:extLst>
                      </p:cNvPr>
                      <p:cNvPicPr>
                        <a:picLocks noChangeAspect="1" noChangeArrowheads="1"/>
                      </p:cNvPicPr>
                      <p:nvPr/>
                    </p:nvPicPr>
                    <p:blipFill>
                      <a:blip r:embed="rId9"/>
                      <a:srcRect/>
                      <a:stretch>
                        <a:fillRect/>
                      </a:stretch>
                    </p:blipFill>
                    <p:spPr bwMode="auto">
                      <a:xfrm>
                        <a:off x="3108144" y="3474769"/>
                        <a:ext cx="2324100" cy="1619250"/>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5CA61398-DFC8-F1DE-4C19-A37F7B2AA546}"/>
              </a:ext>
            </a:extLst>
          </p:cNvPr>
          <p:cNvGraphicFramePr>
            <a:graphicFrameLocks noChangeAspect="1"/>
          </p:cNvGraphicFramePr>
          <p:nvPr>
            <p:extLst>
              <p:ext uri="{D42A27DB-BD31-4B8C-83A1-F6EECF244321}">
                <p14:modId xmlns:p14="http://schemas.microsoft.com/office/powerpoint/2010/main" val="2919874967"/>
              </p:ext>
            </p:extLst>
          </p:nvPr>
        </p:nvGraphicFramePr>
        <p:xfrm>
          <a:off x="2125318" y="5143500"/>
          <a:ext cx="2438400" cy="1619250"/>
        </p:xfrm>
        <a:graphic>
          <a:graphicData uri="http://schemas.openxmlformats.org/presentationml/2006/ole">
            <mc:AlternateContent xmlns:mc="http://schemas.openxmlformats.org/markup-compatibility/2006">
              <mc:Choice xmlns:v="urn:schemas-microsoft-com:vml" Requires="v">
                <p:oleObj name="Equation" r:id="rId10" imgW="1079280" imgH="711000" progId="Equation.DSMT4">
                  <p:embed/>
                </p:oleObj>
              </mc:Choice>
              <mc:Fallback>
                <p:oleObj name="Equation" r:id="rId10" imgW="1079280" imgH="711000" progId="Equation.DSMT4">
                  <p:embed/>
                  <p:pic>
                    <p:nvPicPr>
                      <p:cNvPr id="13" name="对象 12">
                        <a:extLst>
                          <a:ext uri="{FF2B5EF4-FFF2-40B4-BE49-F238E27FC236}">
                            <a16:creationId xmlns:a16="http://schemas.microsoft.com/office/drawing/2014/main" id="{053AD7B1-AE0B-1EEC-E40C-683DEEDADFD3}"/>
                          </a:ext>
                        </a:extLst>
                      </p:cNvPr>
                      <p:cNvPicPr>
                        <a:picLocks noChangeAspect="1" noChangeArrowheads="1"/>
                      </p:cNvPicPr>
                      <p:nvPr/>
                    </p:nvPicPr>
                    <p:blipFill>
                      <a:blip r:embed="rId11"/>
                      <a:srcRect/>
                      <a:stretch>
                        <a:fillRect/>
                      </a:stretch>
                    </p:blipFill>
                    <p:spPr bwMode="auto">
                      <a:xfrm>
                        <a:off x="2125318" y="5143500"/>
                        <a:ext cx="2438400" cy="1619250"/>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1C773865-83C9-A865-6C91-FB6BD6C1EB4F}"/>
              </a:ext>
            </a:extLst>
          </p:cNvPr>
          <p:cNvGraphicFramePr>
            <a:graphicFrameLocks noChangeAspect="1"/>
          </p:cNvGraphicFramePr>
          <p:nvPr>
            <p:extLst>
              <p:ext uri="{D42A27DB-BD31-4B8C-83A1-F6EECF244321}">
                <p14:modId xmlns:p14="http://schemas.microsoft.com/office/powerpoint/2010/main" val="1015904850"/>
              </p:ext>
            </p:extLst>
          </p:nvPr>
        </p:nvGraphicFramePr>
        <p:xfrm>
          <a:off x="7461201" y="1586633"/>
          <a:ext cx="2925762" cy="2759075"/>
        </p:xfrm>
        <a:graphic>
          <a:graphicData uri="http://schemas.openxmlformats.org/presentationml/2006/ole">
            <mc:AlternateContent xmlns:mc="http://schemas.openxmlformats.org/markup-compatibility/2006">
              <mc:Choice xmlns:v="urn:schemas-microsoft-com:vml" Requires="v">
                <p:oleObj name="Equation" r:id="rId12" imgW="1384200" imgH="1295280" progId="Equation.DSMT4">
                  <p:embed/>
                </p:oleObj>
              </mc:Choice>
              <mc:Fallback>
                <p:oleObj name="Equation" r:id="rId12" imgW="1384200" imgH="1295280" progId="Equation.DSMT4">
                  <p:embed/>
                  <p:pic>
                    <p:nvPicPr>
                      <p:cNvPr id="18" name="对象 17">
                        <a:extLst>
                          <a:ext uri="{FF2B5EF4-FFF2-40B4-BE49-F238E27FC236}">
                            <a16:creationId xmlns:a16="http://schemas.microsoft.com/office/drawing/2014/main" id="{2FCCD53F-A651-0203-B40E-2DBC198C1FA6}"/>
                          </a:ext>
                        </a:extLst>
                      </p:cNvPr>
                      <p:cNvPicPr>
                        <a:picLocks noChangeAspect="1" noChangeArrowheads="1"/>
                      </p:cNvPicPr>
                      <p:nvPr/>
                    </p:nvPicPr>
                    <p:blipFill>
                      <a:blip r:embed="rId13"/>
                      <a:srcRect/>
                      <a:stretch>
                        <a:fillRect/>
                      </a:stretch>
                    </p:blipFill>
                    <p:spPr bwMode="auto">
                      <a:xfrm>
                        <a:off x="7461201" y="1586633"/>
                        <a:ext cx="2925762" cy="2759075"/>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4E84806D-323D-2865-DA6E-CE6B4AFFBE3F}"/>
              </a:ext>
            </a:extLst>
          </p:cNvPr>
          <p:cNvGraphicFramePr>
            <a:graphicFrameLocks noChangeAspect="1"/>
          </p:cNvGraphicFramePr>
          <p:nvPr>
            <p:extLst>
              <p:ext uri="{D42A27DB-BD31-4B8C-83A1-F6EECF244321}">
                <p14:modId xmlns:p14="http://schemas.microsoft.com/office/powerpoint/2010/main" val="385873365"/>
              </p:ext>
            </p:extLst>
          </p:nvPr>
        </p:nvGraphicFramePr>
        <p:xfrm>
          <a:off x="8323430" y="4909391"/>
          <a:ext cx="2182812" cy="1619250"/>
        </p:xfrm>
        <a:graphic>
          <a:graphicData uri="http://schemas.openxmlformats.org/presentationml/2006/ole">
            <mc:AlternateContent xmlns:mc="http://schemas.openxmlformats.org/markup-compatibility/2006">
              <mc:Choice xmlns:v="urn:schemas-microsoft-com:vml" Requires="v">
                <p:oleObj name="Equation" r:id="rId14" imgW="965160" imgH="711000" progId="Equation.DSMT4">
                  <p:embed/>
                </p:oleObj>
              </mc:Choice>
              <mc:Fallback>
                <p:oleObj name="Equation" r:id="rId14" imgW="965160" imgH="711000" progId="Equation.DSMT4">
                  <p:embed/>
                  <p:pic>
                    <p:nvPicPr>
                      <p:cNvPr id="13" name="对象 12">
                        <a:extLst>
                          <a:ext uri="{FF2B5EF4-FFF2-40B4-BE49-F238E27FC236}">
                            <a16:creationId xmlns:a16="http://schemas.microsoft.com/office/drawing/2014/main" id="{053AD7B1-AE0B-1EEC-E40C-683DEEDADFD3}"/>
                          </a:ext>
                        </a:extLst>
                      </p:cNvPr>
                      <p:cNvPicPr>
                        <a:picLocks noChangeAspect="1" noChangeArrowheads="1"/>
                      </p:cNvPicPr>
                      <p:nvPr/>
                    </p:nvPicPr>
                    <p:blipFill>
                      <a:blip r:embed="rId15"/>
                      <a:srcRect/>
                      <a:stretch>
                        <a:fillRect/>
                      </a:stretch>
                    </p:blipFill>
                    <p:spPr bwMode="auto">
                      <a:xfrm>
                        <a:off x="8323430" y="4909391"/>
                        <a:ext cx="2182812" cy="1619250"/>
                      </a:xfrm>
                      <a:prstGeom prst="rect">
                        <a:avLst/>
                      </a:prstGeom>
                      <a:noFill/>
                    </p:spPr>
                  </p:pic>
                </p:oleObj>
              </mc:Fallback>
            </mc:AlternateContent>
          </a:graphicData>
        </a:graphic>
      </p:graphicFrame>
      <p:cxnSp>
        <p:nvCxnSpPr>
          <p:cNvPr id="19" name="直接连接符 18">
            <a:extLst>
              <a:ext uri="{FF2B5EF4-FFF2-40B4-BE49-F238E27FC236}">
                <a16:creationId xmlns:a16="http://schemas.microsoft.com/office/drawing/2014/main" id="{7483312F-ADE4-4398-A148-88E99D863165}"/>
              </a:ext>
            </a:extLst>
          </p:cNvPr>
          <p:cNvCxnSpPr/>
          <p:nvPr/>
        </p:nvCxnSpPr>
        <p:spPr>
          <a:xfrm>
            <a:off x="6572250" y="1814470"/>
            <a:ext cx="0" cy="47141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6BDDD2E-608E-8F53-EA01-6C19CD0DD5B5}"/>
              </a:ext>
            </a:extLst>
          </p:cNvPr>
          <p:cNvSpPr txBox="1"/>
          <p:nvPr/>
        </p:nvSpPr>
        <p:spPr>
          <a:xfrm>
            <a:off x="3344518" y="934977"/>
            <a:ext cx="4375158"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三相</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3/2</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2103955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2A389B78-4DC1-6083-FC81-503DD80D1DEC}"/>
              </a:ext>
            </a:extLst>
          </p:cNvPr>
          <p:cNvSpPr txBox="1"/>
          <p:nvPr/>
        </p:nvSpPr>
        <p:spPr>
          <a:xfrm>
            <a:off x="312589" y="1772205"/>
            <a:ext cx="5974534"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两相静止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两相旋转变换（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2s/2r</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pic>
        <p:nvPicPr>
          <p:cNvPr id="3" name="图片 2">
            <a:extLst>
              <a:ext uri="{FF2B5EF4-FFF2-40B4-BE49-F238E27FC236}">
                <a16:creationId xmlns:a16="http://schemas.microsoft.com/office/drawing/2014/main" id="{6D09BCED-6385-A345-9DA9-54C23CE5DA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2034" y="821315"/>
            <a:ext cx="4896638" cy="4210701"/>
          </a:xfrm>
          <a:prstGeom prst="rect">
            <a:avLst/>
          </a:prstGeom>
        </p:spPr>
      </p:pic>
      <p:sp>
        <p:nvSpPr>
          <p:cNvPr id="12" name="文本框 11">
            <a:extLst>
              <a:ext uri="{FF2B5EF4-FFF2-40B4-BE49-F238E27FC236}">
                <a16:creationId xmlns:a16="http://schemas.microsoft.com/office/drawing/2014/main" id="{EFAC74DB-23C5-6138-F980-C9A87E0632BA}"/>
              </a:ext>
            </a:extLst>
          </p:cNvPr>
          <p:cNvSpPr txBox="1"/>
          <p:nvPr/>
        </p:nvSpPr>
        <p:spPr>
          <a:xfrm>
            <a:off x="121466" y="2502450"/>
            <a:ext cx="5974534" cy="2353786"/>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2000" b="1" dirty="0" err="1">
                <a:solidFill>
                  <a:srgbClr val="FF0000"/>
                </a:solidFill>
                <a:effectLst/>
                <a:latin typeface="宋体" panose="02010600030101010101" pitchFamily="2" charset="-122"/>
                <a:cs typeface="Times New Roman" panose="02020603050405020304" pitchFamily="18" charset="0"/>
              </a:rPr>
              <a:t>两相交流电流</a:t>
            </a:r>
            <a:r>
              <a:rPr lang="en-US" altLang="zh-CN" sz="2000" b="1" i="1" dirty="0" err="1">
                <a:solidFill>
                  <a:srgbClr val="FF0000"/>
                </a:solidFill>
                <a:effectLst/>
                <a:latin typeface="Times New Roman" panose="02020603050405020304" pitchFamily="18" charset="0"/>
                <a:ea typeface="宋体" panose="02010600030101010101" pitchFamily="2" charset="-122"/>
              </a:rPr>
              <a:t>i</a:t>
            </a:r>
            <a:r>
              <a:rPr lang="en-US" altLang="zh-CN" sz="2000" b="1" i="1" baseline="-25000" dirty="0">
                <a:solidFill>
                  <a:srgbClr val="FF0000"/>
                </a:solidFill>
                <a:effectLst/>
                <a:latin typeface="Times New Roman" panose="02020603050405020304" pitchFamily="18" charset="0"/>
                <a:ea typeface="宋体" panose="02010600030101010101" pitchFamily="2" charset="-122"/>
              </a:rPr>
              <a:t>α</a:t>
            </a:r>
            <a:r>
              <a:rPr lang="en-US" altLang="zh-CN" sz="2000" b="1" dirty="0">
                <a:solidFill>
                  <a:srgbClr val="FF0000"/>
                </a:solidFill>
                <a:effectLst/>
                <a:latin typeface="宋体" panose="02010600030101010101" pitchFamily="2" charset="-122"/>
                <a:cs typeface="Times New Roman" panose="02020603050405020304" pitchFamily="18" charset="0"/>
              </a:rPr>
              <a:t>、</a:t>
            </a:r>
            <a:r>
              <a:rPr lang="en-US" altLang="zh-CN" sz="2000" b="1" i="1" dirty="0">
                <a:solidFill>
                  <a:srgbClr val="FF0000"/>
                </a:solidFill>
                <a:effectLst/>
                <a:latin typeface="Times New Roman" panose="02020603050405020304" pitchFamily="18" charset="0"/>
                <a:ea typeface="宋体" panose="02010600030101010101" pitchFamily="2" charset="-122"/>
              </a:rPr>
              <a:t>i</a:t>
            </a:r>
            <a:r>
              <a:rPr lang="en-US" altLang="zh-CN" sz="2000" b="1" i="1" baseline="-25000" dirty="0">
                <a:solidFill>
                  <a:srgbClr val="FF0000"/>
                </a:solidFill>
                <a:effectLst/>
                <a:latin typeface="Times New Roman" panose="02020603050405020304" pitchFamily="18" charset="0"/>
                <a:ea typeface="宋体" panose="02010600030101010101" pitchFamily="2" charset="-122"/>
              </a:rPr>
              <a:t>β</a:t>
            </a:r>
            <a:r>
              <a:rPr lang="en-US" altLang="zh-CN" sz="2000" b="1" dirty="0">
                <a:solidFill>
                  <a:srgbClr val="FF0000"/>
                </a:solidFill>
                <a:effectLst/>
                <a:latin typeface="宋体" panose="02010600030101010101" pitchFamily="2" charset="-122"/>
                <a:cs typeface="Times New Roman" panose="02020603050405020304" pitchFamily="18" charset="0"/>
              </a:rPr>
              <a:t>和两个直流电流</a:t>
            </a:r>
            <a:r>
              <a:rPr lang="en-US" altLang="zh-CN" sz="2000" b="1" i="1" dirty="0">
                <a:solidFill>
                  <a:srgbClr val="FF0000"/>
                </a:solidFill>
                <a:effectLst/>
                <a:latin typeface="Times New Roman" panose="02020603050405020304" pitchFamily="18" charset="0"/>
                <a:ea typeface="宋体" panose="02010600030101010101" pitchFamily="2" charset="-122"/>
              </a:rPr>
              <a:t>i</a:t>
            </a:r>
            <a:r>
              <a:rPr lang="en-US" altLang="zh-CN" sz="2000" b="1" i="1" baseline="-25000" dirty="0">
                <a:solidFill>
                  <a:srgbClr val="FF0000"/>
                </a:solidFill>
                <a:effectLst/>
                <a:latin typeface="Times New Roman" panose="02020603050405020304" pitchFamily="18" charset="0"/>
                <a:ea typeface="宋体" panose="02010600030101010101" pitchFamily="2" charset="-122"/>
              </a:rPr>
              <a:t>m</a:t>
            </a:r>
            <a:r>
              <a:rPr lang="en-US" altLang="zh-CN" sz="2000" b="1" dirty="0">
                <a:solidFill>
                  <a:srgbClr val="FF0000"/>
                </a:solidFill>
                <a:effectLst/>
                <a:latin typeface="宋体" panose="02010600030101010101" pitchFamily="2" charset="-122"/>
                <a:cs typeface="Times New Roman" panose="02020603050405020304" pitchFamily="18" charset="0"/>
              </a:rPr>
              <a:t>、</a:t>
            </a:r>
            <a:r>
              <a:rPr lang="en-US" altLang="zh-CN" sz="2000" b="1" i="1" dirty="0">
                <a:solidFill>
                  <a:srgbClr val="FF0000"/>
                </a:solidFill>
                <a:effectLst/>
                <a:latin typeface="Times New Roman" panose="02020603050405020304" pitchFamily="18" charset="0"/>
                <a:ea typeface="宋体" panose="02010600030101010101" pitchFamily="2" charset="-122"/>
              </a:rPr>
              <a:t>i</a:t>
            </a:r>
            <a:r>
              <a:rPr lang="en-US" altLang="zh-CN" sz="2000" b="1" i="1" baseline="-25000" dirty="0">
                <a:solidFill>
                  <a:srgbClr val="FF0000"/>
                </a:solidFill>
                <a:effectLst/>
                <a:latin typeface="Times New Roman" panose="02020603050405020304" pitchFamily="18" charset="0"/>
                <a:ea typeface="宋体" panose="02010600030101010101" pitchFamily="2" charset="-122"/>
              </a:rPr>
              <a:t>t</a:t>
            </a:r>
            <a:r>
              <a:rPr lang="en-US" altLang="zh-CN" sz="2000" b="1" dirty="0">
                <a:solidFill>
                  <a:srgbClr val="FF0000"/>
                </a:solidFill>
                <a:effectLst/>
                <a:latin typeface="宋体" panose="02010600030101010101" pitchFamily="2" charset="-122"/>
                <a:cs typeface="Times New Roman" panose="02020603050405020304" pitchFamily="18" charset="0"/>
              </a:rPr>
              <a:t>产生同样的以同步转速</a:t>
            </a:r>
            <a:r>
              <a:rPr lang="en-US" altLang="zh-CN" sz="2000" b="1" i="1" dirty="0">
                <a:solidFill>
                  <a:srgbClr val="FF0000"/>
                </a:solidFill>
                <a:effectLst/>
                <a:latin typeface="Times New Roman" panose="02020603050405020304" pitchFamily="18" charset="0"/>
                <a:ea typeface="宋体" panose="02010600030101010101" pitchFamily="2" charset="-122"/>
              </a:rPr>
              <a:t>ω</a:t>
            </a:r>
            <a:r>
              <a:rPr lang="en-US" altLang="zh-CN" sz="2000" b="1" i="1" baseline="-25000" dirty="0">
                <a:solidFill>
                  <a:srgbClr val="FF0000"/>
                </a:solidFill>
                <a:effectLst/>
                <a:latin typeface="Times New Roman" panose="02020603050405020304" pitchFamily="18" charset="0"/>
                <a:ea typeface="宋体" panose="02010600030101010101" pitchFamily="2" charset="-122"/>
              </a:rPr>
              <a:t>1</a:t>
            </a:r>
            <a:r>
              <a:rPr lang="en-US" altLang="zh-CN" sz="2000" b="1" dirty="0">
                <a:solidFill>
                  <a:srgbClr val="FF0000"/>
                </a:solidFill>
                <a:effectLst/>
                <a:latin typeface="宋体" panose="02010600030101010101" pitchFamily="2" charset="-122"/>
                <a:cs typeface="Times New Roman" panose="02020603050405020304" pitchFamily="18" charset="0"/>
              </a:rPr>
              <a:t>旋转的合成磁动势</a:t>
            </a:r>
            <a:r>
              <a:rPr lang="en-US" altLang="zh-CN" sz="2000" b="1" i="1" dirty="0">
                <a:solidFill>
                  <a:srgbClr val="FF0000"/>
                </a:solidFill>
                <a:effectLst/>
                <a:latin typeface="Times New Roman" panose="02020603050405020304" pitchFamily="18" charset="0"/>
                <a:ea typeface="宋体" panose="02010600030101010101" pitchFamily="2" charset="-122"/>
              </a:rPr>
              <a:t>f</a:t>
            </a:r>
            <a:r>
              <a:rPr lang="en-US" altLang="zh-CN" sz="2000" b="1" i="1" baseline="-25000" dirty="0">
                <a:solidFill>
                  <a:srgbClr val="FF0000"/>
                </a:solidFill>
                <a:effectLst/>
                <a:latin typeface="Times New Roman" panose="02020603050405020304" pitchFamily="18" charset="0"/>
                <a:ea typeface="宋体" panose="02010600030101010101" pitchFamily="2" charset="-122"/>
              </a:rPr>
              <a:t>s</a:t>
            </a:r>
            <a:r>
              <a:rPr lang="en-US" altLang="zh-CN" sz="2000" b="1" dirty="0">
                <a:solidFill>
                  <a:srgbClr val="FF0000"/>
                </a:solidFill>
                <a:effectLst/>
                <a:latin typeface="宋体" panose="02010600030101010101" pitchFamily="2" charset="-122"/>
                <a:cs typeface="Times New Roman" panose="02020603050405020304" pitchFamily="18" charset="0"/>
              </a:rPr>
              <a:t>。</a:t>
            </a:r>
          </a:p>
          <a:p>
            <a:pPr marL="285750" indent="-285750">
              <a:lnSpc>
                <a:spcPct val="150000"/>
              </a:lnSpc>
              <a:buFont typeface="Wingdings" panose="05000000000000000000" pitchFamily="2" charset="2"/>
              <a:buChar char="p"/>
            </a:pPr>
            <a:r>
              <a:rPr lang="en-US" altLang="zh-CN" sz="2000" b="1" dirty="0" err="1">
                <a:solidFill>
                  <a:srgbClr val="FF0000"/>
                </a:solidFill>
                <a:effectLst/>
                <a:latin typeface="宋体" panose="02010600030101010101" pitchFamily="2" charset="-122"/>
                <a:cs typeface="Times New Roman" panose="02020603050405020304" pitchFamily="18" charset="0"/>
              </a:rPr>
              <a:t>由于各绕组匝数都相等，可以消去磁动势中的匝数，直接用电流表示，例如</a:t>
            </a:r>
            <a:r>
              <a:rPr lang="en-US" altLang="zh-CN" sz="2000" b="1" i="1" dirty="0" err="1">
                <a:solidFill>
                  <a:srgbClr val="FF0000"/>
                </a:solidFill>
                <a:effectLst/>
                <a:latin typeface="Times New Roman" panose="02020603050405020304" pitchFamily="18" charset="0"/>
                <a:ea typeface="宋体" panose="02010600030101010101" pitchFamily="2" charset="-122"/>
              </a:rPr>
              <a:t>f</a:t>
            </a:r>
            <a:r>
              <a:rPr lang="en-US" altLang="zh-CN" sz="2000" b="1" i="1" baseline="-25000" dirty="0" err="1">
                <a:solidFill>
                  <a:srgbClr val="FF0000"/>
                </a:solidFill>
                <a:effectLst/>
                <a:latin typeface="Times New Roman" panose="02020603050405020304" pitchFamily="18" charset="0"/>
                <a:ea typeface="宋体" panose="02010600030101010101" pitchFamily="2" charset="-122"/>
              </a:rPr>
              <a:t>s</a:t>
            </a:r>
            <a:r>
              <a:rPr lang="en-US" altLang="zh-CN" sz="2000" b="1" dirty="0" err="1">
                <a:solidFill>
                  <a:srgbClr val="FF0000"/>
                </a:solidFill>
                <a:effectLst/>
                <a:latin typeface="宋体" panose="02010600030101010101" pitchFamily="2" charset="-122"/>
                <a:cs typeface="Times New Roman" panose="02020603050405020304" pitchFamily="18" charset="0"/>
              </a:rPr>
              <a:t>可以直接标成</a:t>
            </a:r>
            <a:r>
              <a:rPr lang="en-US" altLang="zh-CN" sz="2000" b="1" i="1" dirty="0" err="1">
                <a:solidFill>
                  <a:srgbClr val="FF0000"/>
                </a:solidFill>
                <a:effectLst/>
                <a:latin typeface="Times New Roman" panose="02020603050405020304" pitchFamily="18" charset="0"/>
                <a:ea typeface="宋体" panose="02010600030101010101" pitchFamily="2" charset="-122"/>
              </a:rPr>
              <a:t>i</a:t>
            </a:r>
            <a:r>
              <a:rPr lang="en-US" altLang="zh-CN" sz="2000" b="1" i="1" baseline="-25000" dirty="0" err="1">
                <a:solidFill>
                  <a:srgbClr val="FF0000"/>
                </a:solidFill>
                <a:effectLst/>
                <a:latin typeface="Times New Roman" panose="02020603050405020304" pitchFamily="18" charset="0"/>
                <a:ea typeface="宋体" panose="02010600030101010101" pitchFamily="2" charset="-122"/>
              </a:rPr>
              <a:t>s</a:t>
            </a:r>
            <a:r>
              <a:rPr lang="en-US" altLang="zh-CN" sz="2000" b="1" dirty="0">
                <a:solidFill>
                  <a:srgbClr val="FF0000"/>
                </a:solidFill>
                <a:effectLst/>
                <a:latin typeface="宋体" panose="02010600030101010101" pitchFamily="2" charset="-122"/>
                <a:cs typeface="Times New Roman" panose="02020603050405020304" pitchFamily="18" charset="0"/>
              </a:rPr>
              <a:t>。</a:t>
            </a:r>
          </a:p>
          <a:p>
            <a:pPr marL="285750" indent="-285750">
              <a:lnSpc>
                <a:spcPct val="150000"/>
              </a:lnSpc>
              <a:buFont typeface="Wingdings" panose="05000000000000000000" pitchFamily="2" charset="2"/>
              <a:buChar char="p"/>
            </a:pPr>
            <a:r>
              <a:rPr lang="en-US" altLang="zh-CN" sz="2000" b="1" dirty="0" err="1">
                <a:solidFill>
                  <a:srgbClr val="FF0000"/>
                </a:solidFill>
                <a:effectLst/>
                <a:latin typeface="宋体" panose="02010600030101010101" pitchFamily="2" charset="-122"/>
                <a:cs typeface="Times New Roman" panose="02020603050405020304" pitchFamily="18" charset="0"/>
              </a:rPr>
              <a:t>电流都是空间矢量，而不是时间相量</a:t>
            </a:r>
            <a:r>
              <a:rPr lang="en-US" altLang="zh-CN" sz="2000" b="1" dirty="0">
                <a:solidFill>
                  <a:srgbClr val="FF0000"/>
                </a:solidFill>
                <a:effectLst/>
                <a:latin typeface="宋体" panose="02010600030101010101" pitchFamily="2" charset="-122"/>
                <a:cs typeface="Times New Roman" panose="02020603050405020304" pitchFamily="18" charset="0"/>
              </a:rPr>
              <a:t>。</a:t>
            </a:r>
            <a:endParaRPr lang="zh-CN" altLang="en-US" sz="2000" b="1" dirty="0">
              <a:solidFill>
                <a:srgbClr val="FF0000"/>
              </a:solidFill>
            </a:endParaRPr>
          </a:p>
        </p:txBody>
      </p:sp>
      <p:grpSp>
        <p:nvGrpSpPr>
          <p:cNvPr id="13" name="组合 12">
            <a:extLst>
              <a:ext uri="{FF2B5EF4-FFF2-40B4-BE49-F238E27FC236}">
                <a16:creationId xmlns:a16="http://schemas.microsoft.com/office/drawing/2014/main" id="{F77C8031-5FCD-6D75-E2E3-B4F1A80A4E47}"/>
              </a:ext>
            </a:extLst>
          </p:cNvPr>
          <p:cNvGrpSpPr/>
          <p:nvPr/>
        </p:nvGrpSpPr>
        <p:grpSpPr>
          <a:xfrm>
            <a:off x="312589" y="5107875"/>
            <a:ext cx="3584288" cy="1464945"/>
            <a:chOff x="743068" y="5133223"/>
            <a:chExt cx="3584288" cy="1464945"/>
          </a:xfrm>
        </p:grpSpPr>
        <p:graphicFrame>
          <p:nvGraphicFramePr>
            <p:cNvPr id="15" name="对象 14">
              <a:extLst>
                <a:ext uri="{FF2B5EF4-FFF2-40B4-BE49-F238E27FC236}">
                  <a16:creationId xmlns:a16="http://schemas.microsoft.com/office/drawing/2014/main" id="{87EE5094-ADCB-CD98-7543-0252BB5CBE30}"/>
                </a:ext>
              </a:extLst>
            </p:cNvPr>
            <p:cNvGraphicFramePr>
              <a:graphicFrameLocks noChangeAspect="1"/>
            </p:cNvGraphicFramePr>
            <p:nvPr>
              <p:extLst>
                <p:ext uri="{D42A27DB-BD31-4B8C-83A1-F6EECF244321}">
                  <p14:modId xmlns:p14="http://schemas.microsoft.com/office/powerpoint/2010/main" val="2640733214"/>
                </p:ext>
              </p:extLst>
            </p:nvPr>
          </p:nvGraphicFramePr>
          <p:xfrm>
            <a:off x="743068" y="5133223"/>
            <a:ext cx="3584288" cy="641962"/>
          </p:xfrm>
          <a:graphic>
            <a:graphicData uri="http://schemas.openxmlformats.org/presentationml/2006/ole">
              <mc:AlternateContent xmlns:mc="http://schemas.openxmlformats.org/markup-compatibility/2006">
                <mc:Choice xmlns:v="urn:schemas-microsoft-com:vml" Requires="v">
                  <p:oleObj name="Equation" r:id="rId5" imgW="1282700" imgH="228600" progId="Equation.DSMT4">
                    <p:embed/>
                  </p:oleObj>
                </mc:Choice>
                <mc:Fallback>
                  <p:oleObj name="Equation" r:id="rId5" imgW="1282700" imgH="2286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068" y="5133223"/>
                          <a:ext cx="3584288" cy="641962"/>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16324315-4949-AAD8-2AD3-21611B6E81D1}"/>
                </a:ext>
              </a:extLst>
            </p:cNvPr>
            <p:cNvGraphicFramePr>
              <a:graphicFrameLocks noChangeAspect="1"/>
            </p:cNvGraphicFramePr>
            <p:nvPr>
              <p:extLst>
                <p:ext uri="{D42A27DB-BD31-4B8C-83A1-F6EECF244321}">
                  <p14:modId xmlns:p14="http://schemas.microsoft.com/office/powerpoint/2010/main" val="285451090"/>
                </p:ext>
              </p:extLst>
            </p:nvPr>
          </p:nvGraphicFramePr>
          <p:xfrm>
            <a:off x="761198" y="5956206"/>
            <a:ext cx="3487415" cy="641962"/>
          </p:xfrm>
          <a:graphic>
            <a:graphicData uri="http://schemas.openxmlformats.org/presentationml/2006/ole">
              <mc:AlternateContent xmlns:mc="http://schemas.openxmlformats.org/markup-compatibility/2006">
                <mc:Choice xmlns:v="urn:schemas-microsoft-com:vml" Requires="v">
                  <p:oleObj name="Equation" r:id="rId7" imgW="1282700" imgH="241300" progId="Equation.DSMT4">
                    <p:embed/>
                  </p:oleObj>
                </mc:Choice>
                <mc:Fallback>
                  <p:oleObj name="Equation" r:id="rId7" imgW="1282700" imgH="2413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198" y="5956206"/>
                          <a:ext cx="3487415" cy="641962"/>
                        </a:xfrm>
                        <a:prstGeom prst="rect">
                          <a:avLst/>
                        </a:prstGeom>
                        <a:noFill/>
                      </p:spPr>
                    </p:pic>
                  </p:oleObj>
                </mc:Fallback>
              </mc:AlternateContent>
            </a:graphicData>
          </a:graphic>
        </p:graphicFrame>
      </p:grpSp>
      <p:graphicFrame>
        <p:nvGraphicFramePr>
          <p:cNvPr id="4" name="对象 3">
            <a:extLst>
              <a:ext uri="{FF2B5EF4-FFF2-40B4-BE49-F238E27FC236}">
                <a16:creationId xmlns:a16="http://schemas.microsoft.com/office/drawing/2014/main" id="{F02E6075-02C0-93D2-74F6-25CED86BBDCC}"/>
              </a:ext>
            </a:extLst>
          </p:cNvPr>
          <p:cNvGraphicFramePr>
            <a:graphicFrameLocks noChangeAspect="1"/>
          </p:cNvGraphicFramePr>
          <p:nvPr>
            <p:extLst>
              <p:ext uri="{D42A27DB-BD31-4B8C-83A1-F6EECF244321}">
                <p14:modId xmlns:p14="http://schemas.microsoft.com/office/powerpoint/2010/main" val="4209911526"/>
              </p:ext>
            </p:extLst>
          </p:nvPr>
        </p:nvGraphicFramePr>
        <p:xfrm>
          <a:off x="5535195" y="5213972"/>
          <a:ext cx="6103477" cy="1214387"/>
        </p:xfrm>
        <a:graphic>
          <a:graphicData uri="http://schemas.openxmlformats.org/presentationml/2006/ole">
            <mc:AlternateContent xmlns:mc="http://schemas.openxmlformats.org/markup-compatibility/2006">
              <mc:Choice xmlns:v="urn:schemas-microsoft-com:vml" Requires="v">
                <p:oleObj name="Equation" r:id="rId9" imgW="2451100" imgH="482600" progId="Equation.DSMT4">
                  <p:embed/>
                </p:oleObj>
              </mc:Choice>
              <mc:Fallback>
                <p:oleObj name="Equation" r:id="rId9" imgW="2451100" imgH="482600" progId="Equation.DSMT4">
                  <p:embed/>
                  <p:pic>
                    <p:nvPicPr>
                      <p:cNvPr id="10" name="对象 9">
                        <a:extLst>
                          <a:ext uri="{FF2B5EF4-FFF2-40B4-BE49-F238E27FC236}">
                            <a16:creationId xmlns:a16="http://schemas.microsoft.com/office/drawing/2014/main" id="{39EFD98F-AF7A-50E6-3F9F-ED3CDE0507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35195" y="5213972"/>
                        <a:ext cx="6103477" cy="1214387"/>
                      </a:xfrm>
                      <a:prstGeom prst="rect">
                        <a:avLst/>
                      </a:prstGeom>
                      <a:noFill/>
                    </p:spPr>
                  </p:pic>
                </p:oleObj>
              </mc:Fallback>
            </mc:AlternateContent>
          </a:graphicData>
        </a:graphic>
      </p:graphicFrame>
      <p:sp>
        <p:nvSpPr>
          <p:cNvPr id="10" name="箭头: 右 9">
            <a:extLst>
              <a:ext uri="{FF2B5EF4-FFF2-40B4-BE49-F238E27FC236}">
                <a16:creationId xmlns:a16="http://schemas.microsoft.com/office/drawing/2014/main" id="{78C0E33C-6F30-6FF7-F5E0-074685561771}"/>
              </a:ext>
            </a:extLst>
          </p:cNvPr>
          <p:cNvSpPr/>
          <p:nvPr/>
        </p:nvSpPr>
        <p:spPr>
          <a:xfrm>
            <a:off x="4369428" y="5619440"/>
            <a:ext cx="834390" cy="53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7430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6D09BCED-6385-A345-9DA9-54C23CE5DA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6549" y="1834017"/>
            <a:ext cx="4250065" cy="3654703"/>
          </a:xfrm>
          <a:prstGeom prst="rect">
            <a:avLst/>
          </a:prstGeom>
        </p:spPr>
      </p:pic>
      <p:graphicFrame>
        <p:nvGraphicFramePr>
          <p:cNvPr id="10" name="对象 9">
            <a:extLst>
              <a:ext uri="{FF2B5EF4-FFF2-40B4-BE49-F238E27FC236}">
                <a16:creationId xmlns:a16="http://schemas.microsoft.com/office/drawing/2014/main" id="{39EFD98F-AF7A-50E6-3F9F-ED3CDE050794}"/>
              </a:ext>
            </a:extLst>
          </p:cNvPr>
          <p:cNvGraphicFramePr>
            <a:graphicFrameLocks noChangeAspect="1"/>
          </p:cNvGraphicFramePr>
          <p:nvPr/>
        </p:nvGraphicFramePr>
        <p:xfrm>
          <a:off x="295703" y="2105890"/>
          <a:ext cx="6103477" cy="1214387"/>
        </p:xfrm>
        <a:graphic>
          <a:graphicData uri="http://schemas.openxmlformats.org/presentationml/2006/ole">
            <mc:AlternateContent xmlns:mc="http://schemas.openxmlformats.org/markup-compatibility/2006">
              <mc:Choice xmlns:v="urn:schemas-microsoft-com:vml" Requires="v">
                <p:oleObj name="Equation" r:id="rId5" imgW="2451100" imgH="482600" progId="Equation.DSMT4">
                  <p:embed/>
                </p:oleObj>
              </mc:Choice>
              <mc:Fallback>
                <p:oleObj name="Equation" r:id="rId5" imgW="2451100" imgH="482600" progId="Equation.DSMT4">
                  <p:embed/>
                  <p:pic>
                    <p:nvPicPr>
                      <p:cNvPr id="10" name="对象 9">
                        <a:extLst>
                          <a:ext uri="{FF2B5EF4-FFF2-40B4-BE49-F238E27FC236}">
                            <a16:creationId xmlns:a16="http://schemas.microsoft.com/office/drawing/2014/main" id="{39EFD98F-AF7A-50E6-3F9F-ED3CDE0507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703" y="2105890"/>
                        <a:ext cx="6103477" cy="1214387"/>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4F871511-F6A8-7A66-AD1E-D7128675BA3B}"/>
              </a:ext>
            </a:extLst>
          </p:cNvPr>
          <p:cNvGraphicFramePr>
            <a:graphicFrameLocks noChangeAspect="1"/>
          </p:cNvGraphicFramePr>
          <p:nvPr>
            <p:extLst>
              <p:ext uri="{D42A27DB-BD31-4B8C-83A1-F6EECF244321}">
                <p14:modId xmlns:p14="http://schemas.microsoft.com/office/powerpoint/2010/main" val="104300031"/>
              </p:ext>
            </p:extLst>
          </p:nvPr>
        </p:nvGraphicFramePr>
        <p:xfrm>
          <a:off x="1508595" y="4052545"/>
          <a:ext cx="3677691" cy="1112579"/>
        </p:xfrm>
        <a:graphic>
          <a:graphicData uri="http://schemas.openxmlformats.org/presentationml/2006/ole">
            <mc:AlternateContent xmlns:mc="http://schemas.openxmlformats.org/markup-compatibility/2006">
              <mc:Choice xmlns:v="urn:schemas-microsoft-com:vml" Requires="v">
                <p:oleObj name="Equation" r:id="rId7" imgW="1511300" imgH="457200" progId="Equation.DSMT4">
                  <p:embed/>
                </p:oleObj>
              </mc:Choice>
              <mc:Fallback>
                <p:oleObj name="Equation" r:id="rId7" imgW="1511300" imgH="457200" progId="Equation.DSMT4">
                  <p:embed/>
                  <p:pic>
                    <p:nvPicPr>
                      <p:cNvPr id="19" name="对象 18">
                        <a:extLst>
                          <a:ext uri="{FF2B5EF4-FFF2-40B4-BE49-F238E27FC236}">
                            <a16:creationId xmlns:a16="http://schemas.microsoft.com/office/drawing/2014/main" id="{4F871511-F6A8-7A66-AD1E-D7128675BA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8595" y="4052545"/>
                        <a:ext cx="3677691" cy="1112579"/>
                      </a:xfrm>
                      <a:prstGeom prst="rect">
                        <a:avLst/>
                      </a:prstGeom>
                      <a:noFill/>
                    </p:spPr>
                  </p:pic>
                </p:oleObj>
              </mc:Fallback>
            </mc:AlternateContent>
          </a:graphicData>
        </a:graphic>
      </p:graphicFrame>
      <p:graphicFrame>
        <p:nvGraphicFramePr>
          <p:cNvPr id="4" name="对象 3">
            <a:extLst>
              <a:ext uri="{FF2B5EF4-FFF2-40B4-BE49-F238E27FC236}">
                <a16:creationId xmlns:a16="http://schemas.microsoft.com/office/drawing/2014/main" id="{B4E2F6A9-C289-64C5-6DFD-14351EB124E2}"/>
              </a:ext>
            </a:extLst>
          </p:cNvPr>
          <p:cNvGraphicFramePr>
            <a:graphicFrameLocks noChangeAspect="1"/>
          </p:cNvGraphicFramePr>
          <p:nvPr>
            <p:extLst>
              <p:ext uri="{D42A27DB-BD31-4B8C-83A1-F6EECF244321}">
                <p14:modId xmlns:p14="http://schemas.microsoft.com/office/powerpoint/2010/main" val="1753041279"/>
              </p:ext>
            </p:extLst>
          </p:nvPr>
        </p:nvGraphicFramePr>
        <p:xfrm>
          <a:off x="541338" y="5383213"/>
          <a:ext cx="6040437" cy="1214437"/>
        </p:xfrm>
        <a:graphic>
          <a:graphicData uri="http://schemas.openxmlformats.org/presentationml/2006/ole">
            <mc:AlternateContent xmlns:mc="http://schemas.openxmlformats.org/markup-compatibility/2006">
              <mc:Choice xmlns:v="urn:schemas-microsoft-com:vml" Requires="v">
                <p:oleObj name="Equation" r:id="rId9" imgW="2425680" imgH="482400" progId="Equation.DSMT4">
                  <p:embed/>
                </p:oleObj>
              </mc:Choice>
              <mc:Fallback>
                <p:oleObj name="Equation" r:id="rId9" imgW="2425680" imgH="482400" progId="Equation.DSMT4">
                  <p:embed/>
                  <p:pic>
                    <p:nvPicPr>
                      <p:cNvPr id="10" name="对象 9">
                        <a:extLst>
                          <a:ext uri="{FF2B5EF4-FFF2-40B4-BE49-F238E27FC236}">
                            <a16:creationId xmlns:a16="http://schemas.microsoft.com/office/drawing/2014/main" id="{39EFD98F-AF7A-50E6-3F9F-ED3CDE050794}"/>
                          </a:ext>
                        </a:extLst>
                      </p:cNvPr>
                      <p:cNvPicPr>
                        <a:picLocks noChangeAspect="1" noChangeArrowheads="1"/>
                      </p:cNvPicPr>
                      <p:nvPr/>
                    </p:nvPicPr>
                    <p:blipFill>
                      <a:blip r:embed="rId10"/>
                      <a:srcRect/>
                      <a:stretch>
                        <a:fillRect/>
                      </a:stretch>
                    </p:blipFill>
                    <p:spPr bwMode="auto">
                      <a:xfrm>
                        <a:off x="541338" y="5383213"/>
                        <a:ext cx="6040437" cy="1214437"/>
                      </a:xfrm>
                      <a:prstGeom prst="rect">
                        <a:avLst/>
                      </a:prstGeom>
                      <a:noFill/>
                    </p:spPr>
                  </p:pic>
                </p:oleObj>
              </mc:Fallback>
            </mc:AlternateContent>
          </a:graphicData>
        </a:graphic>
      </p:graphicFrame>
      <p:cxnSp>
        <p:nvCxnSpPr>
          <p:cNvPr id="12" name="直接连接符 11">
            <a:extLst>
              <a:ext uri="{FF2B5EF4-FFF2-40B4-BE49-F238E27FC236}">
                <a16:creationId xmlns:a16="http://schemas.microsoft.com/office/drawing/2014/main" id="{6E1F3E06-2D2F-A787-D982-F087F32F6B35}"/>
              </a:ext>
            </a:extLst>
          </p:cNvPr>
          <p:cNvCxnSpPr/>
          <p:nvPr/>
        </p:nvCxnSpPr>
        <p:spPr>
          <a:xfrm>
            <a:off x="194310" y="3783330"/>
            <a:ext cx="670941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D06B796-58BC-6872-713B-24CD27ACEA15}"/>
              </a:ext>
            </a:extLst>
          </p:cNvPr>
          <p:cNvSpPr txBox="1"/>
          <p:nvPr/>
        </p:nvSpPr>
        <p:spPr>
          <a:xfrm>
            <a:off x="7187850" y="5905540"/>
            <a:ext cx="4909286" cy="559769"/>
          </a:xfrm>
          <a:prstGeom prst="rect">
            <a:avLst/>
          </a:prstGeom>
          <a:solidFill>
            <a:srgbClr val="C00000"/>
          </a:solidFill>
        </p:spPr>
        <p:txBody>
          <a:bodyPr wrap="square" anchor="ctr" anchorCtr="0">
            <a:spAutoFit/>
          </a:bodyPr>
          <a:lstStyle/>
          <a:p>
            <a:pPr algn="just" fontAlgn="base">
              <a:lnSpc>
                <a:spcPct val="150000"/>
              </a:lnSpc>
            </a:pPr>
            <a:r>
              <a:rPr lang="zh-CN" altLang="en-US"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rPr>
              <a:t>变换的核心是两坐标系之间的夹角</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18" name="文本框 17">
            <a:extLst>
              <a:ext uri="{FF2B5EF4-FFF2-40B4-BE49-F238E27FC236}">
                <a16:creationId xmlns:a16="http://schemas.microsoft.com/office/drawing/2014/main" id="{EF60F7E3-6076-0A15-B084-7FFA1DA21499}"/>
              </a:ext>
            </a:extLst>
          </p:cNvPr>
          <p:cNvSpPr txBox="1"/>
          <p:nvPr/>
        </p:nvSpPr>
        <p:spPr>
          <a:xfrm>
            <a:off x="3218307" y="928682"/>
            <a:ext cx="5974534"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两相静止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两相旋转变换（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2s/2r</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1502965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AFB42FC8-DC5D-E9C5-DBBB-9E766FAE6D65}"/>
              </a:ext>
            </a:extLst>
          </p:cNvPr>
          <p:cNvGraphicFramePr>
            <a:graphicFrameLocks noChangeAspect="1"/>
          </p:cNvGraphicFramePr>
          <p:nvPr>
            <p:extLst>
              <p:ext uri="{D42A27DB-BD31-4B8C-83A1-F6EECF244321}">
                <p14:modId xmlns:p14="http://schemas.microsoft.com/office/powerpoint/2010/main" val="2607426310"/>
              </p:ext>
            </p:extLst>
          </p:nvPr>
        </p:nvGraphicFramePr>
        <p:xfrm>
          <a:off x="1388966" y="2224981"/>
          <a:ext cx="3677691" cy="1112579"/>
        </p:xfrm>
        <a:graphic>
          <a:graphicData uri="http://schemas.openxmlformats.org/presentationml/2006/ole">
            <mc:AlternateContent xmlns:mc="http://schemas.openxmlformats.org/markup-compatibility/2006">
              <mc:Choice xmlns:v="urn:schemas-microsoft-com:vml" Requires="v">
                <p:oleObj name="Equation" r:id="rId4" imgW="1511300" imgH="457200" progId="Equation.DSMT4">
                  <p:embed/>
                </p:oleObj>
              </mc:Choice>
              <mc:Fallback>
                <p:oleObj name="Equation" r:id="rId4" imgW="1511300" imgH="457200" progId="Equation.DSMT4">
                  <p:embed/>
                  <p:pic>
                    <p:nvPicPr>
                      <p:cNvPr id="19" name="对象 18">
                        <a:extLst>
                          <a:ext uri="{FF2B5EF4-FFF2-40B4-BE49-F238E27FC236}">
                            <a16:creationId xmlns:a16="http://schemas.microsoft.com/office/drawing/2014/main" id="{4F871511-F6A8-7A66-AD1E-D7128675B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8966" y="2224981"/>
                        <a:ext cx="3677691" cy="1112579"/>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9688026D-6582-2972-1734-F342943F0F48}"/>
              </a:ext>
            </a:extLst>
          </p:cNvPr>
          <p:cNvGraphicFramePr>
            <a:graphicFrameLocks noChangeAspect="1"/>
          </p:cNvGraphicFramePr>
          <p:nvPr>
            <p:extLst>
              <p:ext uri="{D42A27DB-BD31-4B8C-83A1-F6EECF244321}">
                <p14:modId xmlns:p14="http://schemas.microsoft.com/office/powerpoint/2010/main" val="596388012"/>
              </p:ext>
            </p:extLst>
          </p:nvPr>
        </p:nvGraphicFramePr>
        <p:xfrm>
          <a:off x="6612476" y="2316421"/>
          <a:ext cx="3677692" cy="1112579"/>
        </p:xfrm>
        <a:graphic>
          <a:graphicData uri="http://schemas.openxmlformats.org/presentationml/2006/ole">
            <mc:AlternateContent xmlns:mc="http://schemas.openxmlformats.org/markup-compatibility/2006">
              <mc:Choice xmlns:v="urn:schemas-microsoft-com:vml" Requires="v">
                <p:oleObj name="Equation" r:id="rId6" imgW="1511300" imgH="457200" progId="Equation.DSMT4">
                  <p:embed/>
                </p:oleObj>
              </mc:Choice>
              <mc:Fallback>
                <p:oleObj name="Equation" r:id="rId6" imgW="1511300" imgH="457200" progId="Equation.DSMT4">
                  <p:embed/>
                  <p:pic>
                    <p:nvPicPr>
                      <p:cNvPr id="14" name="对象 13">
                        <a:extLst>
                          <a:ext uri="{FF2B5EF4-FFF2-40B4-BE49-F238E27FC236}">
                            <a16:creationId xmlns:a16="http://schemas.microsoft.com/office/drawing/2014/main" id="{AC8FD2E4-CCDC-D5AE-CA80-B83069F62C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2476" y="2316421"/>
                        <a:ext cx="3677692" cy="1112579"/>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E5FD6995-A3B1-70D9-65AD-60D574A2E120}"/>
              </a:ext>
            </a:extLst>
          </p:cNvPr>
          <p:cNvSpPr txBox="1"/>
          <p:nvPr/>
        </p:nvSpPr>
        <p:spPr>
          <a:xfrm>
            <a:off x="3218307" y="1021288"/>
            <a:ext cx="5974534"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两相静止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两相旋转变换（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2s/2r</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3" name="对象 12">
            <a:extLst>
              <a:ext uri="{FF2B5EF4-FFF2-40B4-BE49-F238E27FC236}">
                <a16:creationId xmlns:a16="http://schemas.microsoft.com/office/drawing/2014/main" id="{AED05A33-FADF-655D-D8AF-9E0F2D6D7CE5}"/>
              </a:ext>
            </a:extLst>
          </p:cNvPr>
          <p:cNvGraphicFramePr>
            <a:graphicFrameLocks noChangeAspect="1"/>
          </p:cNvGraphicFramePr>
          <p:nvPr>
            <p:extLst>
              <p:ext uri="{D42A27DB-BD31-4B8C-83A1-F6EECF244321}">
                <p14:modId xmlns:p14="http://schemas.microsoft.com/office/powerpoint/2010/main" val="27232463"/>
              </p:ext>
            </p:extLst>
          </p:nvPr>
        </p:nvGraphicFramePr>
        <p:xfrm>
          <a:off x="509952" y="3981485"/>
          <a:ext cx="2404047" cy="1112580"/>
        </p:xfrm>
        <a:graphic>
          <a:graphicData uri="http://schemas.openxmlformats.org/presentationml/2006/ole">
            <mc:AlternateContent xmlns:mc="http://schemas.openxmlformats.org/markup-compatibility/2006">
              <mc:Choice xmlns:v="urn:schemas-microsoft-com:vml" Requires="v">
                <p:oleObj name="Equation" r:id="rId8" imgW="1054080" imgH="482400" progId="Equation.DSMT4">
                  <p:embed/>
                </p:oleObj>
              </mc:Choice>
              <mc:Fallback>
                <p:oleObj name="Equation" r:id="rId8" imgW="1054080" imgH="482400" progId="Equation.DSMT4">
                  <p:embed/>
                  <p:pic>
                    <p:nvPicPr>
                      <p:cNvPr id="4" name="对象 3">
                        <a:extLst>
                          <a:ext uri="{FF2B5EF4-FFF2-40B4-BE49-F238E27FC236}">
                            <a16:creationId xmlns:a16="http://schemas.microsoft.com/office/drawing/2014/main" id="{B4E2F6A9-C289-64C5-6DFD-14351EB124E2}"/>
                          </a:ext>
                        </a:extLst>
                      </p:cNvPr>
                      <p:cNvPicPr>
                        <a:picLocks noChangeAspect="1" noChangeArrowheads="1"/>
                      </p:cNvPicPr>
                      <p:nvPr/>
                    </p:nvPicPr>
                    <p:blipFill>
                      <a:blip r:embed="rId9"/>
                      <a:srcRect/>
                      <a:stretch>
                        <a:fillRect/>
                      </a:stretch>
                    </p:blipFill>
                    <p:spPr bwMode="auto">
                      <a:xfrm>
                        <a:off x="509952" y="3981485"/>
                        <a:ext cx="2404047" cy="1112580"/>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056B0CD6-F519-5C94-2420-A8E0EE8D0C9B}"/>
              </a:ext>
            </a:extLst>
          </p:cNvPr>
          <p:cNvGraphicFramePr>
            <a:graphicFrameLocks noChangeAspect="1"/>
          </p:cNvGraphicFramePr>
          <p:nvPr>
            <p:extLst>
              <p:ext uri="{D42A27DB-BD31-4B8C-83A1-F6EECF244321}">
                <p14:modId xmlns:p14="http://schemas.microsoft.com/office/powerpoint/2010/main" val="2534198934"/>
              </p:ext>
            </p:extLst>
          </p:nvPr>
        </p:nvGraphicFramePr>
        <p:xfrm>
          <a:off x="3218307" y="3981227"/>
          <a:ext cx="2579688" cy="1112838"/>
        </p:xfrm>
        <a:graphic>
          <a:graphicData uri="http://schemas.openxmlformats.org/presentationml/2006/ole">
            <mc:AlternateContent xmlns:mc="http://schemas.openxmlformats.org/markup-compatibility/2006">
              <mc:Choice xmlns:v="urn:schemas-microsoft-com:vml" Requires="v">
                <p:oleObj name="Equation" r:id="rId10" imgW="1130040" imgH="482400" progId="Equation.DSMT4">
                  <p:embed/>
                </p:oleObj>
              </mc:Choice>
              <mc:Fallback>
                <p:oleObj name="Equation" r:id="rId10" imgW="1130040" imgH="482400" progId="Equation.DSMT4">
                  <p:embed/>
                  <p:pic>
                    <p:nvPicPr>
                      <p:cNvPr id="13" name="对象 12">
                        <a:extLst>
                          <a:ext uri="{FF2B5EF4-FFF2-40B4-BE49-F238E27FC236}">
                            <a16:creationId xmlns:a16="http://schemas.microsoft.com/office/drawing/2014/main" id="{AED05A33-FADF-655D-D8AF-9E0F2D6D7CE5}"/>
                          </a:ext>
                        </a:extLst>
                      </p:cNvPr>
                      <p:cNvPicPr>
                        <a:picLocks noChangeAspect="1" noChangeArrowheads="1"/>
                      </p:cNvPicPr>
                      <p:nvPr/>
                    </p:nvPicPr>
                    <p:blipFill>
                      <a:blip r:embed="rId11"/>
                      <a:srcRect/>
                      <a:stretch>
                        <a:fillRect/>
                      </a:stretch>
                    </p:blipFill>
                    <p:spPr bwMode="auto">
                      <a:xfrm>
                        <a:off x="3218307" y="3981227"/>
                        <a:ext cx="2579688" cy="1112838"/>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EF4B23BF-DA2F-FAFB-DE15-1CA5A399D2C7}"/>
              </a:ext>
            </a:extLst>
          </p:cNvPr>
          <p:cNvGraphicFramePr>
            <a:graphicFrameLocks noChangeAspect="1"/>
          </p:cNvGraphicFramePr>
          <p:nvPr>
            <p:extLst>
              <p:ext uri="{D42A27DB-BD31-4B8C-83A1-F6EECF244321}">
                <p14:modId xmlns:p14="http://schemas.microsoft.com/office/powerpoint/2010/main" val="2683400823"/>
              </p:ext>
            </p:extLst>
          </p:nvPr>
        </p:nvGraphicFramePr>
        <p:xfrm>
          <a:off x="1955800" y="5472113"/>
          <a:ext cx="2724150" cy="1112837"/>
        </p:xfrm>
        <a:graphic>
          <a:graphicData uri="http://schemas.openxmlformats.org/presentationml/2006/ole">
            <mc:AlternateContent xmlns:mc="http://schemas.openxmlformats.org/markup-compatibility/2006">
              <mc:Choice xmlns:v="urn:schemas-microsoft-com:vml" Requires="v">
                <p:oleObj name="Equation" r:id="rId12" imgW="1193760" imgH="482400" progId="Equation.DSMT4">
                  <p:embed/>
                </p:oleObj>
              </mc:Choice>
              <mc:Fallback>
                <p:oleObj name="Equation" r:id="rId12" imgW="1193760" imgH="482400" progId="Equation.DSMT4">
                  <p:embed/>
                  <p:pic>
                    <p:nvPicPr>
                      <p:cNvPr id="15" name="对象 14">
                        <a:extLst>
                          <a:ext uri="{FF2B5EF4-FFF2-40B4-BE49-F238E27FC236}">
                            <a16:creationId xmlns:a16="http://schemas.microsoft.com/office/drawing/2014/main" id="{056B0CD6-F519-5C94-2420-A8E0EE8D0C9B}"/>
                          </a:ext>
                        </a:extLst>
                      </p:cNvPr>
                      <p:cNvPicPr>
                        <a:picLocks noChangeAspect="1" noChangeArrowheads="1"/>
                      </p:cNvPicPr>
                      <p:nvPr/>
                    </p:nvPicPr>
                    <p:blipFill>
                      <a:blip r:embed="rId13"/>
                      <a:srcRect/>
                      <a:stretch>
                        <a:fillRect/>
                      </a:stretch>
                    </p:blipFill>
                    <p:spPr bwMode="auto">
                      <a:xfrm>
                        <a:off x="1955800" y="5472113"/>
                        <a:ext cx="2724150" cy="1112837"/>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3126CEBC-0116-2B98-B79E-4D168869247A}"/>
              </a:ext>
            </a:extLst>
          </p:cNvPr>
          <p:cNvGraphicFramePr>
            <a:graphicFrameLocks noChangeAspect="1"/>
          </p:cNvGraphicFramePr>
          <p:nvPr>
            <p:extLst>
              <p:ext uri="{D42A27DB-BD31-4B8C-83A1-F6EECF244321}">
                <p14:modId xmlns:p14="http://schemas.microsoft.com/office/powerpoint/2010/main" val="3218602141"/>
              </p:ext>
            </p:extLst>
          </p:nvPr>
        </p:nvGraphicFramePr>
        <p:xfrm>
          <a:off x="6394007" y="3993358"/>
          <a:ext cx="2404047" cy="1112580"/>
        </p:xfrm>
        <a:graphic>
          <a:graphicData uri="http://schemas.openxmlformats.org/presentationml/2006/ole">
            <mc:AlternateContent xmlns:mc="http://schemas.openxmlformats.org/markup-compatibility/2006">
              <mc:Choice xmlns:v="urn:schemas-microsoft-com:vml" Requires="v">
                <p:oleObj name="Equation" r:id="rId14" imgW="1054080" imgH="482400" progId="Equation.DSMT4">
                  <p:embed/>
                </p:oleObj>
              </mc:Choice>
              <mc:Fallback>
                <p:oleObj name="Equation" r:id="rId14" imgW="1054080" imgH="482400" progId="Equation.DSMT4">
                  <p:embed/>
                  <p:pic>
                    <p:nvPicPr>
                      <p:cNvPr id="13" name="对象 12">
                        <a:extLst>
                          <a:ext uri="{FF2B5EF4-FFF2-40B4-BE49-F238E27FC236}">
                            <a16:creationId xmlns:a16="http://schemas.microsoft.com/office/drawing/2014/main" id="{AED05A33-FADF-655D-D8AF-9E0F2D6D7CE5}"/>
                          </a:ext>
                        </a:extLst>
                      </p:cNvPr>
                      <p:cNvPicPr>
                        <a:picLocks noChangeAspect="1" noChangeArrowheads="1"/>
                      </p:cNvPicPr>
                      <p:nvPr/>
                    </p:nvPicPr>
                    <p:blipFill>
                      <a:blip r:embed="rId15"/>
                      <a:srcRect/>
                      <a:stretch>
                        <a:fillRect/>
                      </a:stretch>
                    </p:blipFill>
                    <p:spPr bwMode="auto">
                      <a:xfrm>
                        <a:off x="6394007" y="3993358"/>
                        <a:ext cx="2404047" cy="1112580"/>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3A8E0BF0-19B1-FDB7-69BA-7EEB153399D9}"/>
              </a:ext>
            </a:extLst>
          </p:cNvPr>
          <p:cNvGraphicFramePr>
            <a:graphicFrameLocks noChangeAspect="1"/>
          </p:cNvGraphicFramePr>
          <p:nvPr>
            <p:extLst>
              <p:ext uri="{D42A27DB-BD31-4B8C-83A1-F6EECF244321}">
                <p14:modId xmlns:p14="http://schemas.microsoft.com/office/powerpoint/2010/main" val="1681183099"/>
              </p:ext>
            </p:extLst>
          </p:nvPr>
        </p:nvGraphicFramePr>
        <p:xfrm>
          <a:off x="9102360" y="3994150"/>
          <a:ext cx="2579688" cy="1111250"/>
        </p:xfrm>
        <a:graphic>
          <a:graphicData uri="http://schemas.openxmlformats.org/presentationml/2006/ole">
            <mc:AlternateContent xmlns:mc="http://schemas.openxmlformats.org/markup-compatibility/2006">
              <mc:Choice xmlns:v="urn:schemas-microsoft-com:vml" Requires="v">
                <p:oleObj name="Equation" r:id="rId16" imgW="1130040" imgH="482400" progId="Equation.DSMT4">
                  <p:embed/>
                </p:oleObj>
              </mc:Choice>
              <mc:Fallback>
                <p:oleObj name="Equation" r:id="rId16" imgW="1130040" imgH="482400" progId="Equation.DSMT4">
                  <p:embed/>
                  <p:pic>
                    <p:nvPicPr>
                      <p:cNvPr id="20" name="对象 19">
                        <a:extLst>
                          <a:ext uri="{FF2B5EF4-FFF2-40B4-BE49-F238E27FC236}">
                            <a16:creationId xmlns:a16="http://schemas.microsoft.com/office/drawing/2014/main" id="{3126CEBC-0116-2B98-B79E-4D168869247A}"/>
                          </a:ext>
                        </a:extLst>
                      </p:cNvPr>
                      <p:cNvPicPr>
                        <a:picLocks noChangeAspect="1" noChangeArrowheads="1"/>
                      </p:cNvPicPr>
                      <p:nvPr/>
                    </p:nvPicPr>
                    <p:blipFill>
                      <a:blip r:embed="rId17"/>
                      <a:srcRect/>
                      <a:stretch>
                        <a:fillRect/>
                      </a:stretch>
                    </p:blipFill>
                    <p:spPr bwMode="auto">
                      <a:xfrm>
                        <a:off x="9102360" y="3994150"/>
                        <a:ext cx="2579688" cy="1111250"/>
                      </a:xfrm>
                      <a:prstGeom prst="rect">
                        <a:avLst/>
                      </a:prstGeom>
                      <a:noFill/>
                    </p:spPr>
                  </p:pic>
                </p:oleObj>
              </mc:Fallback>
            </mc:AlternateContent>
          </a:graphicData>
        </a:graphic>
      </p:graphicFrame>
      <p:graphicFrame>
        <p:nvGraphicFramePr>
          <p:cNvPr id="22" name="对象 21">
            <a:extLst>
              <a:ext uri="{FF2B5EF4-FFF2-40B4-BE49-F238E27FC236}">
                <a16:creationId xmlns:a16="http://schemas.microsoft.com/office/drawing/2014/main" id="{D515842E-88D6-7C03-34AE-A3CA73475858}"/>
              </a:ext>
            </a:extLst>
          </p:cNvPr>
          <p:cNvGraphicFramePr>
            <a:graphicFrameLocks noChangeAspect="1"/>
          </p:cNvGraphicFramePr>
          <p:nvPr>
            <p:extLst>
              <p:ext uri="{D42A27DB-BD31-4B8C-83A1-F6EECF244321}">
                <p14:modId xmlns:p14="http://schemas.microsoft.com/office/powerpoint/2010/main" val="3100764655"/>
              </p:ext>
            </p:extLst>
          </p:nvPr>
        </p:nvGraphicFramePr>
        <p:xfrm>
          <a:off x="7673975" y="5418138"/>
          <a:ext cx="2722563" cy="1112837"/>
        </p:xfrm>
        <a:graphic>
          <a:graphicData uri="http://schemas.openxmlformats.org/presentationml/2006/ole">
            <mc:AlternateContent xmlns:mc="http://schemas.openxmlformats.org/markup-compatibility/2006">
              <mc:Choice xmlns:v="urn:schemas-microsoft-com:vml" Requires="v">
                <p:oleObj name="Equation" r:id="rId18" imgW="1193760" imgH="482400" progId="Equation.DSMT4">
                  <p:embed/>
                </p:oleObj>
              </mc:Choice>
              <mc:Fallback>
                <p:oleObj name="Equation" r:id="rId18" imgW="1193760" imgH="482400" progId="Equation.DSMT4">
                  <p:embed/>
                  <p:pic>
                    <p:nvPicPr>
                      <p:cNvPr id="20" name="对象 19">
                        <a:extLst>
                          <a:ext uri="{FF2B5EF4-FFF2-40B4-BE49-F238E27FC236}">
                            <a16:creationId xmlns:a16="http://schemas.microsoft.com/office/drawing/2014/main" id="{3126CEBC-0116-2B98-B79E-4D168869247A}"/>
                          </a:ext>
                        </a:extLst>
                      </p:cNvPr>
                      <p:cNvPicPr>
                        <a:picLocks noChangeAspect="1" noChangeArrowheads="1"/>
                      </p:cNvPicPr>
                      <p:nvPr/>
                    </p:nvPicPr>
                    <p:blipFill>
                      <a:blip r:embed="rId19"/>
                      <a:srcRect/>
                      <a:stretch>
                        <a:fillRect/>
                      </a:stretch>
                    </p:blipFill>
                    <p:spPr bwMode="auto">
                      <a:xfrm>
                        <a:off x="7673975" y="5418138"/>
                        <a:ext cx="2722563" cy="1112837"/>
                      </a:xfrm>
                      <a:prstGeom prst="rect">
                        <a:avLst/>
                      </a:prstGeom>
                      <a:noFill/>
                    </p:spPr>
                  </p:pic>
                </p:oleObj>
              </mc:Fallback>
            </mc:AlternateContent>
          </a:graphicData>
        </a:graphic>
      </p:graphicFrame>
      <p:cxnSp>
        <p:nvCxnSpPr>
          <p:cNvPr id="24" name="直接连接符 23">
            <a:extLst>
              <a:ext uri="{FF2B5EF4-FFF2-40B4-BE49-F238E27FC236}">
                <a16:creationId xmlns:a16="http://schemas.microsoft.com/office/drawing/2014/main" id="{1E172ACF-C8E9-4ABE-F999-A4C5942CFC1F}"/>
              </a:ext>
            </a:extLst>
          </p:cNvPr>
          <p:cNvCxnSpPr/>
          <p:nvPr/>
        </p:nvCxnSpPr>
        <p:spPr>
          <a:xfrm>
            <a:off x="6205574" y="2224981"/>
            <a:ext cx="0" cy="418724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795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E5FD6995-A3B1-70D9-65AD-60D574A2E120}"/>
              </a:ext>
            </a:extLst>
          </p:cNvPr>
          <p:cNvSpPr txBox="1"/>
          <p:nvPr/>
        </p:nvSpPr>
        <p:spPr>
          <a:xfrm>
            <a:off x="3218307" y="1021288"/>
            <a:ext cx="5974534"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三相静止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两相旋转变换（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3s/2r</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3" name="文本框 2">
            <a:extLst>
              <a:ext uri="{FF2B5EF4-FFF2-40B4-BE49-F238E27FC236}">
                <a16:creationId xmlns:a16="http://schemas.microsoft.com/office/drawing/2014/main" id="{5F76491C-490D-3C23-C494-6D962CB55EA4}"/>
              </a:ext>
            </a:extLst>
          </p:cNvPr>
          <p:cNvSpPr txBox="1"/>
          <p:nvPr/>
        </p:nvSpPr>
        <p:spPr>
          <a:xfrm>
            <a:off x="-2" y="1846368"/>
            <a:ext cx="12321542" cy="576248"/>
          </a:xfrm>
          <a:prstGeom prst="rect">
            <a:avLst/>
          </a:prstGeom>
          <a:noFill/>
        </p:spPr>
        <p:txBody>
          <a:bodyPr wrap="square">
            <a:spAutoFit/>
          </a:bodyPr>
          <a:lstStyle/>
          <a:p>
            <a:pPr fontAlgn="base">
              <a:lnSpc>
                <a:spcPct val="150000"/>
              </a:lnSpc>
            </a:pPr>
            <a:r>
              <a:rPr lang="zh-CN"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先利用</a:t>
            </a:r>
            <a:r>
              <a:rPr lang="en-US" altLang="zh-CN" sz="2400" b="1"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 3/2 </a:t>
            </a:r>
            <a:r>
              <a:rPr lang="zh-CN"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变换变换到两相静止坐标系</a:t>
            </a:r>
            <a:r>
              <a:rPr lang="en-US" altLang="zh-CN" sz="2400" b="1" i="1"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α</a:t>
            </a:r>
            <a:r>
              <a:rPr lang="zh-CN"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i="1"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β</a:t>
            </a:r>
            <a:r>
              <a:rPr lang="zh-CN"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上</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然后再用</a:t>
            </a:r>
            <a:r>
              <a:rPr lang="en-US"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2s/2r</a:t>
            </a:r>
            <a:r>
              <a:rPr lang="zh-CN"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变换到两相旋转坐标系</a:t>
            </a:r>
            <a:r>
              <a:rPr lang="en-US" altLang="zh-CN" sz="2400" b="1"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 </a:t>
            </a:r>
            <a:r>
              <a:rPr lang="en-US" altLang="zh-CN" sz="2400" b="1" dirty="0" err="1">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dq</a:t>
            </a:r>
            <a:r>
              <a:rPr lang="en-US" altLang="zh-CN" sz="2400" b="1"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上。</a:t>
            </a:r>
            <a:endParaRPr lang="zh-CN" altLang="zh-CN" sz="2400" b="1"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 name="对象 9">
            <a:extLst>
              <a:ext uri="{FF2B5EF4-FFF2-40B4-BE49-F238E27FC236}">
                <a16:creationId xmlns:a16="http://schemas.microsoft.com/office/drawing/2014/main" id="{504587F3-A128-144A-FF91-D723BEAEB025}"/>
              </a:ext>
            </a:extLst>
          </p:cNvPr>
          <p:cNvGraphicFramePr>
            <a:graphicFrameLocks noChangeAspect="1"/>
          </p:cNvGraphicFramePr>
          <p:nvPr>
            <p:extLst>
              <p:ext uri="{D42A27DB-BD31-4B8C-83A1-F6EECF244321}">
                <p14:modId xmlns:p14="http://schemas.microsoft.com/office/powerpoint/2010/main" val="1338491117"/>
              </p:ext>
            </p:extLst>
          </p:nvPr>
        </p:nvGraphicFramePr>
        <p:xfrm>
          <a:off x="1484753" y="4576763"/>
          <a:ext cx="8682038" cy="2101850"/>
        </p:xfrm>
        <a:graphic>
          <a:graphicData uri="http://schemas.openxmlformats.org/presentationml/2006/ole">
            <mc:AlternateContent xmlns:mc="http://schemas.openxmlformats.org/markup-compatibility/2006">
              <mc:Choice xmlns:v="urn:schemas-microsoft-com:vml" Requires="v">
                <p:oleObj name="Equation" r:id="rId4" imgW="3568680" imgH="863280" progId="Equation.DSMT4">
                  <p:embed/>
                </p:oleObj>
              </mc:Choice>
              <mc:Fallback>
                <p:oleObj name="Equation" r:id="rId4" imgW="3568680" imgH="863280" progId="Equation.DSMT4">
                  <p:embed/>
                  <p:pic>
                    <p:nvPicPr>
                      <p:cNvPr id="4" name="对象 3">
                        <a:extLst>
                          <a:ext uri="{FF2B5EF4-FFF2-40B4-BE49-F238E27FC236}">
                            <a16:creationId xmlns:a16="http://schemas.microsoft.com/office/drawing/2014/main" id="{AFB42FC8-DC5D-E9C5-DBBB-9E766FAE6D65}"/>
                          </a:ext>
                        </a:extLst>
                      </p:cNvPr>
                      <p:cNvPicPr>
                        <a:picLocks noChangeAspect="1" noChangeArrowheads="1"/>
                      </p:cNvPicPr>
                      <p:nvPr/>
                    </p:nvPicPr>
                    <p:blipFill>
                      <a:blip r:embed="rId5"/>
                      <a:srcRect/>
                      <a:stretch>
                        <a:fillRect/>
                      </a:stretch>
                    </p:blipFill>
                    <p:spPr bwMode="auto">
                      <a:xfrm>
                        <a:off x="1484753" y="4576763"/>
                        <a:ext cx="8682038" cy="2101850"/>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1AA606A1-CEBE-8C11-3F34-6F81E5E4AD5D}"/>
              </a:ext>
            </a:extLst>
          </p:cNvPr>
          <p:cNvGraphicFramePr>
            <a:graphicFrameLocks noChangeAspect="1"/>
          </p:cNvGraphicFramePr>
          <p:nvPr>
            <p:extLst>
              <p:ext uri="{D42A27DB-BD31-4B8C-83A1-F6EECF244321}">
                <p14:modId xmlns:p14="http://schemas.microsoft.com/office/powerpoint/2010/main" val="660416218"/>
              </p:ext>
            </p:extLst>
          </p:nvPr>
        </p:nvGraphicFramePr>
        <p:xfrm>
          <a:off x="1660007" y="2731464"/>
          <a:ext cx="3543811" cy="1839023"/>
        </p:xfrm>
        <a:graphic>
          <a:graphicData uri="http://schemas.openxmlformats.org/presentationml/2006/ole">
            <mc:AlternateContent xmlns:mc="http://schemas.openxmlformats.org/markup-compatibility/2006">
              <mc:Choice xmlns:v="urn:schemas-microsoft-com:vml" Requires="v">
                <p:oleObj name="Equation" r:id="rId6" imgW="1676160" imgH="863280" progId="Equation.DSMT4">
                  <p:embed/>
                </p:oleObj>
              </mc:Choice>
              <mc:Fallback>
                <p:oleObj name="Equation" r:id="rId6" imgW="1676160" imgH="863280" progId="Equation.DSMT4">
                  <p:embed/>
                  <p:pic>
                    <p:nvPicPr>
                      <p:cNvPr id="18" name="对象 17">
                        <a:extLst>
                          <a:ext uri="{FF2B5EF4-FFF2-40B4-BE49-F238E27FC236}">
                            <a16:creationId xmlns:a16="http://schemas.microsoft.com/office/drawing/2014/main" id="{2FCCD53F-A651-0203-B40E-2DBC198C1FA6}"/>
                          </a:ext>
                        </a:extLst>
                      </p:cNvPr>
                      <p:cNvPicPr>
                        <a:picLocks noChangeAspect="1" noChangeArrowheads="1"/>
                      </p:cNvPicPr>
                      <p:nvPr/>
                    </p:nvPicPr>
                    <p:blipFill>
                      <a:blip r:embed="rId7"/>
                      <a:srcRect/>
                      <a:stretch>
                        <a:fillRect/>
                      </a:stretch>
                    </p:blipFill>
                    <p:spPr bwMode="auto">
                      <a:xfrm>
                        <a:off x="1660007" y="2731464"/>
                        <a:ext cx="3543811" cy="1839023"/>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EF16FE78-0A7C-184F-96B6-9D471C74DB00}"/>
              </a:ext>
            </a:extLst>
          </p:cNvPr>
          <p:cNvGraphicFramePr>
            <a:graphicFrameLocks noChangeAspect="1"/>
          </p:cNvGraphicFramePr>
          <p:nvPr>
            <p:extLst>
              <p:ext uri="{D42A27DB-BD31-4B8C-83A1-F6EECF244321}">
                <p14:modId xmlns:p14="http://schemas.microsoft.com/office/powerpoint/2010/main" val="1038243674"/>
              </p:ext>
            </p:extLst>
          </p:nvPr>
        </p:nvGraphicFramePr>
        <p:xfrm>
          <a:off x="6190788" y="2977481"/>
          <a:ext cx="3677691" cy="1112579"/>
        </p:xfrm>
        <a:graphic>
          <a:graphicData uri="http://schemas.openxmlformats.org/presentationml/2006/ole">
            <mc:AlternateContent xmlns:mc="http://schemas.openxmlformats.org/markup-compatibility/2006">
              <mc:Choice xmlns:v="urn:schemas-microsoft-com:vml" Requires="v">
                <p:oleObj name="Equation" r:id="rId8" imgW="1511300" imgH="457200" progId="Equation.DSMT4">
                  <p:embed/>
                </p:oleObj>
              </mc:Choice>
              <mc:Fallback>
                <p:oleObj name="Equation" r:id="rId8" imgW="1511300" imgH="457200" progId="Equation.DSMT4">
                  <p:embed/>
                  <p:pic>
                    <p:nvPicPr>
                      <p:cNvPr id="4" name="对象 3">
                        <a:extLst>
                          <a:ext uri="{FF2B5EF4-FFF2-40B4-BE49-F238E27FC236}">
                            <a16:creationId xmlns:a16="http://schemas.microsoft.com/office/drawing/2014/main" id="{AFB42FC8-DC5D-E9C5-DBBB-9E766FAE6D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0788" y="2977481"/>
                        <a:ext cx="3677691" cy="1112579"/>
                      </a:xfrm>
                      <a:prstGeom prst="rect">
                        <a:avLst/>
                      </a:prstGeom>
                      <a:noFill/>
                    </p:spPr>
                  </p:pic>
                </p:oleObj>
              </mc:Fallback>
            </mc:AlternateContent>
          </a:graphicData>
        </a:graphic>
      </p:graphicFrame>
    </p:spTree>
    <p:extLst>
      <p:ext uri="{BB962C8B-B14F-4D97-AF65-F5344CB8AC3E}">
        <p14:creationId xmlns:p14="http://schemas.microsoft.com/office/powerpoint/2010/main" val="748651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E5FD6995-A3B1-70D9-65AD-60D574A2E120}"/>
              </a:ext>
            </a:extLst>
          </p:cNvPr>
          <p:cNvSpPr txBox="1"/>
          <p:nvPr/>
        </p:nvSpPr>
        <p:spPr>
          <a:xfrm>
            <a:off x="3218307" y="1021288"/>
            <a:ext cx="5974534"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三相静止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两相旋转变换（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3s/2r</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3" name="文本框 2">
            <a:extLst>
              <a:ext uri="{FF2B5EF4-FFF2-40B4-BE49-F238E27FC236}">
                <a16:creationId xmlns:a16="http://schemas.microsoft.com/office/drawing/2014/main" id="{5F76491C-490D-3C23-C494-6D962CB55EA4}"/>
              </a:ext>
            </a:extLst>
          </p:cNvPr>
          <p:cNvSpPr txBox="1"/>
          <p:nvPr/>
        </p:nvSpPr>
        <p:spPr>
          <a:xfrm>
            <a:off x="344634" y="1799744"/>
            <a:ext cx="3732520" cy="559769"/>
          </a:xfrm>
          <a:prstGeom prst="rect">
            <a:avLst/>
          </a:prstGeom>
          <a:noFill/>
        </p:spPr>
        <p:txBody>
          <a:bodyPr wrap="square">
            <a:spAutoFit/>
          </a:bodyPr>
          <a:lstStyle/>
          <a:p>
            <a:pPr fontAlgn="base">
              <a:lnSpc>
                <a:spcPct val="150000"/>
              </a:lnSpc>
            </a:pP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引入零序分量，凑成方阵</a:t>
            </a:r>
            <a:endParaRPr lang="zh-CN" altLang="zh-CN" sz="2400" b="1"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4" name="对象 3">
            <a:extLst>
              <a:ext uri="{FF2B5EF4-FFF2-40B4-BE49-F238E27FC236}">
                <a16:creationId xmlns:a16="http://schemas.microsoft.com/office/drawing/2014/main" id="{BE55A893-9587-69DD-7AE3-22C1242C383B}"/>
              </a:ext>
            </a:extLst>
          </p:cNvPr>
          <p:cNvGraphicFramePr>
            <a:graphicFrameLocks noChangeAspect="1"/>
          </p:cNvGraphicFramePr>
          <p:nvPr>
            <p:extLst>
              <p:ext uri="{D42A27DB-BD31-4B8C-83A1-F6EECF244321}">
                <p14:modId xmlns:p14="http://schemas.microsoft.com/office/powerpoint/2010/main" val="2527451874"/>
              </p:ext>
            </p:extLst>
          </p:nvPr>
        </p:nvGraphicFramePr>
        <p:xfrm>
          <a:off x="823563" y="2995919"/>
          <a:ext cx="4789488" cy="3005137"/>
        </p:xfrm>
        <a:graphic>
          <a:graphicData uri="http://schemas.openxmlformats.org/presentationml/2006/ole">
            <mc:AlternateContent xmlns:mc="http://schemas.openxmlformats.org/markup-compatibility/2006">
              <mc:Choice xmlns:v="urn:schemas-microsoft-com:vml" Requires="v">
                <p:oleObj name="Equation" r:id="rId4" imgW="2120760" imgH="1320480" progId="Equation.DSMT4">
                  <p:embed/>
                </p:oleObj>
              </mc:Choice>
              <mc:Fallback>
                <p:oleObj name="Equation" r:id="rId4" imgW="2120760" imgH="1320480" progId="Equation.DSMT4">
                  <p:embed/>
                  <p:pic>
                    <p:nvPicPr>
                      <p:cNvPr id="13" name="对象 12">
                        <a:extLst>
                          <a:ext uri="{FF2B5EF4-FFF2-40B4-BE49-F238E27FC236}">
                            <a16:creationId xmlns:a16="http://schemas.microsoft.com/office/drawing/2014/main" id="{053AD7B1-AE0B-1EEC-E40C-683DEEDADFD3}"/>
                          </a:ext>
                        </a:extLst>
                      </p:cNvPr>
                      <p:cNvPicPr>
                        <a:picLocks noChangeAspect="1" noChangeArrowheads="1"/>
                      </p:cNvPicPr>
                      <p:nvPr/>
                    </p:nvPicPr>
                    <p:blipFill>
                      <a:blip r:embed="rId5"/>
                      <a:srcRect/>
                      <a:stretch>
                        <a:fillRect/>
                      </a:stretch>
                    </p:blipFill>
                    <p:spPr bwMode="auto">
                      <a:xfrm>
                        <a:off x="823563" y="2995919"/>
                        <a:ext cx="4789488" cy="3005137"/>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995C7678-79D4-53FC-FE21-65385302DB9B}"/>
              </a:ext>
            </a:extLst>
          </p:cNvPr>
          <p:cNvGraphicFramePr>
            <a:graphicFrameLocks noChangeAspect="1"/>
          </p:cNvGraphicFramePr>
          <p:nvPr>
            <p:extLst>
              <p:ext uri="{D42A27DB-BD31-4B8C-83A1-F6EECF244321}">
                <p14:modId xmlns:p14="http://schemas.microsoft.com/office/powerpoint/2010/main" val="3197163093"/>
              </p:ext>
            </p:extLst>
          </p:nvPr>
        </p:nvGraphicFramePr>
        <p:xfrm>
          <a:off x="6205574" y="3678543"/>
          <a:ext cx="4403725" cy="1639887"/>
        </p:xfrm>
        <a:graphic>
          <a:graphicData uri="http://schemas.openxmlformats.org/presentationml/2006/ole">
            <mc:AlternateContent xmlns:mc="http://schemas.openxmlformats.org/markup-compatibility/2006">
              <mc:Choice xmlns:v="urn:schemas-microsoft-com:vml" Requires="v">
                <p:oleObj name="Equation" r:id="rId6" imgW="1930320" imgH="711000" progId="Equation.DSMT4">
                  <p:embed/>
                </p:oleObj>
              </mc:Choice>
              <mc:Fallback>
                <p:oleObj name="Equation" r:id="rId6" imgW="1930320" imgH="711000" progId="Equation.DSMT4">
                  <p:embed/>
                  <p:pic>
                    <p:nvPicPr>
                      <p:cNvPr id="13" name="对象 12">
                        <a:extLst>
                          <a:ext uri="{FF2B5EF4-FFF2-40B4-BE49-F238E27FC236}">
                            <a16:creationId xmlns:a16="http://schemas.microsoft.com/office/drawing/2014/main" id="{AED05A33-FADF-655D-D8AF-9E0F2D6D7CE5}"/>
                          </a:ext>
                        </a:extLst>
                      </p:cNvPr>
                      <p:cNvPicPr>
                        <a:picLocks noChangeAspect="1" noChangeArrowheads="1"/>
                      </p:cNvPicPr>
                      <p:nvPr/>
                    </p:nvPicPr>
                    <p:blipFill>
                      <a:blip r:embed="rId7"/>
                      <a:srcRect/>
                      <a:stretch>
                        <a:fillRect/>
                      </a:stretch>
                    </p:blipFill>
                    <p:spPr bwMode="auto">
                      <a:xfrm>
                        <a:off x="6205574" y="3678543"/>
                        <a:ext cx="4403725" cy="1639887"/>
                      </a:xfrm>
                      <a:prstGeom prst="rect">
                        <a:avLst/>
                      </a:prstGeom>
                      <a:noFill/>
                    </p:spPr>
                  </p:pic>
                </p:oleObj>
              </mc:Fallback>
            </mc:AlternateContent>
          </a:graphicData>
        </a:graphic>
      </p:graphicFrame>
    </p:spTree>
    <p:extLst>
      <p:ext uri="{BB962C8B-B14F-4D97-AF65-F5344CB8AC3E}">
        <p14:creationId xmlns:p14="http://schemas.microsoft.com/office/powerpoint/2010/main" val="1512389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E5FD6995-A3B1-70D9-65AD-60D574A2E120}"/>
              </a:ext>
            </a:extLst>
          </p:cNvPr>
          <p:cNvSpPr txBox="1"/>
          <p:nvPr/>
        </p:nvSpPr>
        <p:spPr>
          <a:xfrm>
            <a:off x="3218307" y="1021288"/>
            <a:ext cx="5974534"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三相静止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两相旋转变换（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3s/2r</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3" name="文本框 2">
            <a:extLst>
              <a:ext uri="{FF2B5EF4-FFF2-40B4-BE49-F238E27FC236}">
                <a16:creationId xmlns:a16="http://schemas.microsoft.com/office/drawing/2014/main" id="{5F76491C-490D-3C23-C494-6D962CB55EA4}"/>
              </a:ext>
            </a:extLst>
          </p:cNvPr>
          <p:cNvSpPr txBox="1"/>
          <p:nvPr/>
        </p:nvSpPr>
        <p:spPr>
          <a:xfrm>
            <a:off x="90048" y="1647171"/>
            <a:ext cx="3732520" cy="559769"/>
          </a:xfrm>
          <a:prstGeom prst="rect">
            <a:avLst/>
          </a:prstGeom>
          <a:noFill/>
        </p:spPr>
        <p:txBody>
          <a:bodyPr wrap="square">
            <a:spAutoFit/>
          </a:bodyPr>
          <a:lstStyle/>
          <a:p>
            <a:pPr fontAlgn="base">
              <a:lnSpc>
                <a:spcPct val="150000"/>
              </a:lnSpc>
            </a:pP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引入零序分量，凑成方阵</a:t>
            </a:r>
            <a:endParaRPr lang="zh-CN" altLang="zh-CN" sz="2400" b="1"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4" name="对象 3">
            <a:extLst>
              <a:ext uri="{FF2B5EF4-FFF2-40B4-BE49-F238E27FC236}">
                <a16:creationId xmlns:a16="http://schemas.microsoft.com/office/drawing/2014/main" id="{BE55A893-9587-69DD-7AE3-22C1242C383B}"/>
              </a:ext>
            </a:extLst>
          </p:cNvPr>
          <p:cNvGraphicFramePr>
            <a:graphicFrameLocks noChangeAspect="1"/>
          </p:cNvGraphicFramePr>
          <p:nvPr>
            <p:extLst>
              <p:ext uri="{D42A27DB-BD31-4B8C-83A1-F6EECF244321}">
                <p14:modId xmlns:p14="http://schemas.microsoft.com/office/powerpoint/2010/main" val="4291404110"/>
              </p:ext>
            </p:extLst>
          </p:nvPr>
        </p:nvGraphicFramePr>
        <p:xfrm>
          <a:off x="1339947" y="2455077"/>
          <a:ext cx="4129087" cy="3005137"/>
        </p:xfrm>
        <a:graphic>
          <a:graphicData uri="http://schemas.openxmlformats.org/presentationml/2006/ole">
            <mc:AlternateContent xmlns:mc="http://schemas.openxmlformats.org/markup-compatibility/2006">
              <mc:Choice xmlns:v="urn:schemas-microsoft-com:vml" Requires="v">
                <p:oleObj name="Equation" r:id="rId4" imgW="1828800" imgH="1320480" progId="Equation.DSMT4">
                  <p:embed/>
                </p:oleObj>
              </mc:Choice>
              <mc:Fallback>
                <p:oleObj name="Equation" r:id="rId4" imgW="1828800" imgH="1320480" progId="Equation.DSMT4">
                  <p:embed/>
                  <p:pic>
                    <p:nvPicPr>
                      <p:cNvPr id="4" name="对象 3">
                        <a:extLst>
                          <a:ext uri="{FF2B5EF4-FFF2-40B4-BE49-F238E27FC236}">
                            <a16:creationId xmlns:a16="http://schemas.microsoft.com/office/drawing/2014/main" id="{BE55A893-9587-69DD-7AE3-22C1242C383B}"/>
                          </a:ext>
                        </a:extLst>
                      </p:cNvPr>
                      <p:cNvPicPr>
                        <a:picLocks noChangeAspect="1" noChangeArrowheads="1"/>
                      </p:cNvPicPr>
                      <p:nvPr/>
                    </p:nvPicPr>
                    <p:blipFill>
                      <a:blip r:embed="rId5"/>
                      <a:srcRect/>
                      <a:stretch>
                        <a:fillRect/>
                      </a:stretch>
                    </p:blipFill>
                    <p:spPr bwMode="auto">
                      <a:xfrm>
                        <a:off x="1339947" y="2455077"/>
                        <a:ext cx="4129087" cy="3005137"/>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995C7678-79D4-53FC-FE21-65385302DB9B}"/>
              </a:ext>
            </a:extLst>
          </p:cNvPr>
          <p:cNvGraphicFramePr>
            <a:graphicFrameLocks noChangeAspect="1"/>
          </p:cNvGraphicFramePr>
          <p:nvPr>
            <p:extLst>
              <p:ext uri="{D42A27DB-BD31-4B8C-83A1-F6EECF244321}">
                <p14:modId xmlns:p14="http://schemas.microsoft.com/office/powerpoint/2010/main" val="898995849"/>
              </p:ext>
            </p:extLst>
          </p:nvPr>
        </p:nvGraphicFramePr>
        <p:xfrm>
          <a:off x="6066610" y="2999215"/>
          <a:ext cx="3940175" cy="1639887"/>
        </p:xfrm>
        <a:graphic>
          <a:graphicData uri="http://schemas.openxmlformats.org/presentationml/2006/ole">
            <mc:AlternateContent xmlns:mc="http://schemas.openxmlformats.org/markup-compatibility/2006">
              <mc:Choice xmlns:v="urn:schemas-microsoft-com:vml" Requires="v">
                <p:oleObj name="Equation" r:id="rId6" imgW="1726920" imgH="711000" progId="Equation.DSMT4">
                  <p:embed/>
                </p:oleObj>
              </mc:Choice>
              <mc:Fallback>
                <p:oleObj name="Equation" r:id="rId6" imgW="1726920" imgH="711000" progId="Equation.DSMT4">
                  <p:embed/>
                  <p:pic>
                    <p:nvPicPr>
                      <p:cNvPr id="11" name="对象 10">
                        <a:extLst>
                          <a:ext uri="{FF2B5EF4-FFF2-40B4-BE49-F238E27FC236}">
                            <a16:creationId xmlns:a16="http://schemas.microsoft.com/office/drawing/2014/main" id="{995C7678-79D4-53FC-FE21-65385302DB9B}"/>
                          </a:ext>
                        </a:extLst>
                      </p:cNvPr>
                      <p:cNvPicPr>
                        <a:picLocks noChangeAspect="1" noChangeArrowheads="1"/>
                      </p:cNvPicPr>
                      <p:nvPr/>
                    </p:nvPicPr>
                    <p:blipFill>
                      <a:blip r:embed="rId7"/>
                      <a:srcRect/>
                      <a:stretch>
                        <a:fillRect/>
                      </a:stretch>
                    </p:blipFill>
                    <p:spPr bwMode="auto">
                      <a:xfrm>
                        <a:off x="6066610" y="2999215"/>
                        <a:ext cx="3940175" cy="1639887"/>
                      </a:xfrm>
                      <a:prstGeom prst="rect">
                        <a:avLst/>
                      </a:prstGeom>
                      <a:noFill/>
                    </p:spPr>
                  </p:pic>
                </p:oleObj>
              </mc:Fallback>
            </mc:AlternateContent>
          </a:graphicData>
        </a:graphic>
      </p:graphicFrame>
    </p:spTree>
    <p:extLst>
      <p:ext uri="{BB962C8B-B14F-4D97-AF65-F5344CB8AC3E}">
        <p14:creationId xmlns:p14="http://schemas.microsoft.com/office/powerpoint/2010/main" val="3478332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E5FD6995-A3B1-70D9-65AD-60D574A2E120}"/>
              </a:ext>
            </a:extLst>
          </p:cNvPr>
          <p:cNvSpPr txBox="1"/>
          <p:nvPr/>
        </p:nvSpPr>
        <p:spPr>
          <a:xfrm>
            <a:off x="3218307" y="1021288"/>
            <a:ext cx="5974534"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三相静止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两相旋转变换（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3s/2r</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4" name="对象 13">
            <a:extLst>
              <a:ext uri="{FF2B5EF4-FFF2-40B4-BE49-F238E27FC236}">
                <a16:creationId xmlns:a16="http://schemas.microsoft.com/office/drawing/2014/main" id="{DBBDC42F-87C9-8DDF-BDD1-4CE390E03CCB}"/>
              </a:ext>
            </a:extLst>
          </p:cNvPr>
          <p:cNvGraphicFramePr>
            <a:graphicFrameLocks noChangeAspect="1"/>
          </p:cNvGraphicFramePr>
          <p:nvPr>
            <p:extLst>
              <p:ext uri="{D42A27DB-BD31-4B8C-83A1-F6EECF244321}">
                <p14:modId xmlns:p14="http://schemas.microsoft.com/office/powerpoint/2010/main" val="3655692389"/>
              </p:ext>
            </p:extLst>
          </p:nvPr>
        </p:nvGraphicFramePr>
        <p:xfrm>
          <a:off x="821772" y="2564485"/>
          <a:ext cx="9943936" cy="3362005"/>
        </p:xfrm>
        <a:graphic>
          <a:graphicData uri="http://schemas.openxmlformats.org/presentationml/2006/ole">
            <mc:AlternateContent xmlns:mc="http://schemas.openxmlformats.org/markup-compatibility/2006">
              <mc:Choice xmlns:v="urn:schemas-microsoft-com:vml" Requires="v">
                <p:oleObj name="Equation" r:id="rId4" imgW="3936960" imgH="1320480" progId="Equation.DSMT4">
                  <p:embed/>
                </p:oleObj>
              </mc:Choice>
              <mc:Fallback>
                <p:oleObj name="Equation" r:id="rId4" imgW="3936960" imgH="1320480" progId="Equation.DSMT4">
                  <p:embed/>
                  <p:pic>
                    <p:nvPicPr>
                      <p:cNvPr id="4" name="对象 3">
                        <a:extLst>
                          <a:ext uri="{FF2B5EF4-FFF2-40B4-BE49-F238E27FC236}">
                            <a16:creationId xmlns:a16="http://schemas.microsoft.com/office/drawing/2014/main" id="{BE55A893-9587-69DD-7AE3-22C1242C383B}"/>
                          </a:ext>
                        </a:extLst>
                      </p:cNvPr>
                      <p:cNvPicPr>
                        <a:picLocks noChangeAspect="1" noChangeArrowheads="1"/>
                      </p:cNvPicPr>
                      <p:nvPr/>
                    </p:nvPicPr>
                    <p:blipFill>
                      <a:blip r:embed="rId5"/>
                      <a:srcRect/>
                      <a:stretch>
                        <a:fillRect/>
                      </a:stretch>
                    </p:blipFill>
                    <p:spPr bwMode="auto">
                      <a:xfrm>
                        <a:off x="821772" y="2564485"/>
                        <a:ext cx="9943936" cy="3362005"/>
                      </a:xfrm>
                      <a:prstGeom prst="rect">
                        <a:avLst/>
                      </a:prstGeom>
                      <a:noFill/>
                    </p:spPr>
                  </p:pic>
                </p:oleObj>
              </mc:Fallback>
            </mc:AlternateContent>
          </a:graphicData>
        </a:graphic>
      </p:graphicFrame>
    </p:spTree>
    <p:extLst>
      <p:ext uri="{BB962C8B-B14F-4D97-AF65-F5344CB8AC3E}">
        <p14:creationId xmlns:p14="http://schemas.microsoft.com/office/powerpoint/2010/main" val="3227802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F3354F-262C-8667-2A44-EEF7F33618CD}"/>
              </a:ext>
            </a:extLst>
          </p:cNvPr>
          <p:cNvGrpSpPr/>
          <p:nvPr/>
        </p:nvGrpSpPr>
        <p:grpSpPr>
          <a:xfrm>
            <a:off x="-11006" y="100488"/>
            <a:ext cx="2192024" cy="574851"/>
            <a:chOff x="-1" y="246156"/>
            <a:chExt cx="2192024" cy="574851"/>
          </a:xfrm>
        </p:grpSpPr>
        <p:sp>
          <p:nvSpPr>
            <p:cNvPr id="5" name="任意形状 7">
              <a:extLst>
                <a:ext uri="{FF2B5EF4-FFF2-40B4-BE49-F238E27FC236}">
                  <a16:creationId xmlns:a16="http://schemas.microsoft.com/office/drawing/2014/main" id="{FEDCAB2D-8C2C-AEFC-B1F4-AA11BE81FDAB}"/>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00" b="1">
                <a:solidFill>
                  <a:schemeClr val="bg1"/>
                </a:solidFill>
                <a:latin typeface="Times New Roman" panose="02020603050405020304" pitchFamily="18" charset="0"/>
                <a:ea typeface="微软雅黑" panose="020B0503020204020204" pitchFamily="34" charset="-122"/>
              </a:endParaRPr>
            </a:p>
          </p:txBody>
        </p:sp>
        <p:sp>
          <p:nvSpPr>
            <p:cNvPr id="6" name="文本框 5">
              <a:extLst>
                <a:ext uri="{FF2B5EF4-FFF2-40B4-BE49-F238E27FC236}">
                  <a16:creationId xmlns:a16="http://schemas.microsoft.com/office/drawing/2014/main" id="{10B14D19-CEB3-70AA-524D-065B2E3ED3BD}"/>
                </a:ext>
              </a:extLst>
            </p:cNvPr>
            <p:cNvSpPr txBox="1"/>
            <p:nvPr/>
          </p:nvSpPr>
          <p:spPr>
            <a:xfrm>
              <a:off x="1019907" y="297787"/>
              <a:ext cx="1172116"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目   录</a:t>
              </a:r>
              <a:endParaRPr kumimoji="1" lang="zh-CN" altLang="en-US" sz="28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grpSp>
      <p:grpSp>
        <p:nvGrpSpPr>
          <p:cNvPr id="8" name="组合 7">
            <a:extLst>
              <a:ext uri="{FF2B5EF4-FFF2-40B4-BE49-F238E27FC236}">
                <a16:creationId xmlns:a16="http://schemas.microsoft.com/office/drawing/2014/main" id="{E162872F-6916-9D92-A5FC-4B7A3BB36690}"/>
              </a:ext>
            </a:extLst>
          </p:cNvPr>
          <p:cNvGrpSpPr/>
          <p:nvPr/>
        </p:nvGrpSpPr>
        <p:grpSpPr>
          <a:xfrm>
            <a:off x="1699137" y="1372273"/>
            <a:ext cx="5691197" cy="584775"/>
            <a:chOff x="796539" y="1238585"/>
            <a:chExt cx="5691197" cy="584775"/>
          </a:xfrm>
        </p:grpSpPr>
        <p:sp>
          <p:nvSpPr>
            <p:cNvPr id="2" name="TextBox 20">
              <a:extLst>
                <a:ext uri="{FF2B5EF4-FFF2-40B4-BE49-F238E27FC236}">
                  <a16:creationId xmlns:a16="http://schemas.microsoft.com/office/drawing/2014/main" id="{94D4DB4D-88CA-3E66-A570-B90A8B12F957}"/>
                </a:ext>
              </a:extLst>
            </p:cNvPr>
            <p:cNvSpPr txBox="1"/>
            <p:nvPr/>
          </p:nvSpPr>
          <p:spPr>
            <a:xfrm>
              <a:off x="1636633" y="1238585"/>
              <a:ext cx="4851103" cy="584775"/>
            </a:xfrm>
            <a:prstGeom prst="rect">
              <a:avLst/>
            </a:prstGeom>
            <a:noFill/>
            <a:effectLst/>
          </p:spPr>
          <p:txBody>
            <a:bodyPr wrap="square" rtlCol="0">
              <a:spAutoFit/>
            </a:bodyPr>
            <a:lstStyle/>
            <a:p>
              <a:r>
                <a:rPr lang="zh-CN" altLang="en-US" sz="3200" b="1" dirty="0">
                  <a:latin typeface="Times New Roman" panose="02020603050405020304" pitchFamily="18" charset="0"/>
                  <a:ea typeface="微软雅黑" panose="020B0503020204020204" pitchFamily="34" charset="-122"/>
                </a:rPr>
                <a:t>概述</a:t>
              </a:r>
            </a:p>
          </p:txBody>
        </p:sp>
        <p:sp>
          <p:nvSpPr>
            <p:cNvPr id="3" name="矩形 8">
              <a:extLst>
                <a:ext uri="{FF2B5EF4-FFF2-40B4-BE49-F238E27FC236}">
                  <a16:creationId xmlns:a16="http://schemas.microsoft.com/office/drawing/2014/main" id="{10287F48-3A43-D064-D10A-6AA24E0562D3}"/>
                </a:ext>
              </a:extLst>
            </p:cNvPr>
            <p:cNvSpPr/>
            <p:nvPr/>
          </p:nvSpPr>
          <p:spPr>
            <a:xfrm>
              <a:off x="796539" y="1246107"/>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ea typeface="微软雅黑" panose="020B0503020204020204" pitchFamily="34" charset="-122"/>
                </a:rPr>
                <a:t>01</a:t>
              </a:r>
              <a:endParaRPr lang="zh-CN" altLang="en-US" sz="3200" b="1" dirty="0">
                <a:solidFill>
                  <a:srgbClr val="0070C0"/>
                </a:solidFill>
                <a:latin typeface="Times New Roman" panose="02020603050405020304" pitchFamily="18" charset="0"/>
                <a:ea typeface="微软雅黑" panose="020B0503020204020204" pitchFamily="34" charset="-122"/>
              </a:endParaRPr>
            </a:p>
          </p:txBody>
        </p:sp>
      </p:grpSp>
      <p:grpSp>
        <p:nvGrpSpPr>
          <p:cNvPr id="7" name="组合 6">
            <a:extLst>
              <a:ext uri="{FF2B5EF4-FFF2-40B4-BE49-F238E27FC236}">
                <a16:creationId xmlns:a16="http://schemas.microsoft.com/office/drawing/2014/main" id="{75CE28B4-0BEE-3006-07A6-361C810E7B97}"/>
              </a:ext>
            </a:extLst>
          </p:cNvPr>
          <p:cNvGrpSpPr/>
          <p:nvPr/>
        </p:nvGrpSpPr>
        <p:grpSpPr>
          <a:xfrm>
            <a:off x="1699363" y="2185016"/>
            <a:ext cx="5963077" cy="584775"/>
            <a:chOff x="805977" y="2174807"/>
            <a:chExt cx="5691196" cy="584775"/>
          </a:xfrm>
        </p:grpSpPr>
        <p:sp>
          <p:nvSpPr>
            <p:cNvPr id="13" name="TextBox 19">
              <a:extLst>
                <a:ext uri="{FF2B5EF4-FFF2-40B4-BE49-F238E27FC236}">
                  <a16:creationId xmlns:a16="http://schemas.microsoft.com/office/drawing/2014/main" id="{BEFBCAE7-82B6-6690-6221-55FF57E3B289}"/>
                </a:ext>
              </a:extLst>
            </p:cNvPr>
            <p:cNvSpPr txBox="1"/>
            <p:nvPr/>
          </p:nvSpPr>
          <p:spPr>
            <a:xfrm>
              <a:off x="1646070" y="2174807"/>
              <a:ext cx="4851103" cy="584775"/>
            </a:xfrm>
            <a:prstGeom prst="rect">
              <a:avLst/>
            </a:prstGeom>
            <a:noFill/>
            <a:effectLst/>
          </p:spPr>
          <p:txBody>
            <a:bodyPr wrap="square" rtlCol="0">
              <a:spAutoFit/>
            </a:bodyPr>
            <a:lstStyle/>
            <a:p>
              <a:r>
                <a:rPr lang="zh-CN" altLang="en-US" sz="3200" b="1" dirty="0">
                  <a:solidFill>
                    <a:srgbClr val="C00000"/>
                  </a:solidFill>
                  <a:latin typeface="Times New Roman" panose="02020603050405020304" pitchFamily="18" charset="0"/>
                  <a:ea typeface="微软雅黑" panose="020B0503020204020204" pitchFamily="34" charset="-122"/>
                </a:rPr>
                <a:t>变频调速基本理论</a:t>
              </a:r>
            </a:p>
          </p:txBody>
        </p:sp>
        <p:sp>
          <p:nvSpPr>
            <p:cNvPr id="14" name="矩形 8">
              <a:extLst>
                <a:ext uri="{FF2B5EF4-FFF2-40B4-BE49-F238E27FC236}">
                  <a16:creationId xmlns:a16="http://schemas.microsoft.com/office/drawing/2014/main" id="{ABC3E616-183B-B37D-E2DC-4A779434B13F}"/>
                </a:ext>
              </a:extLst>
            </p:cNvPr>
            <p:cNvSpPr/>
            <p:nvPr/>
          </p:nvSpPr>
          <p:spPr>
            <a:xfrm>
              <a:off x="805977" y="2211151"/>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02</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887B546C-DF41-8EDC-65C3-BF958C8E7FA5}"/>
              </a:ext>
            </a:extLst>
          </p:cNvPr>
          <p:cNvGrpSpPr/>
          <p:nvPr/>
        </p:nvGrpSpPr>
        <p:grpSpPr>
          <a:xfrm>
            <a:off x="1706654" y="3178670"/>
            <a:ext cx="5691197" cy="584775"/>
            <a:chOff x="824851" y="4113968"/>
            <a:chExt cx="5691197" cy="584775"/>
          </a:xfrm>
        </p:grpSpPr>
        <p:sp>
          <p:nvSpPr>
            <p:cNvPr id="17" name="TextBox 25">
              <a:extLst>
                <a:ext uri="{FF2B5EF4-FFF2-40B4-BE49-F238E27FC236}">
                  <a16:creationId xmlns:a16="http://schemas.microsoft.com/office/drawing/2014/main" id="{F529A49F-C8FD-75DE-252C-4A5771197A3E}"/>
                </a:ext>
              </a:extLst>
            </p:cNvPr>
            <p:cNvSpPr txBox="1"/>
            <p:nvPr/>
          </p:nvSpPr>
          <p:spPr>
            <a:xfrm>
              <a:off x="1664945" y="4113968"/>
              <a:ext cx="4851103" cy="584775"/>
            </a:xfrm>
            <a:prstGeom prst="rect">
              <a:avLst/>
            </a:prstGeom>
            <a:noFill/>
            <a:effectLst/>
          </p:spPr>
          <p:txBody>
            <a:bodyPr wrap="square" rtlCol="0">
              <a:spAutoFit/>
            </a:bodyPr>
            <a:lstStyle/>
            <a:p>
              <a:r>
                <a:rPr lang="en-US" altLang="zh-CN" sz="3200" b="1" dirty="0">
                  <a:latin typeface="Times New Roman" panose="02020603050405020304" pitchFamily="18" charset="0"/>
                  <a:ea typeface="微软雅黑" panose="020B0503020204020204" pitchFamily="34" charset="-122"/>
                </a:rPr>
                <a:t>VVVF</a:t>
              </a:r>
              <a:r>
                <a:rPr lang="zh-CN" altLang="en-US" sz="3200" b="1" dirty="0">
                  <a:latin typeface="Times New Roman" panose="02020603050405020304" pitchFamily="18" charset="0"/>
                  <a:ea typeface="微软雅黑" panose="020B0503020204020204" pitchFamily="34" charset="-122"/>
                </a:rPr>
                <a:t>调速系统</a:t>
              </a:r>
            </a:p>
          </p:txBody>
        </p:sp>
        <p:sp>
          <p:nvSpPr>
            <p:cNvPr id="18" name="矩形 8">
              <a:extLst>
                <a:ext uri="{FF2B5EF4-FFF2-40B4-BE49-F238E27FC236}">
                  <a16:creationId xmlns:a16="http://schemas.microsoft.com/office/drawing/2014/main" id="{9A8C4C9C-B7C3-0CA8-0772-1E6D97C4186C}"/>
                </a:ext>
              </a:extLst>
            </p:cNvPr>
            <p:cNvSpPr/>
            <p:nvPr/>
          </p:nvSpPr>
          <p:spPr>
            <a:xfrm>
              <a:off x="824851" y="4121490"/>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03</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sp>
        <p:nvSpPr>
          <p:cNvPr id="24" name="矩形 23">
            <a:extLst>
              <a:ext uri="{FF2B5EF4-FFF2-40B4-BE49-F238E27FC236}">
                <a16:creationId xmlns:a16="http://schemas.microsoft.com/office/drawing/2014/main" id="{B136A953-D140-F8B4-1C2F-A9E90C7106EF}"/>
              </a:ext>
            </a:extLst>
          </p:cNvPr>
          <p:cNvSpPr/>
          <p:nvPr/>
        </p:nvSpPr>
        <p:spPr>
          <a:xfrm>
            <a:off x="8095602" y="-3392"/>
            <a:ext cx="1368612" cy="6857999"/>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endParaRPr>
          </a:p>
        </p:txBody>
      </p:sp>
      <p:sp>
        <p:nvSpPr>
          <p:cNvPr id="26" name="矩形 25">
            <a:extLst>
              <a:ext uri="{FF2B5EF4-FFF2-40B4-BE49-F238E27FC236}">
                <a16:creationId xmlns:a16="http://schemas.microsoft.com/office/drawing/2014/main" id="{CE5BDC6C-8153-2F56-7B3A-61BB7CEA7B61}"/>
              </a:ext>
            </a:extLst>
          </p:cNvPr>
          <p:cNvSpPr/>
          <p:nvPr/>
        </p:nvSpPr>
        <p:spPr>
          <a:xfrm>
            <a:off x="9454777" y="0"/>
            <a:ext cx="1368612" cy="68579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accent6">
                  <a:lumMod val="60000"/>
                  <a:lumOff val="40000"/>
                </a:schemeClr>
              </a:solidFill>
              <a:latin typeface="Times New Roman" panose="02020603050405020304" pitchFamily="18" charset="0"/>
              <a:ea typeface="微软雅黑" panose="020B0503020204020204" pitchFamily="34" charset="-122"/>
            </a:endParaRPr>
          </a:p>
        </p:txBody>
      </p:sp>
      <p:sp>
        <p:nvSpPr>
          <p:cNvPr id="27" name="矩形 26">
            <a:extLst>
              <a:ext uri="{FF2B5EF4-FFF2-40B4-BE49-F238E27FC236}">
                <a16:creationId xmlns:a16="http://schemas.microsoft.com/office/drawing/2014/main" id="{701761CD-F526-6078-5D8F-FC1774F4308A}"/>
              </a:ext>
            </a:extLst>
          </p:cNvPr>
          <p:cNvSpPr/>
          <p:nvPr/>
        </p:nvSpPr>
        <p:spPr>
          <a:xfrm>
            <a:off x="10823388" y="0"/>
            <a:ext cx="1368612" cy="6857999"/>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endParaRPr>
          </a:p>
        </p:txBody>
      </p:sp>
      <p:sp>
        <p:nvSpPr>
          <p:cNvPr id="28" name="矩形 27">
            <a:extLst>
              <a:ext uri="{FF2B5EF4-FFF2-40B4-BE49-F238E27FC236}">
                <a16:creationId xmlns:a16="http://schemas.microsoft.com/office/drawing/2014/main" id="{C25E48F5-A609-5810-4764-7C3866EE1D1B}"/>
              </a:ext>
            </a:extLst>
          </p:cNvPr>
          <p:cNvSpPr/>
          <p:nvPr/>
        </p:nvSpPr>
        <p:spPr>
          <a:xfrm>
            <a:off x="8095602" y="2548350"/>
            <a:ext cx="4096397"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Times New Roman" panose="02020603050405020304" pitchFamily="18" charset="0"/>
                <a:ea typeface="微软雅黑" panose="020B0503020204020204" pitchFamily="34" charset="-122"/>
              </a:rPr>
              <a:t>CONTENT</a:t>
            </a:r>
            <a:endParaRPr lang="zh-CN" altLang="en-US" sz="4000" b="1" dirty="0">
              <a:solidFill>
                <a:schemeClr val="bg1"/>
              </a:solidFill>
              <a:latin typeface="Times New Roman" panose="02020603050405020304" pitchFamily="18" charset="0"/>
              <a:ea typeface="微软雅黑" panose="020B0503020204020204" pitchFamily="34" charset="-122"/>
            </a:endParaRPr>
          </a:p>
        </p:txBody>
      </p:sp>
      <p:pic>
        <p:nvPicPr>
          <p:cNvPr id="29" name="图片 28" descr="封面-灰色">
            <a:extLst>
              <a:ext uri="{FF2B5EF4-FFF2-40B4-BE49-F238E27FC236}">
                <a16:creationId xmlns:a16="http://schemas.microsoft.com/office/drawing/2014/main" id="{7AFB184D-B7C8-46D8-354D-FD165AB17E8C}"/>
              </a:ext>
            </a:extLst>
          </p:cNvPr>
          <p:cNvPicPr>
            <a:picLocks noChangeAspect="1"/>
          </p:cNvPicPr>
          <p:nvPr/>
        </p:nvPicPr>
        <p:blipFill>
          <a:blip r:embed="rId2"/>
          <a:srcRect l="2923" t="60202"/>
          <a:stretch>
            <a:fillRect/>
          </a:stretch>
        </p:blipFill>
        <p:spPr>
          <a:xfrm>
            <a:off x="-11006" y="4757421"/>
            <a:ext cx="12203007" cy="2100580"/>
          </a:xfrm>
          <a:prstGeom prst="rect">
            <a:avLst/>
          </a:prstGeom>
        </p:spPr>
      </p:pic>
      <p:grpSp>
        <p:nvGrpSpPr>
          <p:cNvPr id="10" name="组合 9">
            <a:extLst>
              <a:ext uri="{FF2B5EF4-FFF2-40B4-BE49-F238E27FC236}">
                <a16:creationId xmlns:a16="http://schemas.microsoft.com/office/drawing/2014/main" id="{7D070029-1F1F-321F-2C28-D48F88D3EBFB}"/>
              </a:ext>
            </a:extLst>
          </p:cNvPr>
          <p:cNvGrpSpPr/>
          <p:nvPr/>
        </p:nvGrpSpPr>
        <p:grpSpPr>
          <a:xfrm>
            <a:off x="1731735" y="4071849"/>
            <a:ext cx="5691197" cy="584775"/>
            <a:chOff x="824851" y="4113968"/>
            <a:chExt cx="5691197" cy="584775"/>
          </a:xfrm>
        </p:grpSpPr>
        <p:sp>
          <p:nvSpPr>
            <p:cNvPr id="11" name="TextBox 25">
              <a:extLst>
                <a:ext uri="{FF2B5EF4-FFF2-40B4-BE49-F238E27FC236}">
                  <a16:creationId xmlns:a16="http://schemas.microsoft.com/office/drawing/2014/main" id="{9F5195EC-45F4-1316-D8E2-CDA184A54DA3}"/>
                </a:ext>
              </a:extLst>
            </p:cNvPr>
            <p:cNvSpPr txBox="1"/>
            <p:nvPr/>
          </p:nvSpPr>
          <p:spPr>
            <a:xfrm>
              <a:off x="1664945" y="4113968"/>
              <a:ext cx="4851103" cy="584775"/>
            </a:xfrm>
            <a:prstGeom prst="rect">
              <a:avLst/>
            </a:prstGeom>
            <a:noFill/>
            <a:effectLst/>
          </p:spPr>
          <p:txBody>
            <a:bodyPr wrap="square" rtlCol="0">
              <a:spAutoFit/>
            </a:bodyPr>
            <a:lstStyle/>
            <a:p>
              <a:r>
                <a:rPr lang="zh-CN" altLang="en-US" sz="3200" b="1" dirty="0">
                  <a:latin typeface="Times New Roman" panose="02020603050405020304" pitchFamily="18" charset="0"/>
                  <a:ea typeface="微软雅黑" panose="020B0503020204020204" pitchFamily="34" charset="-122"/>
                </a:rPr>
                <a:t>矢量控制系统</a:t>
              </a:r>
            </a:p>
          </p:txBody>
        </p:sp>
        <p:sp>
          <p:nvSpPr>
            <p:cNvPr id="12" name="矩形 8">
              <a:extLst>
                <a:ext uri="{FF2B5EF4-FFF2-40B4-BE49-F238E27FC236}">
                  <a16:creationId xmlns:a16="http://schemas.microsoft.com/office/drawing/2014/main" id="{5002E65F-63C5-B404-0051-6E0D739BA6D8}"/>
                </a:ext>
              </a:extLst>
            </p:cNvPr>
            <p:cNvSpPr/>
            <p:nvPr/>
          </p:nvSpPr>
          <p:spPr>
            <a:xfrm>
              <a:off x="824851" y="4121490"/>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ea typeface="微软雅黑" panose="020B0503020204020204" pitchFamily="34" charset="-122"/>
                </a:rPr>
                <a:t>04</a:t>
              </a:r>
              <a:endParaRPr lang="zh-CN" altLang="en-US" sz="3200" b="1" dirty="0">
                <a:solidFill>
                  <a:schemeClr val="tx1"/>
                </a:solidFill>
                <a:latin typeface="Times New Roman" panose="02020603050405020304" pitchFamily="18" charset="0"/>
                <a:ea typeface="微软雅黑" panose="020B0503020204020204" pitchFamily="34" charset="-122"/>
              </a:endParaRPr>
            </a:p>
          </p:txBody>
        </p:sp>
      </p:grpSp>
    </p:spTree>
    <p:extLst>
      <p:ext uri="{BB962C8B-B14F-4D97-AF65-F5344CB8AC3E}">
        <p14:creationId xmlns:p14="http://schemas.microsoft.com/office/powerpoint/2010/main" val="1045264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E5FD6995-A3B1-70D9-65AD-60D574A2E120}"/>
              </a:ext>
            </a:extLst>
          </p:cNvPr>
          <p:cNvSpPr txBox="1"/>
          <p:nvPr/>
        </p:nvSpPr>
        <p:spPr>
          <a:xfrm>
            <a:off x="3218307" y="1021288"/>
            <a:ext cx="5974534"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三相静止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两相旋转变换（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3s/2r</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4" name="对象 13">
            <a:extLst>
              <a:ext uri="{FF2B5EF4-FFF2-40B4-BE49-F238E27FC236}">
                <a16:creationId xmlns:a16="http://schemas.microsoft.com/office/drawing/2014/main" id="{DBBDC42F-87C9-8DDF-BDD1-4CE390E03CCB}"/>
              </a:ext>
            </a:extLst>
          </p:cNvPr>
          <p:cNvGraphicFramePr>
            <a:graphicFrameLocks noChangeAspect="1"/>
          </p:cNvGraphicFramePr>
          <p:nvPr>
            <p:extLst>
              <p:ext uri="{D42A27DB-BD31-4B8C-83A1-F6EECF244321}">
                <p14:modId xmlns:p14="http://schemas.microsoft.com/office/powerpoint/2010/main" val="3936382466"/>
              </p:ext>
            </p:extLst>
          </p:nvPr>
        </p:nvGraphicFramePr>
        <p:xfrm>
          <a:off x="901339" y="2306975"/>
          <a:ext cx="10173422" cy="3528075"/>
        </p:xfrm>
        <a:graphic>
          <a:graphicData uri="http://schemas.openxmlformats.org/presentationml/2006/ole">
            <mc:AlternateContent xmlns:mc="http://schemas.openxmlformats.org/markup-compatibility/2006">
              <mc:Choice xmlns:v="urn:schemas-microsoft-com:vml" Requires="v">
                <p:oleObj name="Equation" r:id="rId4" imgW="3174840" imgH="1091880" progId="Equation.DSMT4">
                  <p:embed/>
                </p:oleObj>
              </mc:Choice>
              <mc:Fallback>
                <p:oleObj name="Equation" r:id="rId4" imgW="3174840" imgH="1091880" progId="Equation.DSMT4">
                  <p:embed/>
                  <p:pic>
                    <p:nvPicPr>
                      <p:cNvPr id="14" name="对象 13">
                        <a:extLst>
                          <a:ext uri="{FF2B5EF4-FFF2-40B4-BE49-F238E27FC236}">
                            <a16:creationId xmlns:a16="http://schemas.microsoft.com/office/drawing/2014/main" id="{DBBDC42F-87C9-8DDF-BDD1-4CE390E03CCB}"/>
                          </a:ext>
                        </a:extLst>
                      </p:cNvPr>
                      <p:cNvPicPr>
                        <a:picLocks noChangeAspect="1" noChangeArrowheads="1"/>
                      </p:cNvPicPr>
                      <p:nvPr/>
                    </p:nvPicPr>
                    <p:blipFill>
                      <a:blip r:embed="rId5"/>
                      <a:srcRect/>
                      <a:stretch>
                        <a:fillRect/>
                      </a:stretch>
                    </p:blipFill>
                    <p:spPr bwMode="auto">
                      <a:xfrm>
                        <a:off x="901339" y="2306975"/>
                        <a:ext cx="10173422" cy="3528075"/>
                      </a:xfrm>
                      <a:prstGeom prst="rect">
                        <a:avLst/>
                      </a:prstGeom>
                      <a:noFill/>
                    </p:spPr>
                  </p:pic>
                </p:oleObj>
              </mc:Fallback>
            </mc:AlternateContent>
          </a:graphicData>
        </a:graphic>
      </p:graphicFrame>
    </p:spTree>
    <p:extLst>
      <p:ext uri="{BB962C8B-B14F-4D97-AF65-F5344CB8AC3E}">
        <p14:creationId xmlns:p14="http://schemas.microsoft.com/office/powerpoint/2010/main" val="357219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E5FD6995-A3B1-70D9-65AD-60D574A2E120}"/>
              </a:ext>
            </a:extLst>
          </p:cNvPr>
          <p:cNvSpPr txBox="1"/>
          <p:nvPr/>
        </p:nvSpPr>
        <p:spPr>
          <a:xfrm>
            <a:off x="3218307" y="1021288"/>
            <a:ext cx="5974534"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三相静止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两相旋转变换（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3s/2r</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4" name="对象 13">
            <a:extLst>
              <a:ext uri="{FF2B5EF4-FFF2-40B4-BE49-F238E27FC236}">
                <a16:creationId xmlns:a16="http://schemas.microsoft.com/office/drawing/2014/main" id="{DBBDC42F-87C9-8DDF-BDD1-4CE390E03CCB}"/>
              </a:ext>
            </a:extLst>
          </p:cNvPr>
          <p:cNvGraphicFramePr>
            <a:graphicFrameLocks noChangeAspect="1"/>
          </p:cNvGraphicFramePr>
          <p:nvPr>
            <p:extLst>
              <p:ext uri="{D42A27DB-BD31-4B8C-83A1-F6EECF244321}">
                <p14:modId xmlns:p14="http://schemas.microsoft.com/office/powerpoint/2010/main" val="146827826"/>
              </p:ext>
            </p:extLst>
          </p:nvPr>
        </p:nvGraphicFramePr>
        <p:xfrm>
          <a:off x="1019907" y="2043113"/>
          <a:ext cx="9561513" cy="4265612"/>
        </p:xfrm>
        <a:graphic>
          <a:graphicData uri="http://schemas.openxmlformats.org/presentationml/2006/ole">
            <mc:AlternateContent xmlns:mc="http://schemas.openxmlformats.org/markup-compatibility/2006">
              <mc:Choice xmlns:v="urn:schemas-microsoft-com:vml" Requires="v">
                <p:oleObj name="Equation" r:id="rId4" imgW="2984400" imgH="1320480" progId="Equation.DSMT4">
                  <p:embed/>
                </p:oleObj>
              </mc:Choice>
              <mc:Fallback>
                <p:oleObj name="Equation" r:id="rId4" imgW="2984400" imgH="1320480" progId="Equation.DSMT4">
                  <p:embed/>
                  <p:pic>
                    <p:nvPicPr>
                      <p:cNvPr id="14" name="对象 13">
                        <a:extLst>
                          <a:ext uri="{FF2B5EF4-FFF2-40B4-BE49-F238E27FC236}">
                            <a16:creationId xmlns:a16="http://schemas.microsoft.com/office/drawing/2014/main" id="{DBBDC42F-87C9-8DDF-BDD1-4CE390E03CCB}"/>
                          </a:ext>
                        </a:extLst>
                      </p:cNvPr>
                      <p:cNvPicPr>
                        <a:picLocks noChangeAspect="1" noChangeArrowheads="1"/>
                      </p:cNvPicPr>
                      <p:nvPr/>
                    </p:nvPicPr>
                    <p:blipFill>
                      <a:blip r:embed="rId5"/>
                      <a:srcRect/>
                      <a:stretch>
                        <a:fillRect/>
                      </a:stretch>
                    </p:blipFill>
                    <p:spPr bwMode="auto">
                      <a:xfrm>
                        <a:off x="1019907" y="2043113"/>
                        <a:ext cx="9561513" cy="4265612"/>
                      </a:xfrm>
                      <a:prstGeom prst="rect">
                        <a:avLst/>
                      </a:prstGeom>
                      <a:noFill/>
                    </p:spPr>
                  </p:pic>
                </p:oleObj>
              </mc:Fallback>
            </mc:AlternateContent>
          </a:graphicData>
        </a:graphic>
      </p:graphicFrame>
    </p:spTree>
    <p:extLst>
      <p:ext uri="{BB962C8B-B14F-4D97-AF65-F5344CB8AC3E}">
        <p14:creationId xmlns:p14="http://schemas.microsoft.com/office/powerpoint/2010/main" val="328904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2794685"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、坐标变换</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2A389B78-4DC1-6083-FC81-503DD80D1DEC}"/>
              </a:ext>
            </a:extLst>
          </p:cNvPr>
          <p:cNvSpPr txBox="1"/>
          <p:nvPr/>
        </p:nvSpPr>
        <p:spPr>
          <a:xfrm>
            <a:off x="312589" y="1900415"/>
            <a:ext cx="5324281"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直角坐标</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极坐标变换（</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K/P</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变换）</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pic>
        <p:nvPicPr>
          <p:cNvPr id="4" name="图片 3">
            <a:extLst>
              <a:ext uri="{FF2B5EF4-FFF2-40B4-BE49-F238E27FC236}">
                <a16:creationId xmlns:a16="http://schemas.microsoft.com/office/drawing/2014/main" id="{9ED82B44-A84C-94E2-DEBA-637C00A561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5845" y="2343042"/>
            <a:ext cx="5842787" cy="3353368"/>
          </a:xfrm>
          <a:prstGeom prst="rect">
            <a:avLst/>
          </a:prstGeom>
        </p:spPr>
      </p:pic>
      <p:graphicFrame>
        <p:nvGraphicFramePr>
          <p:cNvPr id="13" name="对象 12">
            <a:extLst>
              <a:ext uri="{FF2B5EF4-FFF2-40B4-BE49-F238E27FC236}">
                <a16:creationId xmlns:a16="http://schemas.microsoft.com/office/drawing/2014/main" id="{2FA65902-D6B4-DB9A-695F-BBA516D59BEF}"/>
              </a:ext>
            </a:extLst>
          </p:cNvPr>
          <p:cNvGraphicFramePr>
            <a:graphicFrameLocks noChangeAspect="1"/>
          </p:cNvGraphicFramePr>
          <p:nvPr>
            <p:extLst>
              <p:ext uri="{D42A27DB-BD31-4B8C-83A1-F6EECF244321}">
                <p14:modId xmlns:p14="http://schemas.microsoft.com/office/powerpoint/2010/main" val="376851406"/>
              </p:ext>
            </p:extLst>
          </p:nvPr>
        </p:nvGraphicFramePr>
        <p:xfrm>
          <a:off x="1429361" y="2823079"/>
          <a:ext cx="2905469" cy="1113763"/>
        </p:xfrm>
        <a:graphic>
          <a:graphicData uri="http://schemas.openxmlformats.org/presentationml/2006/ole">
            <mc:AlternateContent xmlns:mc="http://schemas.openxmlformats.org/markup-compatibility/2006">
              <mc:Choice xmlns:v="urn:schemas-microsoft-com:vml" Requires="v">
                <p:oleObj name="Equation" r:id="rId5" imgW="761669" imgH="291973" progId="Equation.DSMT4">
                  <p:embed/>
                </p:oleObj>
              </mc:Choice>
              <mc:Fallback>
                <p:oleObj name="Equation" r:id="rId5" imgW="761669" imgH="291973"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9361" y="2823079"/>
                        <a:ext cx="2905469" cy="1113763"/>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C107E367-0863-354D-140F-7EA55DA1EAFF}"/>
              </a:ext>
            </a:extLst>
          </p:cNvPr>
          <p:cNvGraphicFramePr>
            <a:graphicFrameLocks noChangeAspect="1"/>
          </p:cNvGraphicFramePr>
          <p:nvPr>
            <p:extLst>
              <p:ext uri="{D42A27DB-BD31-4B8C-83A1-F6EECF244321}">
                <p14:modId xmlns:p14="http://schemas.microsoft.com/office/powerpoint/2010/main" val="936763605"/>
              </p:ext>
            </p:extLst>
          </p:nvPr>
        </p:nvGraphicFramePr>
        <p:xfrm>
          <a:off x="1698714" y="4019726"/>
          <a:ext cx="2366761" cy="1157467"/>
        </p:xfrm>
        <a:graphic>
          <a:graphicData uri="http://schemas.openxmlformats.org/presentationml/2006/ole">
            <mc:AlternateContent xmlns:mc="http://schemas.openxmlformats.org/markup-compatibility/2006">
              <mc:Choice xmlns:v="urn:schemas-microsoft-com:vml" Requires="v">
                <p:oleObj name="Equation" r:id="rId7" imgW="863225" imgH="431613" progId="Equation.DSMT4">
                  <p:embed/>
                </p:oleObj>
              </mc:Choice>
              <mc:Fallback>
                <p:oleObj name="Equation" r:id="rId7" imgW="863225" imgH="431613"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8714" y="4019726"/>
                        <a:ext cx="2366761" cy="1157467"/>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259D6305-A46B-0474-66F5-56D6D35C167A}"/>
              </a:ext>
            </a:extLst>
          </p:cNvPr>
          <p:cNvGraphicFramePr>
            <a:graphicFrameLocks noChangeAspect="1"/>
          </p:cNvGraphicFramePr>
          <p:nvPr>
            <p:extLst>
              <p:ext uri="{D42A27DB-BD31-4B8C-83A1-F6EECF244321}">
                <p14:modId xmlns:p14="http://schemas.microsoft.com/office/powerpoint/2010/main" val="4278292483"/>
              </p:ext>
            </p:extLst>
          </p:nvPr>
        </p:nvGraphicFramePr>
        <p:xfrm>
          <a:off x="527628" y="5373221"/>
          <a:ext cx="5934623" cy="1372167"/>
        </p:xfrm>
        <a:graphic>
          <a:graphicData uri="http://schemas.openxmlformats.org/presentationml/2006/ole">
            <mc:AlternateContent xmlns:mc="http://schemas.openxmlformats.org/markup-compatibility/2006">
              <mc:Choice xmlns:v="urn:schemas-microsoft-com:vml" Requires="v">
                <p:oleObj name="Equation" r:id="rId9" imgW="3302000" imgH="762000" progId="Equation.DSMT4">
                  <p:embed/>
                </p:oleObj>
              </mc:Choice>
              <mc:Fallback>
                <p:oleObj name="Equation" r:id="rId9" imgW="3302000" imgH="7620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628" y="5373221"/>
                        <a:ext cx="5934623" cy="1372167"/>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0B83BC83-D015-CB93-7ED0-7AB4BEFEEC5D}"/>
              </a:ext>
            </a:extLst>
          </p:cNvPr>
          <p:cNvGraphicFramePr>
            <a:graphicFrameLocks noChangeAspect="1"/>
          </p:cNvGraphicFramePr>
          <p:nvPr>
            <p:extLst>
              <p:ext uri="{D42A27DB-BD31-4B8C-83A1-F6EECF244321}">
                <p14:modId xmlns:p14="http://schemas.microsoft.com/office/powerpoint/2010/main" val="2752911671"/>
              </p:ext>
            </p:extLst>
          </p:nvPr>
        </p:nvGraphicFramePr>
        <p:xfrm>
          <a:off x="6933234" y="5709374"/>
          <a:ext cx="2696903" cy="966270"/>
        </p:xfrm>
        <a:graphic>
          <a:graphicData uri="http://schemas.openxmlformats.org/presentationml/2006/ole">
            <mc:AlternateContent xmlns:mc="http://schemas.openxmlformats.org/markup-compatibility/2006">
              <mc:Choice xmlns:v="urn:schemas-microsoft-com:vml" Requires="v">
                <p:oleObj name="Equation" r:id="rId11" imgW="1180588" imgH="431613" progId="Equation.DSMT4">
                  <p:embed/>
                </p:oleObj>
              </mc:Choice>
              <mc:Fallback>
                <p:oleObj name="Equation" r:id="rId11" imgW="1180588" imgH="431613"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3234" y="5709374"/>
                        <a:ext cx="2696903" cy="966270"/>
                      </a:xfrm>
                      <a:prstGeom prst="rect">
                        <a:avLst/>
                      </a:prstGeom>
                      <a:noFill/>
                    </p:spPr>
                  </p:pic>
                </p:oleObj>
              </mc:Fallback>
            </mc:AlternateContent>
          </a:graphicData>
        </a:graphic>
      </p:graphicFrame>
    </p:spTree>
    <p:extLst>
      <p:ext uri="{BB962C8B-B14F-4D97-AF65-F5344CB8AC3E}">
        <p14:creationId xmlns:p14="http://schemas.microsoft.com/office/powerpoint/2010/main" val="216221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883667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、异步电机在两相任意旋转坐标系（</a:t>
            </a:r>
            <a:r>
              <a:rPr lang="en-US" altLang="zh-CN" sz="2400" b="1" dirty="0" err="1">
                <a:solidFill>
                  <a:prstClr val="white"/>
                </a:solidFill>
                <a:latin typeface="微软雅黑" panose="020B0503020204020204" pitchFamily="34" charset="-122"/>
                <a:ea typeface="微软雅黑" panose="020B0503020204020204" pitchFamily="34" charset="-122"/>
              </a:rPr>
              <a:t>dq</a:t>
            </a:r>
            <a:r>
              <a:rPr lang="zh-CN" altLang="en-US" sz="2400" b="1" dirty="0">
                <a:solidFill>
                  <a:prstClr val="white"/>
                </a:solidFill>
                <a:latin typeface="微软雅黑" panose="020B0503020204020204" pitchFamily="34" charset="-122"/>
                <a:ea typeface="微软雅黑" panose="020B0503020204020204" pitchFamily="34" charset="-122"/>
              </a:rPr>
              <a:t>坐标系）上的数学模型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D4860E70-F24D-E9FC-B8EA-07F87636C4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3431" y="1674015"/>
            <a:ext cx="4541301" cy="4247405"/>
          </a:xfrm>
          <a:prstGeom prst="rect">
            <a:avLst/>
          </a:prstGeom>
        </p:spPr>
      </p:pic>
      <p:sp>
        <p:nvSpPr>
          <p:cNvPr id="12" name="文本框 11">
            <a:extLst>
              <a:ext uri="{FF2B5EF4-FFF2-40B4-BE49-F238E27FC236}">
                <a16:creationId xmlns:a16="http://schemas.microsoft.com/office/drawing/2014/main" id="{749BCC51-26CF-B9C0-704F-55D449EA988B}"/>
              </a:ext>
            </a:extLst>
          </p:cNvPr>
          <p:cNvSpPr txBox="1"/>
          <p:nvPr/>
        </p:nvSpPr>
        <p:spPr>
          <a:xfrm>
            <a:off x="214034" y="1973740"/>
            <a:ext cx="6138634" cy="1562287"/>
          </a:xfrm>
          <a:prstGeom prst="rect">
            <a:avLst/>
          </a:prstGeom>
          <a:noFill/>
        </p:spPr>
        <p:txBody>
          <a:bodyPr wrap="square">
            <a:spAutoFit/>
          </a:bodyPr>
          <a:lstStyle/>
          <a:p>
            <a:pPr>
              <a:lnSpc>
                <a:spcPct val="150000"/>
              </a:lnSpc>
            </a:pPr>
            <a:r>
              <a:rPr lang="en-US" altLang="zh-CN" sz="2200" b="1" dirty="0" err="1">
                <a:solidFill>
                  <a:srgbClr val="000000"/>
                </a:solidFill>
                <a:effectLst/>
                <a:latin typeface="宋体" panose="02010600030101010101" pitchFamily="2" charset="-122"/>
                <a:cs typeface="Times New Roman" panose="02020603050405020304" pitchFamily="18" charset="0"/>
              </a:rPr>
              <a:t>设两相坐标</a:t>
            </a:r>
            <a:r>
              <a:rPr lang="en-US" altLang="zh-CN" sz="2200" b="1" dirty="0" err="1">
                <a:solidFill>
                  <a:srgbClr val="000000"/>
                </a:solidFill>
                <a:effectLst/>
                <a:latin typeface="Times New Roman" panose="02020603050405020304" pitchFamily="18" charset="0"/>
                <a:ea typeface="宋体" panose="02010600030101010101" pitchFamily="2" charset="-122"/>
              </a:rPr>
              <a:t>d</a:t>
            </a:r>
            <a:r>
              <a:rPr lang="en-US" altLang="zh-CN" sz="2200" b="1" dirty="0" err="1">
                <a:solidFill>
                  <a:srgbClr val="000000"/>
                </a:solidFill>
                <a:effectLst/>
                <a:latin typeface="宋体" panose="02010600030101010101" pitchFamily="2" charset="-122"/>
                <a:cs typeface="Times New Roman" panose="02020603050405020304" pitchFamily="18" charset="0"/>
              </a:rPr>
              <a:t>轴与三相坐标</a:t>
            </a:r>
            <a:r>
              <a:rPr lang="en-US" altLang="zh-CN" sz="2200" b="1" dirty="0" err="1">
                <a:solidFill>
                  <a:srgbClr val="000000"/>
                </a:solidFill>
                <a:effectLst/>
                <a:latin typeface="Times New Roman" panose="02020603050405020304" pitchFamily="18" charset="0"/>
                <a:ea typeface="宋体" panose="02010600030101010101" pitchFamily="2" charset="-122"/>
              </a:rPr>
              <a:t>A</a:t>
            </a:r>
            <a:r>
              <a:rPr lang="en-US" altLang="zh-CN" sz="2200" b="1" dirty="0" err="1">
                <a:solidFill>
                  <a:srgbClr val="000000"/>
                </a:solidFill>
                <a:effectLst/>
                <a:latin typeface="宋体" panose="02010600030101010101" pitchFamily="2" charset="-122"/>
                <a:cs typeface="Times New Roman" panose="02020603050405020304" pitchFamily="18" charset="0"/>
              </a:rPr>
              <a:t>轴的夹角为</a:t>
            </a:r>
            <a:r>
              <a:rPr lang="en-US" altLang="zh-CN" sz="2200" b="1" i="1" dirty="0" err="1">
                <a:solidFill>
                  <a:srgbClr val="000000"/>
                </a:solidFill>
                <a:effectLst/>
                <a:latin typeface="Times New Roman" panose="02020603050405020304" pitchFamily="18" charset="0"/>
                <a:ea typeface="宋体" panose="02010600030101010101" pitchFamily="2" charset="-122"/>
              </a:rPr>
              <a:t>θ</a:t>
            </a:r>
            <a:r>
              <a:rPr lang="en-US" altLang="zh-CN" sz="2200" b="1" i="1" baseline="-25000" dirty="0" err="1">
                <a:solidFill>
                  <a:srgbClr val="000000"/>
                </a:solidFill>
                <a:effectLst/>
                <a:latin typeface="Times New Roman" panose="02020603050405020304" pitchFamily="18" charset="0"/>
                <a:ea typeface="宋体" panose="02010600030101010101" pitchFamily="2" charset="-122"/>
              </a:rPr>
              <a:t>d</a:t>
            </a:r>
            <a:r>
              <a:rPr lang="en-US" altLang="zh-CN" sz="2200" b="1" dirty="0">
                <a:solidFill>
                  <a:srgbClr val="000000"/>
                </a:solidFill>
                <a:effectLst/>
                <a:latin typeface="宋体" panose="02010600030101010101" pitchFamily="2" charset="-122"/>
                <a:cs typeface="Times New Roman" panose="02020603050405020304" pitchFamily="18" charset="0"/>
              </a:rPr>
              <a:t>，</a:t>
            </a:r>
            <a:r>
              <a:rPr lang="en-US" altLang="zh-CN" sz="2200" b="1" dirty="0">
                <a:solidFill>
                  <a:srgbClr val="000000"/>
                </a:solidFill>
                <a:effectLst/>
                <a:latin typeface="Times New Roman" panose="02020603050405020304" pitchFamily="18" charset="0"/>
                <a:ea typeface="宋体" panose="02010600030101010101" pitchFamily="2" charset="-122"/>
              </a:rPr>
              <a:t> </a:t>
            </a:r>
            <a:r>
              <a:rPr lang="en-US" altLang="zh-CN" sz="2200" b="1" dirty="0" err="1">
                <a:solidFill>
                  <a:srgbClr val="000000"/>
                </a:solidFill>
                <a:effectLst/>
                <a:latin typeface="宋体" panose="02010600030101010101" pitchFamily="2" charset="-122"/>
                <a:cs typeface="Times New Roman" panose="02020603050405020304" pitchFamily="18" charset="0"/>
              </a:rPr>
              <a:t>而</a:t>
            </a:r>
            <a:r>
              <a:rPr lang="en-US" altLang="zh-CN" sz="2200" b="1" dirty="0" err="1">
                <a:solidFill>
                  <a:srgbClr val="000000"/>
                </a:solidFill>
                <a:effectLst/>
                <a:latin typeface="Times New Roman" panose="02020603050405020304" pitchFamily="18" charset="0"/>
                <a:ea typeface="宋体" panose="02010600030101010101" pitchFamily="2" charset="-122"/>
              </a:rPr>
              <a:t>p</a:t>
            </a:r>
            <a:r>
              <a:rPr lang="en-US" altLang="zh-CN" sz="2200" b="1" i="1" dirty="0" err="1">
                <a:solidFill>
                  <a:srgbClr val="000000"/>
                </a:solidFill>
                <a:effectLst/>
                <a:latin typeface="Times New Roman" panose="02020603050405020304" pitchFamily="18" charset="0"/>
                <a:ea typeface="宋体" panose="02010600030101010101" pitchFamily="2" charset="-122"/>
              </a:rPr>
              <a:t>θ</a:t>
            </a:r>
            <a:r>
              <a:rPr lang="en-US" altLang="zh-CN" sz="2200" b="1" i="1" baseline="-25000" dirty="0" err="1">
                <a:solidFill>
                  <a:srgbClr val="000000"/>
                </a:solidFill>
                <a:effectLst/>
                <a:latin typeface="Times New Roman" panose="02020603050405020304" pitchFamily="18" charset="0"/>
                <a:ea typeface="宋体" panose="02010600030101010101" pitchFamily="2" charset="-122"/>
              </a:rPr>
              <a:t>d</a:t>
            </a:r>
            <a:r>
              <a:rPr lang="en-US" altLang="zh-CN" sz="2200" b="1" dirty="0">
                <a:solidFill>
                  <a:srgbClr val="000000"/>
                </a:solidFill>
                <a:effectLst/>
                <a:latin typeface="Times New Roman" panose="02020603050405020304" pitchFamily="18" charset="0"/>
                <a:ea typeface="宋体" panose="02010600030101010101" pitchFamily="2" charset="-122"/>
              </a:rPr>
              <a:t> =</a:t>
            </a:r>
            <a:r>
              <a:rPr lang="en-US" altLang="zh-CN" sz="2200" b="1" i="1" dirty="0" err="1">
                <a:solidFill>
                  <a:srgbClr val="000000"/>
                </a:solidFill>
                <a:effectLst/>
                <a:latin typeface="Times New Roman" panose="02020603050405020304" pitchFamily="18" charset="0"/>
                <a:ea typeface="宋体" panose="02010600030101010101" pitchFamily="2" charset="-122"/>
              </a:rPr>
              <a:t>ω</a:t>
            </a:r>
            <a:r>
              <a:rPr lang="en-US" altLang="zh-CN" sz="2200" b="1" i="1" baseline="-25000" dirty="0" err="1">
                <a:solidFill>
                  <a:srgbClr val="000000"/>
                </a:solidFill>
                <a:effectLst/>
                <a:latin typeface="Times New Roman" panose="02020603050405020304" pitchFamily="18" charset="0"/>
                <a:ea typeface="宋体" panose="02010600030101010101" pitchFamily="2" charset="-122"/>
              </a:rPr>
              <a:t>dqs</a:t>
            </a:r>
            <a:r>
              <a:rPr lang="en-US" altLang="zh-CN" sz="2200" b="1" dirty="0">
                <a:solidFill>
                  <a:srgbClr val="000000"/>
                </a:solidFill>
                <a:effectLst/>
                <a:latin typeface="Times New Roman" panose="02020603050405020304" pitchFamily="18" charset="0"/>
                <a:ea typeface="宋体" panose="02010600030101010101" pitchFamily="2" charset="-122"/>
              </a:rPr>
              <a:t> </a:t>
            </a:r>
            <a:r>
              <a:rPr lang="en-US" altLang="zh-CN" sz="2200" b="1" dirty="0" err="1">
                <a:solidFill>
                  <a:srgbClr val="000000"/>
                </a:solidFill>
                <a:effectLst/>
                <a:latin typeface="宋体" panose="02010600030101010101" pitchFamily="2" charset="-122"/>
                <a:cs typeface="Times New Roman" panose="02020603050405020304" pitchFamily="18" charset="0"/>
              </a:rPr>
              <a:t>为</a:t>
            </a:r>
            <a:r>
              <a:rPr lang="en-US" altLang="zh-CN" sz="2200" b="1" dirty="0" err="1">
                <a:solidFill>
                  <a:srgbClr val="000000"/>
                </a:solidFill>
                <a:effectLst/>
                <a:latin typeface="Times New Roman" panose="02020603050405020304" pitchFamily="18" charset="0"/>
                <a:ea typeface="宋体" panose="02010600030101010101" pitchFamily="2" charset="-122"/>
              </a:rPr>
              <a:t>dq</a:t>
            </a:r>
            <a:r>
              <a:rPr lang="en-US" altLang="zh-CN" sz="2200" b="1" dirty="0" err="1">
                <a:solidFill>
                  <a:srgbClr val="000000"/>
                </a:solidFill>
                <a:effectLst/>
                <a:latin typeface="宋体" panose="02010600030101010101" pitchFamily="2" charset="-122"/>
                <a:cs typeface="Times New Roman" panose="02020603050405020304" pitchFamily="18" charset="0"/>
              </a:rPr>
              <a:t>坐标系相对于定子的角转速，</a:t>
            </a:r>
            <a:r>
              <a:rPr lang="en-US" altLang="zh-CN" sz="2200" b="1" i="1" dirty="0" err="1">
                <a:solidFill>
                  <a:srgbClr val="000000"/>
                </a:solidFill>
                <a:effectLst/>
                <a:latin typeface="Times New Roman" panose="02020603050405020304" pitchFamily="18" charset="0"/>
                <a:ea typeface="宋体" panose="02010600030101010101" pitchFamily="2" charset="-122"/>
              </a:rPr>
              <a:t>ω</a:t>
            </a:r>
            <a:r>
              <a:rPr lang="en-US" altLang="zh-CN" sz="2200" b="1" i="1" baseline="-25000" dirty="0" err="1">
                <a:solidFill>
                  <a:srgbClr val="000000"/>
                </a:solidFill>
                <a:effectLst/>
                <a:latin typeface="Times New Roman" panose="02020603050405020304" pitchFamily="18" charset="0"/>
                <a:ea typeface="宋体" panose="02010600030101010101" pitchFamily="2" charset="-122"/>
              </a:rPr>
              <a:t>dqr</a:t>
            </a:r>
            <a:r>
              <a:rPr lang="en-US" altLang="zh-CN" sz="2200" b="1" dirty="0">
                <a:solidFill>
                  <a:srgbClr val="000000"/>
                </a:solidFill>
                <a:effectLst/>
                <a:latin typeface="Times New Roman" panose="02020603050405020304" pitchFamily="18" charset="0"/>
                <a:ea typeface="宋体" panose="02010600030101010101" pitchFamily="2" charset="-122"/>
              </a:rPr>
              <a:t> </a:t>
            </a:r>
            <a:r>
              <a:rPr lang="en-US" altLang="zh-CN" sz="2200" b="1" dirty="0" err="1">
                <a:solidFill>
                  <a:srgbClr val="000000"/>
                </a:solidFill>
                <a:effectLst/>
                <a:latin typeface="宋体" panose="02010600030101010101" pitchFamily="2" charset="-122"/>
                <a:cs typeface="Times New Roman" panose="02020603050405020304" pitchFamily="18" charset="0"/>
              </a:rPr>
              <a:t>为</a:t>
            </a:r>
            <a:r>
              <a:rPr lang="en-US" altLang="zh-CN" sz="2200" b="1" dirty="0" err="1">
                <a:solidFill>
                  <a:srgbClr val="000000"/>
                </a:solidFill>
                <a:effectLst/>
                <a:latin typeface="Times New Roman" panose="02020603050405020304" pitchFamily="18" charset="0"/>
                <a:ea typeface="宋体" panose="02010600030101010101" pitchFamily="2" charset="-122"/>
              </a:rPr>
              <a:t>dq</a:t>
            </a:r>
            <a:r>
              <a:rPr lang="en-US" altLang="zh-CN" sz="2200" b="1" dirty="0" err="1">
                <a:solidFill>
                  <a:srgbClr val="000000"/>
                </a:solidFill>
                <a:effectLst/>
                <a:latin typeface="宋体" panose="02010600030101010101" pitchFamily="2" charset="-122"/>
                <a:cs typeface="Times New Roman" panose="02020603050405020304" pitchFamily="18" charset="0"/>
              </a:rPr>
              <a:t>坐标系相对于转子的角转速</a:t>
            </a:r>
            <a:endParaRPr lang="zh-CN" altLang="en-US" sz="2200" b="1" dirty="0"/>
          </a:p>
        </p:txBody>
      </p:sp>
      <p:sp>
        <p:nvSpPr>
          <p:cNvPr id="4" name="文本框 3">
            <a:extLst>
              <a:ext uri="{FF2B5EF4-FFF2-40B4-BE49-F238E27FC236}">
                <a16:creationId xmlns:a16="http://schemas.microsoft.com/office/drawing/2014/main" id="{AAE1AE26-4D40-A492-C77C-2F2853A4A835}"/>
              </a:ext>
            </a:extLst>
          </p:cNvPr>
          <p:cNvSpPr txBox="1"/>
          <p:nvPr/>
        </p:nvSpPr>
        <p:spPr>
          <a:xfrm>
            <a:off x="164327" y="4228126"/>
            <a:ext cx="6975436" cy="1564274"/>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200" b="1" dirty="0">
                <a:solidFill>
                  <a:srgbClr val="C00000"/>
                </a:solidFill>
                <a:effectLst/>
                <a:latin typeface="宋体" panose="02010600030101010101" pitchFamily="2" charset="-122"/>
                <a:cs typeface="Times New Roman" panose="02020603050405020304" pitchFamily="18" charset="0"/>
              </a:rPr>
              <a:t>把定、转子从三相坐标系，变换到两相旋转坐标系。</a:t>
            </a:r>
            <a:endParaRPr lang="en-US" altLang="zh-CN" sz="2200" b="1" dirty="0">
              <a:solidFill>
                <a:srgbClr val="C00000"/>
              </a:solidFill>
              <a:effectLst/>
              <a:latin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200" b="1" dirty="0">
                <a:solidFill>
                  <a:srgbClr val="C00000"/>
                </a:solidFill>
                <a:effectLst/>
                <a:latin typeface="宋体" panose="02010600030101010101" pitchFamily="2" charset="-122"/>
                <a:cs typeface="Times New Roman" panose="02020603050405020304" pitchFamily="18" charset="0"/>
              </a:rPr>
              <a:t>变换后，定、转子在同一个坐标系</a:t>
            </a:r>
            <a:endParaRPr lang="en-US" altLang="zh-CN" sz="2200" b="1" dirty="0">
              <a:solidFill>
                <a:srgbClr val="C00000"/>
              </a:solidFill>
              <a:effectLst/>
              <a:latin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200" b="1" dirty="0">
                <a:solidFill>
                  <a:srgbClr val="C00000"/>
                </a:solidFill>
                <a:latin typeface="宋体" panose="02010600030101010101" pitchFamily="2" charset="-122"/>
                <a:cs typeface="Times New Roman" panose="02020603050405020304" pitchFamily="18" charset="0"/>
              </a:rPr>
              <a:t>定、转子变换前是不同的坐标系</a:t>
            </a:r>
            <a:endParaRPr lang="zh-CN" altLang="en-US" sz="2200" b="1" dirty="0">
              <a:solidFill>
                <a:srgbClr val="C00000"/>
              </a:solidFill>
            </a:endParaRPr>
          </a:p>
        </p:txBody>
      </p:sp>
      <p:pic>
        <p:nvPicPr>
          <p:cNvPr id="10" name="图片 9">
            <a:extLst>
              <a:ext uri="{FF2B5EF4-FFF2-40B4-BE49-F238E27FC236}">
                <a16:creationId xmlns:a16="http://schemas.microsoft.com/office/drawing/2014/main" id="{A0E8951A-34F2-DEFB-AAD1-B16ACB1178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3006" y="4069634"/>
            <a:ext cx="3398473" cy="2619771"/>
          </a:xfrm>
          <a:prstGeom prst="rect">
            <a:avLst/>
          </a:prstGeom>
        </p:spPr>
      </p:pic>
    </p:spTree>
    <p:extLst>
      <p:ext uri="{BB962C8B-B14F-4D97-AF65-F5344CB8AC3E}">
        <p14:creationId xmlns:p14="http://schemas.microsoft.com/office/powerpoint/2010/main" val="1753894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883667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、异步电机在两相任意旋转坐标系（</a:t>
            </a:r>
            <a:r>
              <a:rPr lang="en-US" altLang="zh-CN" sz="2400" b="1" dirty="0" err="1">
                <a:solidFill>
                  <a:prstClr val="white"/>
                </a:solidFill>
                <a:latin typeface="微软雅黑" panose="020B0503020204020204" pitchFamily="34" charset="-122"/>
                <a:ea typeface="微软雅黑" panose="020B0503020204020204" pitchFamily="34" charset="-122"/>
              </a:rPr>
              <a:t>dq</a:t>
            </a:r>
            <a:r>
              <a:rPr lang="zh-CN" altLang="en-US" sz="2400" b="1" dirty="0">
                <a:solidFill>
                  <a:prstClr val="white"/>
                </a:solidFill>
                <a:latin typeface="微软雅黑" panose="020B0503020204020204" pitchFamily="34" charset="-122"/>
                <a:ea typeface="微软雅黑" panose="020B0503020204020204" pitchFamily="34" charset="-122"/>
              </a:rPr>
              <a:t>坐标系）上的数学模型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文本框 30">
            <a:extLst>
              <a:ext uri="{FF2B5EF4-FFF2-40B4-BE49-F238E27FC236}">
                <a16:creationId xmlns:a16="http://schemas.microsoft.com/office/drawing/2014/main" id="{402D484D-EF0E-30B1-8713-0EA8C426C03B}"/>
              </a:ext>
            </a:extLst>
          </p:cNvPr>
          <p:cNvSpPr txBox="1"/>
          <p:nvPr/>
        </p:nvSpPr>
        <p:spPr>
          <a:xfrm>
            <a:off x="379330" y="1724143"/>
            <a:ext cx="308396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rPr>
              <a:t>定子电压方程转化</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3" name="对象 2">
            <a:extLst>
              <a:ext uri="{FF2B5EF4-FFF2-40B4-BE49-F238E27FC236}">
                <a16:creationId xmlns:a16="http://schemas.microsoft.com/office/drawing/2014/main" id="{9AB53F6D-57C8-DA49-E3B3-7A50C568D6D6}"/>
              </a:ext>
            </a:extLst>
          </p:cNvPr>
          <p:cNvGraphicFramePr>
            <a:graphicFrameLocks noChangeAspect="1"/>
          </p:cNvGraphicFramePr>
          <p:nvPr>
            <p:extLst>
              <p:ext uri="{D42A27DB-BD31-4B8C-83A1-F6EECF244321}">
                <p14:modId xmlns:p14="http://schemas.microsoft.com/office/powerpoint/2010/main" val="1966642479"/>
              </p:ext>
            </p:extLst>
          </p:nvPr>
        </p:nvGraphicFramePr>
        <p:xfrm>
          <a:off x="944563" y="2522538"/>
          <a:ext cx="10302875" cy="3363912"/>
        </p:xfrm>
        <a:graphic>
          <a:graphicData uri="http://schemas.openxmlformats.org/presentationml/2006/ole">
            <mc:AlternateContent xmlns:mc="http://schemas.openxmlformats.org/markup-compatibility/2006">
              <mc:Choice xmlns:v="urn:schemas-microsoft-com:vml" Requires="v">
                <p:oleObj name="Equation" r:id="rId4" imgW="4076640" imgH="1320480" progId="Equation.DSMT4">
                  <p:embed/>
                </p:oleObj>
              </mc:Choice>
              <mc:Fallback>
                <p:oleObj name="Equation" r:id="rId4" imgW="4076640" imgH="1320480" progId="Equation.DSMT4">
                  <p:embed/>
                  <p:pic>
                    <p:nvPicPr>
                      <p:cNvPr id="14" name="对象 13">
                        <a:extLst>
                          <a:ext uri="{FF2B5EF4-FFF2-40B4-BE49-F238E27FC236}">
                            <a16:creationId xmlns:a16="http://schemas.microsoft.com/office/drawing/2014/main" id="{DBBDC42F-87C9-8DDF-BDD1-4CE390E03CCB}"/>
                          </a:ext>
                        </a:extLst>
                      </p:cNvPr>
                      <p:cNvPicPr>
                        <a:picLocks noChangeAspect="1" noChangeArrowheads="1"/>
                      </p:cNvPicPr>
                      <p:nvPr/>
                    </p:nvPicPr>
                    <p:blipFill>
                      <a:blip r:embed="rId5"/>
                      <a:srcRect/>
                      <a:stretch>
                        <a:fillRect/>
                      </a:stretch>
                    </p:blipFill>
                    <p:spPr bwMode="auto">
                      <a:xfrm>
                        <a:off x="944563" y="2522538"/>
                        <a:ext cx="10302875" cy="3363912"/>
                      </a:xfrm>
                      <a:prstGeom prst="rect">
                        <a:avLst/>
                      </a:prstGeom>
                      <a:noFill/>
                    </p:spPr>
                  </p:pic>
                </p:oleObj>
              </mc:Fallback>
            </mc:AlternateContent>
          </a:graphicData>
        </a:graphic>
      </p:graphicFrame>
    </p:spTree>
    <p:extLst>
      <p:ext uri="{BB962C8B-B14F-4D97-AF65-F5344CB8AC3E}">
        <p14:creationId xmlns:p14="http://schemas.microsoft.com/office/powerpoint/2010/main" val="2895271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883667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、异步电机在两相任意旋转坐标系（</a:t>
            </a:r>
            <a:r>
              <a:rPr lang="en-US" altLang="zh-CN" sz="2400" b="1" dirty="0" err="1">
                <a:solidFill>
                  <a:prstClr val="white"/>
                </a:solidFill>
                <a:latin typeface="微软雅黑" panose="020B0503020204020204" pitchFamily="34" charset="-122"/>
                <a:ea typeface="微软雅黑" panose="020B0503020204020204" pitchFamily="34" charset="-122"/>
              </a:rPr>
              <a:t>dq</a:t>
            </a:r>
            <a:r>
              <a:rPr lang="zh-CN" altLang="en-US" sz="2400" b="1" dirty="0">
                <a:solidFill>
                  <a:prstClr val="white"/>
                </a:solidFill>
                <a:latin typeface="微软雅黑" panose="020B0503020204020204" pitchFamily="34" charset="-122"/>
                <a:ea typeface="微软雅黑" panose="020B0503020204020204" pitchFamily="34" charset="-122"/>
              </a:rPr>
              <a:t>坐标系）上的数学模型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文本框 30">
            <a:extLst>
              <a:ext uri="{FF2B5EF4-FFF2-40B4-BE49-F238E27FC236}">
                <a16:creationId xmlns:a16="http://schemas.microsoft.com/office/drawing/2014/main" id="{402D484D-EF0E-30B1-8713-0EA8C426C03B}"/>
              </a:ext>
            </a:extLst>
          </p:cNvPr>
          <p:cNvSpPr txBox="1"/>
          <p:nvPr/>
        </p:nvSpPr>
        <p:spPr>
          <a:xfrm>
            <a:off x="379330" y="1724143"/>
            <a:ext cx="308396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rPr>
              <a:t>定子电压方程转化</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4" name="对象 3">
            <a:extLst>
              <a:ext uri="{FF2B5EF4-FFF2-40B4-BE49-F238E27FC236}">
                <a16:creationId xmlns:a16="http://schemas.microsoft.com/office/drawing/2014/main" id="{B600212D-6238-27E5-65BD-ED17E20324E1}"/>
              </a:ext>
            </a:extLst>
          </p:cNvPr>
          <p:cNvGraphicFramePr>
            <a:graphicFrameLocks noChangeAspect="1"/>
          </p:cNvGraphicFramePr>
          <p:nvPr>
            <p:extLst>
              <p:ext uri="{D42A27DB-BD31-4B8C-83A1-F6EECF244321}">
                <p14:modId xmlns:p14="http://schemas.microsoft.com/office/powerpoint/2010/main" val="393521498"/>
              </p:ext>
            </p:extLst>
          </p:nvPr>
        </p:nvGraphicFramePr>
        <p:xfrm>
          <a:off x="1200524" y="2427963"/>
          <a:ext cx="4209034" cy="826051"/>
        </p:xfrm>
        <a:graphic>
          <a:graphicData uri="http://schemas.openxmlformats.org/presentationml/2006/ole">
            <mc:AlternateContent xmlns:mc="http://schemas.openxmlformats.org/markup-compatibility/2006">
              <mc:Choice xmlns:v="urn:schemas-microsoft-com:vml" Requires="v">
                <p:oleObj name="Equation" r:id="rId4" imgW="2349360" imgH="457200" progId="Equation.DSMT4">
                  <p:embed/>
                </p:oleObj>
              </mc:Choice>
              <mc:Fallback>
                <p:oleObj name="Equation" r:id="rId4" imgW="2349360" imgH="457200" progId="Equation.DSMT4">
                  <p:embed/>
                  <p:pic>
                    <p:nvPicPr>
                      <p:cNvPr id="3" name="对象 2">
                        <a:extLst>
                          <a:ext uri="{FF2B5EF4-FFF2-40B4-BE49-F238E27FC236}">
                            <a16:creationId xmlns:a16="http://schemas.microsoft.com/office/drawing/2014/main" id="{9AB53F6D-57C8-DA49-E3B3-7A50C568D6D6}"/>
                          </a:ext>
                        </a:extLst>
                      </p:cNvPr>
                      <p:cNvPicPr>
                        <a:picLocks noChangeAspect="1" noChangeArrowheads="1"/>
                      </p:cNvPicPr>
                      <p:nvPr/>
                    </p:nvPicPr>
                    <p:blipFill>
                      <a:blip r:embed="rId5"/>
                      <a:srcRect/>
                      <a:stretch>
                        <a:fillRect/>
                      </a:stretch>
                    </p:blipFill>
                    <p:spPr bwMode="auto">
                      <a:xfrm>
                        <a:off x="1200524" y="2427963"/>
                        <a:ext cx="4209034" cy="826051"/>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B24C443B-8312-8979-DDAD-CBD08C0D019C}"/>
              </a:ext>
            </a:extLst>
          </p:cNvPr>
          <p:cNvGraphicFramePr>
            <a:graphicFrameLocks noChangeAspect="1"/>
          </p:cNvGraphicFramePr>
          <p:nvPr>
            <p:extLst>
              <p:ext uri="{D42A27DB-BD31-4B8C-83A1-F6EECF244321}">
                <p14:modId xmlns:p14="http://schemas.microsoft.com/office/powerpoint/2010/main" val="1609823115"/>
              </p:ext>
            </p:extLst>
          </p:nvPr>
        </p:nvGraphicFramePr>
        <p:xfrm>
          <a:off x="5707033" y="2427963"/>
          <a:ext cx="3991142" cy="837718"/>
        </p:xfrm>
        <a:graphic>
          <a:graphicData uri="http://schemas.openxmlformats.org/presentationml/2006/ole">
            <mc:AlternateContent xmlns:mc="http://schemas.openxmlformats.org/markup-compatibility/2006">
              <mc:Choice xmlns:v="urn:schemas-microsoft-com:vml" Requires="v">
                <p:oleObj name="Equation" r:id="rId6" imgW="2197080" imgH="457200" progId="Equation.DSMT4">
                  <p:embed/>
                </p:oleObj>
              </mc:Choice>
              <mc:Fallback>
                <p:oleObj name="Equation" r:id="rId6" imgW="2197080" imgH="457200" progId="Equation.DSMT4">
                  <p:embed/>
                  <p:pic>
                    <p:nvPicPr>
                      <p:cNvPr id="4" name="对象 3">
                        <a:extLst>
                          <a:ext uri="{FF2B5EF4-FFF2-40B4-BE49-F238E27FC236}">
                            <a16:creationId xmlns:a16="http://schemas.microsoft.com/office/drawing/2014/main" id="{B600212D-6238-27E5-65BD-ED17E20324E1}"/>
                          </a:ext>
                        </a:extLst>
                      </p:cNvPr>
                      <p:cNvPicPr>
                        <a:picLocks noChangeAspect="1" noChangeArrowheads="1"/>
                      </p:cNvPicPr>
                      <p:nvPr/>
                    </p:nvPicPr>
                    <p:blipFill>
                      <a:blip r:embed="rId7"/>
                      <a:srcRect/>
                      <a:stretch>
                        <a:fillRect/>
                      </a:stretch>
                    </p:blipFill>
                    <p:spPr bwMode="auto">
                      <a:xfrm>
                        <a:off x="5707033" y="2427963"/>
                        <a:ext cx="3991142" cy="837718"/>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C4042B09-F9B0-3A03-7935-21A75F686E28}"/>
              </a:ext>
            </a:extLst>
          </p:cNvPr>
          <p:cNvGraphicFramePr>
            <a:graphicFrameLocks noChangeAspect="1"/>
          </p:cNvGraphicFramePr>
          <p:nvPr>
            <p:extLst>
              <p:ext uri="{D42A27DB-BD31-4B8C-83A1-F6EECF244321}">
                <p14:modId xmlns:p14="http://schemas.microsoft.com/office/powerpoint/2010/main" val="48926627"/>
              </p:ext>
            </p:extLst>
          </p:nvPr>
        </p:nvGraphicFramePr>
        <p:xfrm>
          <a:off x="3500104" y="3429000"/>
          <a:ext cx="4413858" cy="826051"/>
        </p:xfrm>
        <a:graphic>
          <a:graphicData uri="http://schemas.openxmlformats.org/presentationml/2006/ole">
            <mc:AlternateContent xmlns:mc="http://schemas.openxmlformats.org/markup-compatibility/2006">
              <mc:Choice xmlns:v="urn:schemas-microsoft-com:vml" Requires="v">
                <p:oleObj name="Equation" r:id="rId8" imgW="2463480" imgH="457200" progId="Equation.DSMT4">
                  <p:embed/>
                </p:oleObj>
              </mc:Choice>
              <mc:Fallback>
                <p:oleObj name="Equation" r:id="rId8" imgW="2463480" imgH="457200" progId="Equation.DSMT4">
                  <p:embed/>
                  <p:pic>
                    <p:nvPicPr>
                      <p:cNvPr id="4" name="对象 3">
                        <a:extLst>
                          <a:ext uri="{FF2B5EF4-FFF2-40B4-BE49-F238E27FC236}">
                            <a16:creationId xmlns:a16="http://schemas.microsoft.com/office/drawing/2014/main" id="{B600212D-6238-27E5-65BD-ED17E20324E1}"/>
                          </a:ext>
                        </a:extLst>
                      </p:cNvPr>
                      <p:cNvPicPr>
                        <a:picLocks noChangeAspect="1" noChangeArrowheads="1"/>
                      </p:cNvPicPr>
                      <p:nvPr/>
                    </p:nvPicPr>
                    <p:blipFill>
                      <a:blip r:embed="rId9"/>
                      <a:srcRect/>
                      <a:stretch>
                        <a:fillRect/>
                      </a:stretch>
                    </p:blipFill>
                    <p:spPr bwMode="auto">
                      <a:xfrm>
                        <a:off x="3500104" y="3429000"/>
                        <a:ext cx="4413858" cy="826051"/>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B6250A52-99D3-18B5-2EFD-6FB005666EAC}"/>
              </a:ext>
            </a:extLst>
          </p:cNvPr>
          <p:cNvGraphicFramePr>
            <a:graphicFrameLocks noChangeAspect="1"/>
          </p:cNvGraphicFramePr>
          <p:nvPr>
            <p:extLst>
              <p:ext uri="{D42A27DB-BD31-4B8C-83A1-F6EECF244321}">
                <p14:modId xmlns:p14="http://schemas.microsoft.com/office/powerpoint/2010/main" val="2533544725"/>
              </p:ext>
            </p:extLst>
          </p:nvPr>
        </p:nvGraphicFramePr>
        <p:xfrm>
          <a:off x="276099" y="4857199"/>
          <a:ext cx="2421381" cy="898956"/>
        </p:xfrm>
        <a:graphic>
          <a:graphicData uri="http://schemas.openxmlformats.org/presentationml/2006/ole">
            <mc:AlternateContent xmlns:mc="http://schemas.openxmlformats.org/markup-compatibility/2006">
              <mc:Choice xmlns:v="urn:schemas-microsoft-com:vml" Requires="v">
                <p:oleObj name="Equation" r:id="rId10" imgW="1054100" imgH="393700" progId="Equation.DSMT4">
                  <p:embed/>
                </p:oleObj>
              </mc:Choice>
              <mc:Fallback>
                <p:oleObj name="Equation" r:id="rId10" imgW="1054100" imgH="393700" progId="Equation.DSMT4">
                  <p:embed/>
                  <p:pic>
                    <p:nvPicPr>
                      <p:cNvPr id="13" name="对象 12">
                        <a:extLst>
                          <a:ext uri="{FF2B5EF4-FFF2-40B4-BE49-F238E27FC236}">
                            <a16:creationId xmlns:a16="http://schemas.microsoft.com/office/drawing/2014/main" id="{A8A997CB-EC11-E520-F76D-81D23C8D88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6099" y="4857199"/>
                        <a:ext cx="2421381" cy="898956"/>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677869B8-1EA6-5281-37E2-071D01361381}"/>
              </a:ext>
            </a:extLst>
          </p:cNvPr>
          <p:cNvGraphicFramePr>
            <a:graphicFrameLocks noChangeAspect="1"/>
          </p:cNvGraphicFramePr>
          <p:nvPr>
            <p:extLst>
              <p:ext uri="{D42A27DB-BD31-4B8C-83A1-F6EECF244321}">
                <p14:modId xmlns:p14="http://schemas.microsoft.com/office/powerpoint/2010/main" val="4206205714"/>
              </p:ext>
            </p:extLst>
          </p:nvPr>
        </p:nvGraphicFramePr>
        <p:xfrm>
          <a:off x="3500104" y="4876665"/>
          <a:ext cx="8510427" cy="1374423"/>
        </p:xfrm>
        <a:graphic>
          <a:graphicData uri="http://schemas.openxmlformats.org/presentationml/2006/ole">
            <mc:AlternateContent xmlns:mc="http://schemas.openxmlformats.org/markup-compatibility/2006">
              <mc:Choice xmlns:v="urn:schemas-microsoft-com:vml" Requires="v">
                <p:oleObj name="Equation" r:id="rId12" imgW="4114800" imgH="660240" progId="Equation.DSMT4">
                  <p:embed/>
                </p:oleObj>
              </mc:Choice>
              <mc:Fallback>
                <p:oleObj name="Equation" r:id="rId12" imgW="4114800" imgH="660240" progId="Equation.DSMT4">
                  <p:embed/>
                  <p:pic>
                    <p:nvPicPr>
                      <p:cNvPr id="11" name="对象 10">
                        <a:extLst>
                          <a:ext uri="{FF2B5EF4-FFF2-40B4-BE49-F238E27FC236}">
                            <a16:creationId xmlns:a16="http://schemas.microsoft.com/office/drawing/2014/main" id="{C4042B09-F9B0-3A03-7935-21A75F686E28}"/>
                          </a:ext>
                        </a:extLst>
                      </p:cNvPr>
                      <p:cNvPicPr>
                        <a:picLocks noChangeAspect="1" noChangeArrowheads="1"/>
                      </p:cNvPicPr>
                      <p:nvPr/>
                    </p:nvPicPr>
                    <p:blipFill>
                      <a:blip r:embed="rId13"/>
                      <a:srcRect/>
                      <a:stretch>
                        <a:fillRect/>
                      </a:stretch>
                    </p:blipFill>
                    <p:spPr bwMode="auto">
                      <a:xfrm>
                        <a:off x="3500104" y="4876665"/>
                        <a:ext cx="8510427" cy="1374423"/>
                      </a:xfrm>
                      <a:prstGeom prst="rect">
                        <a:avLst/>
                      </a:prstGeom>
                      <a:noFill/>
                    </p:spPr>
                  </p:pic>
                </p:oleObj>
              </mc:Fallback>
            </mc:AlternateContent>
          </a:graphicData>
        </a:graphic>
      </p:graphicFrame>
      <p:sp>
        <p:nvSpPr>
          <p:cNvPr id="14" name="箭头: 五边形 13">
            <a:extLst>
              <a:ext uri="{FF2B5EF4-FFF2-40B4-BE49-F238E27FC236}">
                <a16:creationId xmlns:a16="http://schemas.microsoft.com/office/drawing/2014/main" id="{4BFA1292-0CA1-165B-93B5-9D401C5A24C1}"/>
              </a:ext>
            </a:extLst>
          </p:cNvPr>
          <p:cNvSpPr/>
          <p:nvPr/>
        </p:nvSpPr>
        <p:spPr>
          <a:xfrm>
            <a:off x="2847332" y="5144312"/>
            <a:ext cx="524518" cy="36352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2F18D797-A3D8-5E2E-8D43-4D2DAD1305C8}"/>
              </a:ext>
            </a:extLst>
          </p:cNvPr>
          <p:cNvCxnSpPr/>
          <p:nvPr/>
        </p:nvCxnSpPr>
        <p:spPr>
          <a:xfrm>
            <a:off x="276099" y="4389120"/>
            <a:ext cx="1163980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473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883667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、异步电机在两相任意旋转坐标系（</a:t>
            </a:r>
            <a:r>
              <a:rPr lang="en-US" altLang="zh-CN" sz="2400" b="1" dirty="0" err="1">
                <a:solidFill>
                  <a:prstClr val="white"/>
                </a:solidFill>
                <a:latin typeface="微软雅黑" panose="020B0503020204020204" pitchFamily="34" charset="-122"/>
                <a:ea typeface="微软雅黑" panose="020B0503020204020204" pitchFamily="34" charset="-122"/>
              </a:rPr>
              <a:t>dq</a:t>
            </a:r>
            <a:r>
              <a:rPr lang="zh-CN" altLang="en-US" sz="2400" b="1" dirty="0">
                <a:solidFill>
                  <a:prstClr val="white"/>
                </a:solidFill>
                <a:latin typeface="微软雅黑" panose="020B0503020204020204" pitchFamily="34" charset="-122"/>
                <a:ea typeface="微软雅黑" panose="020B0503020204020204" pitchFamily="34" charset="-122"/>
              </a:rPr>
              <a:t>坐标系）上的数学模型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文本框 30">
            <a:extLst>
              <a:ext uri="{FF2B5EF4-FFF2-40B4-BE49-F238E27FC236}">
                <a16:creationId xmlns:a16="http://schemas.microsoft.com/office/drawing/2014/main" id="{402D484D-EF0E-30B1-8713-0EA8C426C03B}"/>
              </a:ext>
            </a:extLst>
          </p:cNvPr>
          <p:cNvSpPr txBox="1"/>
          <p:nvPr/>
        </p:nvSpPr>
        <p:spPr>
          <a:xfrm>
            <a:off x="379330" y="1724143"/>
            <a:ext cx="308396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rPr>
              <a:t>定子电压方程转化</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3" name="对象 12">
            <a:extLst>
              <a:ext uri="{FF2B5EF4-FFF2-40B4-BE49-F238E27FC236}">
                <a16:creationId xmlns:a16="http://schemas.microsoft.com/office/drawing/2014/main" id="{677869B8-1EA6-5281-37E2-071D01361381}"/>
              </a:ext>
            </a:extLst>
          </p:cNvPr>
          <p:cNvGraphicFramePr>
            <a:graphicFrameLocks noChangeAspect="1"/>
          </p:cNvGraphicFramePr>
          <p:nvPr>
            <p:extLst>
              <p:ext uri="{D42A27DB-BD31-4B8C-83A1-F6EECF244321}">
                <p14:modId xmlns:p14="http://schemas.microsoft.com/office/powerpoint/2010/main" val="972276746"/>
              </p:ext>
            </p:extLst>
          </p:nvPr>
        </p:nvGraphicFramePr>
        <p:xfrm>
          <a:off x="1312149" y="2659011"/>
          <a:ext cx="8510427" cy="1374423"/>
        </p:xfrm>
        <a:graphic>
          <a:graphicData uri="http://schemas.openxmlformats.org/presentationml/2006/ole">
            <mc:AlternateContent xmlns:mc="http://schemas.openxmlformats.org/markup-compatibility/2006">
              <mc:Choice xmlns:v="urn:schemas-microsoft-com:vml" Requires="v">
                <p:oleObj name="Equation" r:id="rId4" imgW="4114800" imgH="660240" progId="Equation.DSMT4">
                  <p:embed/>
                </p:oleObj>
              </mc:Choice>
              <mc:Fallback>
                <p:oleObj name="Equation" r:id="rId4" imgW="4114800" imgH="660240" progId="Equation.DSMT4">
                  <p:embed/>
                  <p:pic>
                    <p:nvPicPr>
                      <p:cNvPr id="13" name="对象 12">
                        <a:extLst>
                          <a:ext uri="{FF2B5EF4-FFF2-40B4-BE49-F238E27FC236}">
                            <a16:creationId xmlns:a16="http://schemas.microsoft.com/office/drawing/2014/main" id="{677869B8-1EA6-5281-37E2-071D01361381}"/>
                          </a:ext>
                        </a:extLst>
                      </p:cNvPr>
                      <p:cNvPicPr>
                        <a:picLocks noChangeAspect="1" noChangeArrowheads="1"/>
                      </p:cNvPicPr>
                      <p:nvPr/>
                    </p:nvPicPr>
                    <p:blipFill>
                      <a:blip r:embed="rId5"/>
                      <a:srcRect/>
                      <a:stretch>
                        <a:fillRect/>
                      </a:stretch>
                    </p:blipFill>
                    <p:spPr bwMode="auto">
                      <a:xfrm>
                        <a:off x="1312149" y="2659011"/>
                        <a:ext cx="8510427" cy="1374423"/>
                      </a:xfrm>
                      <a:prstGeom prst="rect">
                        <a:avLst/>
                      </a:prstGeom>
                      <a:noFill/>
                    </p:spPr>
                  </p:pic>
                </p:oleObj>
              </mc:Fallback>
            </mc:AlternateContent>
          </a:graphicData>
        </a:graphic>
      </p:graphicFrame>
      <p:graphicFrame>
        <p:nvGraphicFramePr>
          <p:cNvPr id="3" name="对象 2">
            <a:extLst>
              <a:ext uri="{FF2B5EF4-FFF2-40B4-BE49-F238E27FC236}">
                <a16:creationId xmlns:a16="http://schemas.microsoft.com/office/drawing/2014/main" id="{5A0F5D54-0230-8AB7-992D-4C352738892F}"/>
              </a:ext>
            </a:extLst>
          </p:cNvPr>
          <p:cNvGraphicFramePr>
            <a:graphicFrameLocks noChangeAspect="1"/>
          </p:cNvGraphicFramePr>
          <p:nvPr>
            <p:extLst>
              <p:ext uri="{D42A27DB-BD31-4B8C-83A1-F6EECF244321}">
                <p14:modId xmlns:p14="http://schemas.microsoft.com/office/powerpoint/2010/main" val="596980352"/>
              </p:ext>
            </p:extLst>
          </p:nvPr>
        </p:nvGraphicFramePr>
        <p:xfrm>
          <a:off x="3050222" y="4842726"/>
          <a:ext cx="5331251" cy="1608623"/>
        </p:xfrm>
        <a:graphic>
          <a:graphicData uri="http://schemas.openxmlformats.org/presentationml/2006/ole">
            <mc:AlternateContent xmlns:mc="http://schemas.openxmlformats.org/markup-compatibility/2006">
              <mc:Choice xmlns:v="urn:schemas-microsoft-com:vml" Requires="v">
                <p:oleObj name="Equation" r:id="rId6" imgW="1600200" imgH="482400" progId="Equation.DSMT4">
                  <p:embed/>
                </p:oleObj>
              </mc:Choice>
              <mc:Fallback>
                <p:oleObj name="Equation" r:id="rId6" imgW="1600200" imgH="482400" progId="Equation.DSMT4">
                  <p:embed/>
                  <p:pic>
                    <p:nvPicPr>
                      <p:cNvPr id="4" name="对象 3">
                        <a:extLst>
                          <a:ext uri="{FF2B5EF4-FFF2-40B4-BE49-F238E27FC236}">
                            <a16:creationId xmlns:a16="http://schemas.microsoft.com/office/drawing/2014/main" id="{F20FC52C-2D47-FC16-5AD2-0197C5177D51}"/>
                          </a:ext>
                        </a:extLst>
                      </p:cNvPr>
                      <p:cNvPicPr>
                        <a:picLocks noChangeAspect="1" noChangeArrowheads="1"/>
                      </p:cNvPicPr>
                      <p:nvPr/>
                    </p:nvPicPr>
                    <p:blipFill>
                      <a:blip r:embed="rId7"/>
                      <a:srcRect/>
                      <a:stretch>
                        <a:fillRect/>
                      </a:stretch>
                    </p:blipFill>
                    <p:spPr bwMode="auto">
                      <a:xfrm>
                        <a:off x="3050222" y="4842726"/>
                        <a:ext cx="5331251" cy="1608623"/>
                      </a:xfrm>
                      <a:prstGeom prst="rect">
                        <a:avLst/>
                      </a:prstGeom>
                      <a:noFill/>
                    </p:spPr>
                  </p:pic>
                </p:oleObj>
              </mc:Fallback>
            </mc:AlternateContent>
          </a:graphicData>
        </a:graphic>
      </p:graphicFrame>
      <p:sp>
        <p:nvSpPr>
          <p:cNvPr id="15" name="箭头: 五边形 14">
            <a:extLst>
              <a:ext uri="{FF2B5EF4-FFF2-40B4-BE49-F238E27FC236}">
                <a16:creationId xmlns:a16="http://schemas.microsoft.com/office/drawing/2014/main" id="{A05C08F8-EA3C-1E13-AF54-036E3FC27093}"/>
              </a:ext>
            </a:extLst>
          </p:cNvPr>
          <p:cNvSpPr/>
          <p:nvPr/>
        </p:nvSpPr>
        <p:spPr>
          <a:xfrm rot="5400000">
            <a:off x="5548070" y="4181958"/>
            <a:ext cx="696453" cy="3994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87277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883667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、异步电机在两相任意旋转坐标系（</a:t>
            </a:r>
            <a:r>
              <a:rPr lang="en-US" altLang="zh-CN" sz="2400" b="1" dirty="0" err="1">
                <a:solidFill>
                  <a:prstClr val="white"/>
                </a:solidFill>
                <a:latin typeface="微软雅黑" panose="020B0503020204020204" pitchFamily="34" charset="-122"/>
                <a:ea typeface="微软雅黑" panose="020B0503020204020204" pitchFamily="34" charset="-122"/>
              </a:rPr>
              <a:t>dq</a:t>
            </a:r>
            <a:r>
              <a:rPr lang="zh-CN" altLang="en-US" sz="2400" b="1" dirty="0">
                <a:solidFill>
                  <a:prstClr val="white"/>
                </a:solidFill>
                <a:latin typeface="微软雅黑" panose="020B0503020204020204" pitchFamily="34" charset="-122"/>
                <a:ea typeface="微软雅黑" panose="020B0503020204020204" pitchFamily="34" charset="-122"/>
              </a:rPr>
              <a:t>坐标系）上的数学模型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文本框 30">
            <a:extLst>
              <a:ext uri="{FF2B5EF4-FFF2-40B4-BE49-F238E27FC236}">
                <a16:creationId xmlns:a16="http://schemas.microsoft.com/office/drawing/2014/main" id="{402D484D-EF0E-30B1-8713-0EA8C426C03B}"/>
              </a:ext>
            </a:extLst>
          </p:cNvPr>
          <p:cNvSpPr txBox="1"/>
          <p:nvPr/>
        </p:nvSpPr>
        <p:spPr>
          <a:xfrm>
            <a:off x="379330" y="1724143"/>
            <a:ext cx="3083960"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转子</a:t>
            </a:r>
            <a:r>
              <a:rPr lang="zh-CN" altLang="en-US"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rPr>
              <a:t>电压方程转化</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3" name="对象 2">
            <a:extLst>
              <a:ext uri="{FF2B5EF4-FFF2-40B4-BE49-F238E27FC236}">
                <a16:creationId xmlns:a16="http://schemas.microsoft.com/office/drawing/2014/main" id="{5A0F5D54-0230-8AB7-992D-4C352738892F}"/>
              </a:ext>
            </a:extLst>
          </p:cNvPr>
          <p:cNvGraphicFramePr>
            <a:graphicFrameLocks noChangeAspect="1"/>
          </p:cNvGraphicFramePr>
          <p:nvPr>
            <p:extLst>
              <p:ext uri="{D42A27DB-BD31-4B8C-83A1-F6EECF244321}">
                <p14:modId xmlns:p14="http://schemas.microsoft.com/office/powerpoint/2010/main" val="1473431487"/>
              </p:ext>
            </p:extLst>
          </p:nvPr>
        </p:nvGraphicFramePr>
        <p:xfrm>
          <a:off x="2063881" y="3162516"/>
          <a:ext cx="7171414" cy="2163864"/>
        </p:xfrm>
        <a:graphic>
          <a:graphicData uri="http://schemas.openxmlformats.org/presentationml/2006/ole">
            <mc:AlternateContent xmlns:mc="http://schemas.openxmlformats.org/markup-compatibility/2006">
              <mc:Choice xmlns:v="urn:schemas-microsoft-com:vml" Requires="v">
                <p:oleObj name="Equation" r:id="rId4" imgW="1600200" imgH="482400" progId="Equation.DSMT4">
                  <p:embed/>
                </p:oleObj>
              </mc:Choice>
              <mc:Fallback>
                <p:oleObj name="Equation" r:id="rId4" imgW="1600200" imgH="482400" progId="Equation.DSMT4">
                  <p:embed/>
                  <p:pic>
                    <p:nvPicPr>
                      <p:cNvPr id="3" name="对象 2">
                        <a:extLst>
                          <a:ext uri="{FF2B5EF4-FFF2-40B4-BE49-F238E27FC236}">
                            <a16:creationId xmlns:a16="http://schemas.microsoft.com/office/drawing/2014/main" id="{5A0F5D54-0230-8AB7-992D-4C352738892F}"/>
                          </a:ext>
                        </a:extLst>
                      </p:cNvPr>
                      <p:cNvPicPr>
                        <a:picLocks noChangeAspect="1" noChangeArrowheads="1"/>
                      </p:cNvPicPr>
                      <p:nvPr/>
                    </p:nvPicPr>
                    <p:blipFill>
                      <a:blip r:embed="rId5"/>
                      <a:srcRect/>
                      <a:stretch>
                        <a:fillRect/>
                      </a:stretch>
                    </p:blipFill>
                    <p:spPr bwMode="auto">
                      <a:xfrm>
                        <a:off x="2063881" y="3162516"/>
                        <a:ext cx="7171414" cy="2163864"/>
                      </a:xfrm>
                      <a:prstGeom prst="rect">
                        <a:avLst/>
                      </a:prstGeom>
                      <a:noFill/>
                    </p:spPr>
                  </p:pic>
                </p:oleObj>
              </mc:Fallback>
            </mc:AlternateContent>
          </a:graphicData>
        </a:graphic>
      </p:graphicFrame>
    </p:spTree>
    <p:extLst>
      <p:ext uri="{BB962C8B-B14F-4D97-AF65-F5344CB8AC3E}">
        <p14:creationId xmlns:p14="http://schemas.microsoft.com/office/powerpoint/2010/main" val="1273343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883667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、异步电机在两相任意旋转坐标系（</a:t>
            </a:r>
            <a:r>
              <a:rPr lang="en-US" altLang="zh-CN" sz="2400" b="1" dirty="0" err="1">
                <a:solidFill>
                  <a:prstClr val="white"/>
                </a:solidFill>
                <a:latin typeface="微软雅黑" panose="020B0503020204020204" pitchFamily="34" charset="-122"/>
                <a:ea typeface="微软雅黑" panose="020B0503020204020204" pitchFamily="34" charset="-122"/>
              </a:rPr>
              <a:t>dq</a:t>
            </a:r>
            <a:r>
              <a:rPr lang="zh-CN" altLang="en-US" sz="2400" b="1" dirty="0">
                <a:solidFill>
                  <a:prstClr val="white"/>
                </a:solidFill>
                <a:latin typeface="微软雅黑" panose="020B0503020204020204" pitchFamily="34" charset="-122"/>
                <a:ea typeface="微软雅黑" panose="020B0503020204020204" pitchFamily="34" charset="-122"/>
              </a:rPr>
              <a:t>坐标系）上的数学模型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图片 13">
            <a:extLst>
              <a:ext uri="{FF2B5EF4-FFF2-40B4-BE49-F238E27FC236}">
                <a16:creationId xmlns:a16="http://schemas.microsoft.com/office/drawing/2014/main" id="{6D911ADA-63C1-14CB-8422-D00BBF7C26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2714" y="1949224"/>
            <a:ext cx="5536312" cy="4267762"/>
          </a:xfrm>
          <a:prstGeom prst="rect">
            <a:avLst/>
          </a:prstGeom>
        </p:spPr>
      </p:pic>
      <p:sp>
        <p:nvSpPr>
          <p:cNvPr id="31" name="文本框 30">
            <a:extLst>
              <a:ext uri="{FF2B5EF4-FFF2-40B4-BE49-F238E27FC236}">
                <a16:creationId xmlns:a16="http://schemas.microsoft.com/office/drawing/2014/main" id="{402D484D-EF0E-30B1-8713-0EA8C426C03B}"/>
              </a:ext>
            </a:extLst>
          </p:cNvPr>
          <p:cNvSpPr txBox="1"/>
          <p:nvPr/>
        </p:nvSpPr>
        <p:spPr>
          <a:xfrm>
            <a:off x="509952" y="1669340"/>
            <a:ext cx="1932306"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电压方程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4" name="对象 3">
            <a:extLst>
              <a:ext uri="{FF2B5EF4-FFF2-40B4-BE49-F238E27FC236}">
                <a16:creationId xmlns:a16="http://schemas.microsoft.com/office/drawing/2014/main" id="{F20FC52C-2D47-FC16-5AD2-0197C5177D51}"/>
              </a:ext>
            </a:extLst>
          </p:cNvPr>
          <p:cNvGraphicFramePr>
            <a:graphicFrameLocks noChangeAspect="1"/>
          </p:cNvGraphicFramePr>
          <p:nvPr>
            <p:extLst>
              <p:ext uri="{D42A27DB-BD31-4B8C-83A1-F6EECF244321}">
                <p14:modId xmlns:p14="http://schemas.microsoft.com/office/powerpoint/2010/main" val="245213877"/>
              </p:ext>
            </p:extLst>
          </p:nvPr>
        </p:nvGraphicFramePr>
        <p:xfrm>
          <a:off x="509952" y="2969461"/>
          <a:ext cx="5189040" cy="2865589"/>
        </p:xfrm>
        <a:graphic>
          <a:graphicData uri="http://schemas.openxmlformats.org/presentationml/2006/ole">
            <mc:AlternateContent xmlns:mc="http://schemas.openxmlformats.org/markup-compatibility/2006">
              <mc:Choice xmlns:v="urn:schemas-microsoft-com:vml" Requires="v">
                <p:oleObj name="Equation" r:id="rId5" imgW="1701800" imgH="939800" progId="Equation.DSMT4">
                  <p:embed/>
                </p:oleObj>
              </mc:Choice>
              <mc:Fallback>
                <p:oleObj name="Equation" r:id="rId5" imgW="1701800" imgH="9398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52" y="2969461"/>
                        <a:ext cx="5189040" cy="2865589"/>
                      </a:xfrm>
                      <a:prstGeom prst="rect">
                        <a:avLst/>
                      </a:prstGeom>
                      <a:noFill/>
                    </p:spPr>
                  </p:pic>
                </p:oleObj>
              </mc:Fallback>
            </mc:AlternateContent>
          </a:graphicData>
        </a:graphic>
      </p:graphicFrame>
      <p:sp>
        <p:nvSpPr>
          <p:cNvPr id="11" name="椭圆 10">
            <a:extLst>
              <a:ext uri="{FF2B5EF4-FFF2-40B4-BE49-F238E27FC236}">
                <a16:creationId xmlns:a16="http://schemas.microsoft.com/office/drawing/2014/main" id="{98ACE0CC-189E-1969-C55F-3D0999172382}"/>
              </a:ext>
            </a:extLst>
          </p:cNvPr>
          <p:cNvSpPr/>
          <p:nvPr/>
        </p:nvSpPr>
        <p:spPr>
          <a:xfrm>
            <a:off x="3796298" y="2580734"/>
            <a:ext cx="1418896" cy="343144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注: 线形 11">
            <a:extLst>
              <a:ext uri="{FF2B5EF4-FFF2-40B4-BE49-F238E27FC236}">
                <a16:creationId xmlns:a16="http://schemas.microsoft.com/office/drawing/2014/main" id="{3AAC2385-A2DA-BD31-688D-DFB1F54DD328}"/>
              </a:ext>
            </a:extLst>
          </p:cNvPr>
          <p:cNvSpPr/>
          <p:nvPr/>
        </p:nvSpPr>
        <p:spPr>
          <a:xfrm>
            <a:off x="5203818" y="2035168"/>
            <a:ext cx="983624" cy="596324"/>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运动</a:t>
            </a:r>
            <a:endParaRPr lang="en-US" altLang="zh-CN" dirty="0"/>
          </a:p>
          <a:p>
            <a:pPr algn="ctr"/>
            <a:r>
              <a:rPr lang="zh-CN" altLang="en-US" dirty="0"/>
              <a:t>电动势</a:t>
            </a:r>
          </a:p>
        </p:txBody>
      </p:sp>
    </p:spTree>
    <p:extLst>
      <p:ext uri="{BB962C8B-B14F-4D97-AF65-F5344CB8AC3E}">
        <p14:creationId xmlns:p14="http://schemas.microsoft.com/office/powerpoint/2010/main" val="405981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883667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、异步电机在两相任意旋转坐标系（</a:t>
            </a:r>
            <a:r>
              <a:rPr lang="en-US" altLang="zh-CN" sz="2400" b="1" dirty="0" err="1">
                <a:solidFill>
                  <a:prstClr val="white"/>
                </a:solidFill>
                <a:latin typeface="微软雅黑" panose="020B0503020204020204" pitchFamily="34" charset="-122"/>
                <a:ea typeface="微软雅黑" panose="020B0503020204020204" pitchFamily="34" charset="-122"/>
              </a:rPr>
              <a:t>dq</a:t>
            </a:r>
            <a:r>
              <a:rPr lang="zh-CN" altLang="en-US" sz="2400" b="1" dirty="0">
                <a:solidFill>
                  <a:prstClr val="white"/>
                </a:solidFill>
                <a:latin typeface="微软雅黑" panose="020B0503020204020204" pitchFamily="34" charset="-122"/>
                <a:ea typeface="微软雅黑" panose="020B0503020204020204" pitchFamily="34" charset="-122"/>
              </a:rPr>
              <a:t>坐标系）上的数学模型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C8934C22-E2CD-E034-5B54-DAE720588EED}"/>
              </a:ext>
            </a:extLst>
          </p:cNvPr>
          <p:cNvGraphicFramePr>
            <a:graphicFrameLocks noChangeAspect="1"/>
          </p:cNvGraphicFramePr>
          <p:nvPr>
            <p:extLst>
              <p:ext uri="{D42A27DB-BD31-4B8C-83A1-F6EECF244321}">
                <p14:modId xmlns:p14="http://schemas.microsoft.com/office/powerpoint/2010/main" val="451008335"/>
              </p:ext>
            </p:extLst>
          </p:nvPr>
        </p:nvGraphicFramePr>
        <p:xfrm>
          <a:off x="64044" y="4648105"/>
          <a:ext cx="4860943" cy="2085274"/>
        </p:xfrm>
        <a:graphic>
          <a:graphicData uri="http://schemas.openxmlformats.org/presentationml/2006/ole">
            <mc:AlternateContent xmlns:mc="http://schemas.openxmlformats.org/markup-compatibility/2006">
              <mc:Choice xmlns:v="urn:schemas-microsoft-com:vml" Requires="v">
                <p:oleObj name="Equation" r:id="rId4" imgW="2197100" imgH="939800" progId="Equation.DSMT4">
                  <p:embed/>
                </p:oleObj>
              </mc:Choice>
              <mc:Fallback>
                <p:oleObj name="Equation" r:id="rId4" imgW="2197100" imgH="939800" progId="Equation.DSMT4">
                  <p:embed/>
                  <p:pic>
                    <p:nvPicPr>
                      <p:cNvPr id="10" name="对象 9">
                        <a:extLst>
                          <a:ext uri="{FF2B5EF4-FFF2-40B4-BE49-F238E27FC236}">
                            <a16:creationId xmlns:a16="http://schemas.microsoft.com/office/drawing/2014/main" id="{C8934C22-E2CD-E034-5B54-DAE720588E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4" y="4648105"/>
                        <a:ext cx="4860943" cy="2085274"/>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3AECD3F8-5208-0E41-BA03-86F1DC517DED}"/>
              </a:ext>
            </a:extLst>
          </p:cNvPr>
          <p:cNvGraphicFramePr>
            <a:graphicFrameLocks noChangeAspect="1"/>
          </p:cNvGraphicFramePr>
          <p:nvPr>
            <p:extLst>
              <p:ext uri="{D42A27DB-BD31-4B8C-83A1-F6EECF244321}">
                <p14:modId xmlns:p14="http://schemas.microsoft.com/office/powerpoint/2010/main" val="4202391367"/>
              </p:ext>
            </p:extLst>
          </p:nvPr>
        </p:nvGraphicFramePr>
        <p:xfrm>
          <a:off x="1578016" y="2270610"/>
          <a:ext cx="2792061" cy="2239044"/>
        </p:xfrm>
        <a:graphic>
          <a:graphicData uri="http://schemas.openxmlformats.org/presentationml/2006/ole">
            <mc:AlternateContent xmlns:mc="http://schemas.openxmlformats.org/markup-compatibility/2006">
              <mc:Choice xmlns:v="urn:schemas-microsoft-com:vml" Requires="v">
                <p:oleObj name="Equation" r:id="rId6" imgW="1180588" imgH="939392" progId="Equation.DSMT4">
                  <p:embed/>
                </p:oleObj>
              </mc:Choice>
              <mc:Fallback>
                <p:oleObj name="Equation" r:id="rId6" imgW="1180588" imgH="939392" progId="Equation.DSMT4">
                  <p:embed/>
                  <p:pic>
                    <p:nvPicPr>
                      <p:cNvPr id="13" name="对象 12">
                        <a:extLst>
                          <a:ext uri="{FF2B5EF4-FFF2-40B4-BE49-F238E27FC236}">
                            <a16:creationId xmlns:a16="http://schemas.microsoft.com/office/drawing/2014/main" id="{3AECD3F8-5208-0E41-BA03-86F1DC517D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8016" y="2270610"/>
                        <a:ext cx="2792061" cy="2239044"/>
                      </a:xfrm>
                      <a:prstGeom prst="rect">
                        <a:avLst/>
                      </a:prstGeom>
                      <a:noFill/>
                    </p:spPr>
                  </p:pic>
                </p:oleObj>
              </mc:Fallback>
            </mc:AlternateContent>
          </a:graphicData>
        </a:graphic>
      </p:graphicFrame>
      <p:pic>
        <p:nvPicPr>
          <p:cNvPr id="14" name="图片 13">
            <a:extLst>
              <a:ext uri="{FF2B5EF4-FFF2-40B4-BE49-F238E27FC236}">
                <a16:creationId xmlns:a16="http://schemas.microsoft.com/office/drawing/2014/main" id="{6D911ADA-63C1-14CB-8422-D00BBF7C26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27902" y="1693054"/>
            <a:ext cx="3786082" cy="2918567"/>
          </a:xfrm>
          <a:prstGeom prst="rect">
            <a:avLst/>
          </a:prstGeom>
        </p:spPr>
      </p:pic>
      <p:grpSp>
        <p:nvGrpSpPr>
          <p:cNvPr id="30" name="组合 29">
            <a:extLst>
              <a:ext uri="{FF2B5EF4-FFF2-40B4-BE49-F238E27FC236}">
                <a16:creationId xmlns:a16="http://schemas.microsoft.com/office/drawing/2014/main" id="{823DF18A-76AE-DEC4-B380-7A4A8C884595}"/>
              </a:ext>
            </a:extLst>
          </p:cNvPr>
          <p:cNvGrpSpPr/>
          <p:nvPr/>
        </p:nvGrpSpPr>
        <p:grpSpPr>
          <a:xfrm>
            <a:off x="5309164" y="4698122"/>
            <a:ext cx="6645022" cy="1982864"/>
            <a:chOff x="5193417" y="4842430"/>
            <a:chExt cx="6645022" cy="1982864"/>
          </a:xfrm>
        </p:grpSpPr>
        <p:graphicFrame>
          <p:nvGraphicFramePr>
            <p:cNvPr id="18" name="对象 17">
              <a:extLst>
                <a:ext uri="{FF2B5EF4-FFF2-40B4-BE49-F238E27FC236}">
                  <a16:creationId xmlns:a16="http://schemas.microsoft.com/office/drawing/2014/main" id="{35E79A0B-08AA-2184-19F2-0E639953BC46}"/>
                </a:ext>
              </a:extLst>
            </p:cNvPr>
            <p:cNvGraphicFramePr>
              <a:graphicFrameLocks noChangeAspect="1"/>
            </p:cNvGraphicFramePr>
            <p:nvPr/>
          </p:nvGraphicFramePr>
          <p:xfrm>
            <a:off x="5203818" y="4842430"/>
            <a:ext cx="2688680" cy="646117"/>
          </p:xfrm>
          <a:graphic>
            <a:graphicData uri="http://schemas.openxmlformats.org/presentationml/2006/ole">
              <mc:AlternateContent xmlns:mc="http://schemas.openxmlformats.org/markup-compatibility/2006">
                <mc:Choice xmlns:v="urn:schemas-microsoft-com:vml" Requires="v">
                  <p:oleObj name="Equation" r:id="rId9" imgW="1637589" imgH="393529" progId="Equation.DSMT4">
                    <p:embed/>
                  </p:oleObj>
                </mc:Choice>
                <mc:Fallback>
                  <p:oleObj name="Equation" r:id="rId9" imgW="1637589" imgH="393529" progId="Equation.DSMT4">
                    <p:embed/>
                    <p:pic>
                      <p:nvPicPr>
                        <p:cNvPr id="18" name="对象 17">
                          <a:extLst>
                            <a:ext uri="{FF2B5EF4-FFF2-40B4-BE49-F238E27FC236}">
                              <a16:creationId xmlns:a16="http://schemas.microsoft.com/office/drawing/2014/main" id="{35E79A0B-08AA-2184-19F2-0E639953BC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03818" y="4842430"/>
                          <a:ext cx="2688680" cy="646117"/>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58961013-0F6C-9B4B-DA87-0A2FD6258CF3}"/>
                </a:ext>
              </a:extLst>
            </p:cNvPr>
            <p:cNvGraphicFramePr>
              <a:graphicFrameLocks noChangeAspect="1"/>
            </p:cNvGraphicFramePr>
            <p:nvPr/>
          </p:nvGraphicFramePr>
          <p:xfrm>
            <a:off x="5203818" y="5488547"/>
            <a:ext cx="2692828" cy="637234"/>
          </p:xfrm>
          <a:graphic>
            <a:graphicData uri="http://schemas.openxmlformats.org/presentationml/2006/ole">
              <mc:AlternateContent xmlns:mc="http://schemas.openxmlformats.org/markup-compatibility/2006">
                <mc:Choice xmlns:v="urn:schemas-microsoft-com:vml" Requires="v">
                  <p:oleObj name="Equation" r:id="rId11" imgW="1663700" imgH="393700" progId="Equation.DSMT4">
                    <p:embed/>
                  </p:oleObj>
                </mc:Choice>
                <mc:Fallback>
                  <p:oleObj name="Equation" r:id="rId11" imgW="1663700" imgH="393700" progId="Equation.DSMT4">
                    <p:embed/>
                    <p:pic>
                      <p:nvPicPr>
                        <p:cNvPr id="21" name="对象 20">
                          <a:extLst>
                            <a:ext uri="{FF2B5EF4-FFF2-40B4-BE49-F238E27FC236}">
                              <a16:creationId xmlns:a16="http://schemas.microsoft.com/office/drawing/2014/main" id="{58961013-0F6C-9B4B-DA87-0A2FD6258C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03818" y="5488547"/>
                          <a:ext cx="2692828" cy="637234"/>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E98DFC50-1637-0C88-8142-A7C06E32EE9F}"/>
                </a:ext>
              </a:extLst>
            </p:cNvPr>
            <p:cNvGraphicFramePr>
              <a:graphicFrameLocks noChangeAspect="1"/>
            </p:cNvGraphicFramePr>
            <p:nvPr/>
          </p:nvGraphicFramePr>
          <p:xfrm>
            <a:off x="5193417" y="6125781"/>
            <a:ext cx="1195942" cy="699513"/>
          </p:xfrm>
          <a:graphic>
            <a:graphicData uri="http://schemas.openxmlformats.org/presentationml/2006/ole">
              <mc:AlternateContent xmlns:mc="http://schemas.openxmlformats.org/markup-compatibility/2006">
                <mc:Choice xmlns:v="urn:schemas-microsoft-com:vml" Requires="v">
                  <p:oleObj name="Equation" r:id="rId13" imgW="672808" imgH="393529" progId="Equation.DSMT4">
                    <p:embed/>
                  </p:oleObj>
                </mc:Choice>
                <mc:Fallback>
                  <p:oleObj name="Equation" r:id="rId13" imgW="672808" imgH="393529" progId="Equation.DSMT4">
                    <p:embed/>
                    <p:pic>
                      <p:nvPicPr>
                        <p:cNvPr id="23" name="对象 22">
                          <a:extLst>
                            <a:ext uri="{FF2B5EF4-FFF2-40B4-BE49-F238E27FC236}">
                              <a16:creationId xmlns:a16="http://schemas.microsoft.com/office/drawing/2014/main" id="{E98DFC50-1637-0C88-8142-A7C06E32EE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3417" y="6125781"/>
                          <a:ext cx="1195942" cy="699513"/>
                        </a:xfrm>
                        <a:prstGeom prst="rect">
                          <a:avLst/>
                        </a:prstGeom>
                        <a:noFill/>
                      </p:spPr>
                    </p:pic>
                  </p:oleObj>
                </mc:Fallback>
              </mc:AlternateContent>
            </a:graphicData>
          </a:graphic>
        </p:graphicFrame>
        <p:sp>
          <p:nvSpPr>
            <p:cNvPr id="25" name="文本框 24">
              <a:extLst>
                <a:ext uri="{FF2B5EF4-FFF2-40B4-BE49-F238E27FC236}">
                  <a16:creationId xmlns:a16="http://schemas.microsoft.com/office/drawing/2014/main" id="{A60AC854-E9F0-8D6C-FA93-B7942E85A814}"/>
                </a:ext>
              </a:extLst>
            </p:cNvPr>
            <p:cNvSpPr txBox="1"/>
            <p:nvPr/>
          </p:nvSpPr>
          <p:spPr>
            <a:xfrm>
              <a:off x="8052357" y="4980280"/>
              <a:ext cx="3786082" cy="369332"/>
            </a:xfrm>
            <a:prstGeom prst="rect">
              <a:avLst/>
            </a:prstGeom>
            <a:noFill/>
          </p:spPr>
          <p:txBody>
            <a:bodyPr wrap="square">
              <a:spAutoFit/>
            </a:bodyPr>
            <a:lstStyle/>
            <a:p>
              <a:r>
                <a:rPr lang="en-US" altLang="zh-CN" sz="1800" b="1" dirty="0" err="1">
                  <a:solidFill>
                    <a:srgbClr val="000000"/>
                  </a:solidFill>
                  <a:effectLst/>
                  <a:latin typeface="Times New Roman" panose="02020603050405020304" pitchFamily="18" charset="0"/>
                  <a:ea typeface="宋体" panose="02010600030101010101" pitchFamily="2" charset="-122"/>
                </a:rPr>
                <a:t>dq</a:t>
              </a:r>
              <a:r>
                <a:rPr lang="en-US" altLang="zh-CN" sz="1800" b="1" dirty="0" err="1">
                  <a:solidFill>
                    <a:srgbClr val="000000"/>
                  </a:solidFill>
                  <a:effectLst/>
                  <a:latin typeface="宋体" panose="02010600030101010101" pitchFamily="2" charset="-122"/>
                  <a:cs typeface="等线" panose="02010600030101010101" pitchFamily="2" charset="-122"/>
                </a:rPr>
                <a:t>坐标系定子等效两相绕组的自感</a:t>
              </a:r>
              <a:endParaRPr lang="zh-CN" altLang="en-US" b="1" dirty="0"/>
            </a:p>
          </p:txBody>
        </p:sp>
        <p:sp>
          <p:nvSpPr>
            <p:cNvPr id="27" name="文本框 26">
              <a:extLst>
                <a:ext uri="{FF2B5EF4-FFF2-40B4-BE49-F238E27FC236}">
                  <a16:creationId xmlns:a16="http://schemas.microsoft.com/office/drawing/2014/main" id="{A4D4B0A9-167B-489A-6E6F-ABA258CA8D3D}"/>
                </a:ext>
              </a:extLst>
            </p:cNvPr>
            <p:cNvSpPr txBox="1"/>
            <p:nvPr/>
          </p:nvSpPr>
          <p:spPr>
            <a:xfrm>
              <a:off x="8052357" y="5650384"/>
              <a:ext cx="3684372" cy="369332"/>
            </a:xfrm>
            <a:prstGeom prst="rect">
              <a:avLst/>
            </a:prstGeom>
            <a:noFill/>
          </p:spPr>
          <p:txBody>
            <a:bodyPr wrap="square">
              <a:spAutoFit/>
            </a:bodyPr>
            <a:lstStyle/>
            <a:p>
              <a:r>
                <a:rPr lang="en-US" altLang="zh-CN" sz="1800" b="1" dirty="0" err="1">
                  <a:solidFill>
                    <a:srgbClr val="000000"/>
                  </a:solidFill>
                  <a:effectLst/>
                  <a:latin typeface="Times New Roman" panose="02020603050405020304" pitchFamily="18" charset="0"/>
                  <a:ea typeface="宋体" panose="02010600030101010101" pitchFamily="2" charset="-122"/>
                </a:rPr>
                <a:t>dq</a:t>
              </a:r>
              <a:r>
                <a:rPr lang="en-US" altLang="zh-CN" sz="1800" b="1" dirty="0" err="1">
                  <a:solidFill>
                    <a:srgbClr val="000000"/>
                  </a:solidFill>
                  <a:effectLst/>
                  <a:latin typeface="宋体" panose="02010600030101010101" pitchFamily="2" charset="-122"/>
                  <a:cs typeface="等线" panose="02010600030101010101" pitchFamily="2" charset="-122"/>
                </a:rPr>
                <a:t>坐标系定子等效两相绕组的自感</a:t>
              </a:r>
              <a:endParaRPr lang="zh-CN" altLang="en-US" b="1" dirty="0"/>
            </a:p>
          </p:txBody>
        </p:sp>
        <p:sp>
          <p:nvSpPr>
            <p:cNvPr id="29" name="文本框 28">
              <a:extLst>
                <a:ext uri="{FF2B5EF4-FFF2-40B4-BE49-F238E27FC236}">
                  <a16:creationId xmlns:a16="http://schemas.microsoft.com/office/drawing/2014/main" id="{DA93FB61-7559-C407-1064-BCFA23E12C40}"/>
                </a:ext>
              </a:extLst>
            </p:cNvPr>
            <p:cNvSpPr txBox="1"/>
            <p:nvPr/>
          </p:nvSpPr>
          <p:spPr>
            <a:xfrm>
              <a:off x="6739360" y="6311654"/>
              <a:ext cx="4615405" cy="369332"/>
            </a:xfrm>
            <a:prstGeom prst="rect">
              <a:avLst/>
            </a:prstGeom>
            <a:noFill/>
          </p:spPr>
          <p:txBody>
            <a:bodyPr wrap="square">
              <a:spAutoFit/>
            </a:bodyPr>
            <a:lstStyle/>
            <a:p>
              <a:r>
                <a:rPr lang="en-US" altLang="zh-CN" sz="1800" b="1" dirty="0" err="1">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dq</a:t>
              </a:r>
              <a:r>
                <a:rPr lang="en-US" altLang="zh-CN" sz="1800" b="1" dirty="0" err="1">
                  <a:solidFill>
                    <a:srgbClr val="000000"/>
                  </a:solidFill>
                  <a:effectLst/>
                  <a:latin typeface="宋体" panose="02010600030101010101" pitchFamily="2" charset="-122"/>
                  <a:cs typeface="等线" panose="02010600030101010101" pitchFamily="2" charset="-122"/>
                </a:rPr>
                <a:t>坐标系定子与转子同轴等效绕组间的互感</a:t>
              </a:r>
              <a:endParaRPr lang="zh-CN" altLang="en-US" b="1" dirty="0"/>
            </a:p>
          </p:txBody>
        </p:sp>
      </p:grpSp>
      <p:sp>
        <p:nvSpPr>
          <p:cNvPr id="31" name="文本框 30">
            <a:extLst>
              <a:ext uri="{FF2B5EF4-FFF2-40B4-BE49-F238E27FC236}">
                <a16:creationId xmlns:a16="http://schemas.microsoft.com/office/drawing/2014/main" id="{402D484D-EF0E-30B1-8713-0EA8C426C03B}"/>
              </a:ext>
            </a:extLst>
          </p:cNvPr>
          <p:cNvSpPr txBox="1"/>
          <p:nvPr/>
        </p:nvSpPr>
        <p:spPr>
          <a:xfrm>
            <a:off x="562210" y="1604910"/>
            <a:ext cx="1932306"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磁链方程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cxnSp>
        <p:nvCxnSpPr>
          <p:cNvPr id="12" name="直接连接符 11">
            <a:extLst>
              <a:ext uri="{FF2B5EF4-FFF2-40B4-BE49-F238E27FC236}">
                <a16:creationId xmlns:a16="http://schemas.microsoft.com/office/drawing/2014/main" id="{809D7CC9-88FC-DB79-9950-3CCF2A27E099}"/>
              </a:ext>
            </a:extLst>
          </p:cNvPr>
          <p:cNvCxnSpPr/>
          <p:nvPr/>
        </p:nvCxnSpPr>
        <p:spPr>
          <a:xfrm>
            <a:off x="5149305" y="1854628"/>
            <a:ext cx="54513" cy="482635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11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77539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二、变频调速基本理论</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8ED8C445-0E6C-4F5D-06E3-ACF955136007}"/>
              </a:ext>
            </a:extLst>
          </p:cNvPr>
          <p:cNvSpPr txBox="1"/>
          <p:nvPr/>
        </p:nvSpPr>
        <p:spPr>
          <a:xfrm>
            <a:off x="5415757" y="130018"/>
            <a:ext cx="3384994"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2.1</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变频调速的基本工作方式</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ECF53D6C-8E2D-4D83-BA74-718E97621A21}"/>
              </a:ext>
            </a:extLst>
          </p:cNvPr>
          <p:cNvSpPr txBox="1"/>
          <p:nvPr/>
        </p:nvSpPr>
        <p:spPr>
          <a:xfrm>
            <a:off x="0" y="1705905"/>
            <a:ext cx="12064681" cy="2792239"/>
          </a:xfrm>
          <a:prstGeom prst="rect">
            <a:avLst/>
          </a:prstGeom>
          <a:noFill/>
        </p:spPr>
        <p:txBody>
          <a:bodyPr wrap="square">
            <a:spAutoFit/>
          </a:bodyPr>
          <a:lstStyle/>
          <a:p>
            <a:pPr marL="342900" indent="-342900" algn="just">
              <a:lnSpc>
                <a:spcPct val="150000"/>
              </a:lnSpc>
              <a:buFont typeface="Wingdings" panose="05000000000000000000" pitchFamily="2" charset="2"/>
              <a:buChar char="p"/>
            </a:pPr>
            <a:r>
              <a:rPr lang="zh-CN"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在电机进行电机调速时，希望保持电机中每极磁通量</a:t>
            </a:r>
            <a:r>
              <a:rPr lang="en-US" altLang="zh-CN" sz="2400" b="1" i="1" kern="12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ϕ</a:t>
            </a:r>
            <a:r>
              <a:rPr lang="en-US" altLang="zh-CN" sz="2400" b="1" i="1" kern="1200"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r>
              <a:rPr lang="zh-CN"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为额定值不变</a:t>
            </a:r>
            <a:r>
              <a:rPr lang="zh-CN" altLang="en-US"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磁通太弱，没有充分利用电机的铁心；</a:t>
            </a:r>
            <a:endPar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过分增大磁通，铁心饱和，导致过大的励磁电流，严重时会因绕组过热而损坏电机</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直流电机</a:t>
            </a:r>
            <a:r>
              <a:rPr lang="zh-CN"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励磁系统是独立的</a:t>
            </a:r>
            <a:r>
              <a:rPr lang="zh-CN"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i="1" kern="12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Ф</a:t>
            </a:r>
            <a:r>
              <a:rPr lang="en-US" altLang="zh-CN" sz="2400" b="1" i="1" kern="1200"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r>
              <a:rPr lang="en-US"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保持不变是很容易做到的；</a:t>
            </a:r>
            <a:endPar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在交流异步电机中，</a:t>
            </a:r>
            <a:r>
              <a:rPr lang="zh-CN"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磁通</a:t>
            </a:r>
            <a:r>
              <a:rPr lang="en-US" altLang="zh-CN" sz="2400" b="1" i="1" kern="1200" dirty="0" err="1">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Ф</a:t>
            </a:r>
            <a:r>
              <a:rPr lang="en-US" altLang="zh-CN" sz="2400" b="1" i="1" kern="1200" baseline="-25000" dirty="0" err="1">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m</a:t>
            </a:r>
            <a:r>
              <a:rPr lang="zh-CN" altLang="zh-CN" sz="2400" b="1" kern="120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由定子和转子磁势合成产生</a:t>
            </a:r>
            <a:r>
              <a:rPr lang="zh-CN"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，要保持磁通恒定比较困难。</a:t>
            </a:r>
            <a:endParaRPr lang="zh-CN" altLang="zh-CN" sz="1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graphicFrame>
        <p:nvGraphicFramePr>
          <p:cNvPr id="15" name="对象 14">
            <a:extLst>
              <a:ext uri="{FF2B5EF4-FFF2-40B4-BE49-F238E27FC236}">
                <a16:creationId xmlns:a16="http://schemas.microsoft.com/office/drawing/2014/main" id="{14D94CD3-57BF-F9E6-80DD-92F402801493}"/>
              </a:ext>
            </a:extLst>
          </p:cNvPr>
          <p:cNvGraphicFramePr>
            <a:graphicFrameLocks noChangeAspect="1"/>
          </p:cNvGraphicFramePr>
          <p:nvPr>
            <p:extLst>
              <p:ext uri="{D42A27DB-BD31-4B8C-83A1-F6EECF244321}">
                <p14:modId xmlns:p14="http://schemas.microsoft.com/office/powerpoint/2010/main" val="4137304681"/>
              </p:ext>
            </p:extLst>
          </p:nvPr>
        </p:nvGraphicFramePr>
        <p:xfrm>
          <a:off x="3692404" y="4883407"/>
          <a:ext cx="4166806" cy="816178"/>
        </p:xfrm>
        <a:graphic>
          <a:graphicData uri="http://schemas.openxmlformats.org/presentationml/2006/ole">
            <mc:AlternateContent xmlns:mc="http://schemas.openxmlformats.org/markup-compatibility/2006">
              <mc:Choice xmlns:v="urn:schemas-microsoft-com:vml" Requires="v">
                <p:oleObj name="Equation" r:id="rId4" imgW="1231366" imgH="241195" progId="Equation.DSMT4">
                  <p:embed/>
                </p:oleObj>
              </mc:Choice>
              <mc:Fallback>
                <p:oleObj name="Equation" r:id="rId4" imgW="1231366" imgH="241195"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404" y="4883407"/>
                        <a:ext cx="4166806" cy="816178"/>
                      </a:xfrm>
                      <a:prstGeom prst="rect">
                        <a:avLst/>
                      </a:prstGeom>
                      <a:noFill/>
                    </p:spPr>
                  </p:pic>
                </p:oleObj>
              </mc:Fallback>
            </mc:AlternateContent>
          </a:graphicData>
        </a:graphic>
      </p:graphicFrame>
      <p:sp>
        <p:nvSpPr>
          <p:cNvPr id="19" name="文本框 18">
            <a:extLst>
              <a:ext uri="{FF2B5EF4-FFF2-40B4-BE49-F238E27FC236}">
                <a16:creationId xmlns:a16="http://schemas.microsoft.com/office/drawing/2014/main" id="{1DE8E7A5-E71E-9EDD-F86D-A438E2C4ED7F}"/>
              </a:ext>
            </a:extLst>
          </p:cNvPr>
          <p:cNvSpPr txBox="1"/>
          <p:nvPr/>
        </p:nvSpPr>
        <p:spPr>
          <a:xfrm>
            <a:off x="2026927" y="6084849"/>
            <a:ext cx="8494460" cy="523220"/>
          </a:xfrm>
          <a:prstGeom prst="rect">
            <a:avLst/>
          </a:prstGeom>
          <a:noFill/>
        </p:spPr>
        <p:txBody>
          <a:bodyPr wrap="square">
            <a:spAutoFit/>
          </a:bodyPr>
          <a:lstStyle/>
          <a:p>
            <a:r>
              <a:rPr lang="en-US" altLang="zh-CN" sz="2800" b="1" dirty="0">
                <a:solidFill>
                  <a:srgbClr val="C00000"/>
                </a:solidFill>
                <a:effectLst/>
                <a:latin typeface="宋体" panose="02010600030101010101" pitchFamily="2" charset="-122"/>
                <a:cs typeface="等线" panose="02010600030101010101" pitchFamily="2" charset="-122"/>
              </a:rPr>
              <a:t>只要协调控制好</a:t>
            </a:r>
            <a:r>
              <a:rPr lang="en-US" altLang="zh-CN" sz="2800" b="1" i="1" kern="1200" dirty="0">
                <a:solidFill>
                  <a:srgbClr val="C00000"/>
                </a:solidFill>
                <a:effectLst/>
                <a:latin typeface="Times New Roman" panose="02020603050405020304" pitchFamily="18" charset="0"/>
                <a:ea typeface="宋体" panose="02010600030101010101" pitchFamily="2" charset="-122"/>
              </a:rPr>
              <a:t>E</a:t>
            </a:r>
            <a:r>
              <a:rPr lang="en-US" altLang="zh-CN" sz="2800" b="1" i="1" kern="1200" baseline="-25000" dirty="0">
                <a:solidFill>
                  <a:srgbClr val="C00000"/>
                </a:solidFill>
                <a:effectLst/>
                <a:latin typeface="Times New Roman" panose="02020603050405020304" pitchFamily="18" charset="0"/>
                <a:ea typeface="宋体" panose="02010600030101010101" pitchFamily="2" charset="-122"/>
              </a:rPr>
              <a:t>1</a:t>
            </a:r>
            <a:r>
              <a:rPr lang="en-US" altLang="zh-CN" sz="2800" b="1" dirty="0">
                <a:solidFill>
                  <a:srgbClr val="C00000"/>
                </a:solidFill>
                <a:effectLst/>
                <a:latin typeface="宋体" panose="02010600030101010101" pitchFamily="2" charset="-122"/>
                <a:cs typeface="等线" panose="02010600030101010101" pitchFamily="2" charset="-122"/>
              </a:rPr>
              <a:t>和</a:t>
            </a:r>
            <a:r>
              <a:rPr lang="en-US" altLang="zh-CN" sz="2800" b="1" i="1" dirty="0">
                <a:solidFill>
                  <a:srgbClr val="C00000"/>
                </a:solidFill>
                <a:effectLst/>
                <a:latin typeface="Times New Roman" panose="02020603050405020304" pitchFamily="18" charset="0"/>
                <a:ea typeface="宋体" panose="02010600030101010101" pitchFamily="2" charset="-122"/>
                <a:cs typeface="等线" panose="02010600030101010101" pitchFamily="2" charset="-122"/>
              </a:rPr>
              <a:t>f</a:t>
            </a:r>
            <a:r>
              <a:rPr lang="en-US" altLang="zh-CN" sz="2800" b="1" i="1" baseline="-25000" dirty="0">
                <a:solidFill>
                  <a:srgbClr val="C00000"/>
                </a:solidFill>
                <a:effectLst/>
                <a:latin typeface="Times New Roman" panose="02020603050405020304" pitchFamily="18" charset="0"/>
                <a:ea typeface="宋体" panose="02010600030101010101" pitchFamily="2" charset="-122"/>
                <a:cs typeface="等线" panose="02010600030101010101" pitchFamily="2" charset="-122"/>
              </a:rPr>
              <a:t>1</a:t>
            </a:r>
            <a:r>
              <a:rPr lang="en-US" altLang="zh-CN" sz="2800" b="1" dirty="0">
                <a:solidFill>
                  <a:srgbClr val="C00000"/>
                </a:solidFill>
                <a:effectLst/>
                <a:latin typeface="宋体" panose="02010600030101010101" pitchFamily="2" charset="-122"/>
                <a:cs typeface="等线" panose="02010600030101010101" pitchFamily="2" charset="-122"/>
              </a:rPr>
              <a:t>，便可达到控制磁通</a:t>
            </a:r>
            <a:r>
              <a:rPr lang="en-US" altLang="zh-CN" sz="2800" b="1" i="1" kern="1200" dirty="0">
                <a:solidFill>
                  <a:srgbClr val="C00000"/>
                </a:solidFill>
                <a:effectLst/>
                <a:latin typeface="Times New Roman" panose="02020603050405020304" pitchFamily="18" charset="0"/>
                <a:ea typeface="宋体" panose="02010600030101010101" pitchFamily="2" charset="-122"/>
              </a:rPr>
              <a:t>Ф</a:t>
            </a:r>
            <a:r>
              <a:rPr lang="en-US" altLang="zh-CN" sz="2800" b="1" i="1" kern="1200" baseline="-25000" dirty="0">
                <a:solidFill>
                  <a:srgbClr val="C00000"/>
                </a:solidFill>
                <a:effectLst/>
                <a:latin typeface="Times New Roman" panose="02020603050405020304" pitchFamily="18" charset="0"/>
                <a:ea typeface="宋体" panose="02010600030101010101" pitchFamily="2" charset="-122"/>
              </a:rPr>
              <a:t>m</a:t>
            </a:r>
            <a:r>
              <a:rPr lang="en-US" altLang="zh-CN" sz="2800" b="1" dirty="0">
                <a:solidFill>
                  <a:srgbClr val="C00000"/>
                </a:solidFill>
                <a:effectLst/>
                <a:latin typeface="宋体" panose="02010600030101010101" pitchFamily="2" charset="-122"/>
                <a:cs typeface="等线" panose="02010600030101010101" pitchFamily="2" charset="-122"/>
              </a:rPr>
              <a:t>的目的</a:t>
            </a:r>
            <a:endParaRPr lang="zh-CN" altLang="en-US" sz="2800" b="1" dirty="0">
              <a:solidFill>
                <a:srgbClr val="C00000"/>
              </a:solidFill>
            </a:endParaRPr>
          </a:p>
        </p:txBody>
      </p:sp>
      <p:sp>
        <p:nvSpPr>
          <p:cNvPr id="20" name="矩形: 圆角 19">
            <a:extLst>
              <a:ext uri="{FF2B5EF4-FFF2-40B4-BE49-F238E27FC236}">
                <a16:creationId xmlns:a16="http://schemas.microsoft.com/office/drawing/2014/main" id="{E80B22B1-B17E-F18A-5959-9EE7732D960F}"/>
              </a:ext>
            </a:extLst>
          </p:cNvPr>
          <p:cNvSpPr/>
          <p:nvPr/>
        </p:nvSpPr>
        <p:spPr>
          <a:xfrm>
            <a:off x="87412" y="980902"/>
            <a:ext cx="3384994"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、磁通保持恒定</a:t>
            </a:r>
          </a:p>
        </p:txBody>
      </p:sp>
    </p:spTree>
    <p:extLst>
      <p:ext uri="{BB962C8B-B14F-4D97-AF65-F5344CB8AC3E}">
        <p14:creationId xmlns:p14="http://schemas.microsoft.com/office/powerpoint/2010/main" val="995898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883667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、异步电机在两相任意旋转坐标系（</a:t>
            </a:r>
            <a:r>
              <a:rPr lang="en-US" altLang="zh-CN" sz="2400" b="1" dirty="0" err="1">
                <a:solidFill>
                  <a:prstClr val="white"/>
                </a:solidFill>
                <a:latin typeface="微软雅黑" panose="020B0503020204020204" pitchFamily="34" charset="-122"/>
                <a:ea typeface="微软雅黑" panose="020B0503020204020204" pitchFamily="34" charset="-122"/>
              </a:rPr>
              <a:t>dq</a:t>
            </a:r>
            <a:r>
              <a:rPr lang="zh-CN" altLang="en-US" sz="2400" b="1" dirty="0">
                <a:solidFill>
                  <a:prstClr val="white"/>
                </a:solidFill>
                <a:latin typeface="微软雅黑" panose="020B0503020204020204" pitchFamily="34" charset="-122"/>
                <a:ea typeface="微软雅黑" panose="020B0503020204020204" pitchFamily="34" charset="-122"/>
              </a:rPr>
              <a:t>坐标系）上的数学模型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图片 13">
            <a:extLst>
              <a:ext uri="{FF2B5EF4-FFF2-40B4-BE49-F238E27FC236}">
                <a16:creationId xmlns:a16="http://schemas.microsoft.com/office/drawing/2014/main" id="{6D911ADA-63C1-14CB-8422-D00BBF7C26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8041" y="2772328"/>
            <a:ext cx="4198313" cy="3236342"/>
          </a:xfrm>
          <a:prstGeom prst="rect">
            <a:avLst/>
          </a:prstGeom>
        </p:spPr>
      </p:pic>
      <p:sp>
        <p:nvSpPr>
          <p:cNvPr id="31" name="文本框 30">
            <a:extLst>
              <a:ext uri="{FF2B5EF4-FFF2-40B4-BE49-F238E27FC236}">
                <a16:creationId xmlns:a16="http://schemas.microsoft.com/office/drawing/2014/main" id="{402D484D-EF0E-30B1-8713-0EA8C426C03B}"/>
              </a:ext>
            </a:extLst>
          </p:cNvPr>
          <p:cNvSpPr txBox="1"/>
          <p:nvPr/>
        </p:nvSpPr>
        <p:spPr>
          <a:xfrm>
            <a:off x="428003" y="1604910"/>
            <a:ext cx="2713425"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电压矩阵方程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4" name="对象 3">
            <a:extLst>
              <a:ext uri="{FF2B5EF4-FFF2-40B4-BE49-F238E27FC236}">
                <a16:creationId xmlns:a16="http://schemas.microsoft.com/office/drawing/2014/main" id="{B883CF78-BAC4-A219-116C-591FFF4AC830}"/>
              </a:ext>
            </a:extLst>
          </p:cNvPr>
          <p:cNvGraphicFramePr>
            <a:graphicFrameLocks noChangeAspect="1"/>
          </p:cNvGraphicFramePr>
          <p:nvPr>
            <p:extLst>
              <p:ext uri="{D42A27DB-BD31-4B8C-83A1-F6EECF244321}">
                <p14:modId xmlns:p14="http://schemas.microsoft.com/office/powerpoint/2010/main" val="1221580287"/>
              </p:ext>
            </p:extLst>
          </p:nvPr>
        </p:nvGraphicFramePr>
        <p:xfrm>
          <a:off x="359730" y="4636306"/>
          <a:ext cx="7027084" cy="1954903"/>
        </p:xfrm>
        <a:graphic>
          <a:graphicData uri="http://schemas.openxmlformats.org/presentationml/2006/ole">
            <mc:AlternateContent xmlns:mc="http://schemas.openxmlformats.org/markup-compatibility/2006">
              <mc:Choice xmlns:v="urn:schemas-microsoft-com:vml" Requires="v">
                <p:oleObj name="Equation" r:id="rId5" imgW="3390900" imgH="939800" progId="Equation.DSMT4">
                  <p:embed/>
                </p:oleObj>
              </mc:Choice>
              <mc:Fallback>
                <p:oleObj name="Equation" r:id="rId5" imgW="3390900" imgH="9398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730" y="4636306"/>
                        <a:ext cx="7027084" cy="1954903"/>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199592C1-A540-A90B-03EB-FD513E3EE4BD}"/>
              </a:ext>
            </a:extLst>
          </p:cNvPr>
          <p:cNvGraphicFramePr>
            <a:graphicFrameLocks noChangeAspect="1"/>
          </p:cNvGraphicFramePr>
          <p:nvPr>
            <p:extLst>
              <p:ext uri="{D42A27DB-BD31-4B8C-83A1-F6EECF244321}">
                <p14:modId xmlns:p14="http://schemas.microsoft.com/office/powerpoint/2010/main" val="3491039003"/>
              </p:ext>
            </p:extLst>
          </p:nvPr>
        </p:nvGraphicFramePr>
        <p:xfrm>
          <a:off x="509952" y="2468358"/>
          <a:ext cx="2167259" cy="1737995"/>
        </p:xfrm>
        <a:graphic>
          <a:graphicData uri="http://schemas.openxmlformats.org/presentationml/2006/ole">
            <mc:AlternateContent xmlns:mc="http://schemas.openxmlformats.org/markup-compatibility/2006">
              <mc:Choice xmlns:v="urn:schemas-microsoft-com:vml" Requires="v">
                <p:oleObj name="Equation" r:id="rId7" imgW="1180588" imgH="939392" progId="Equation.DSMT4">
                  <p:embed/>
                </p:oleObj>
              </mc:Choice>
              <mc:Fallback>
                <p:oleObj name="Equation" r:id="rId7" imgW="1180588" imgH="939392" progId="Equation.DSMT4">
                  <p:embed/>
                  <p:pic>
                    <p:nvPicPr>
                      <p:cNvPr id="13" name="对象 12">
                        <a:extLst>
                          <a:ext uri="{FF2B5EF4-FFF2-40B4-BE49-F238E27FC236}">
                            <a16:creationId xmlns:a16="http://schemas.microsoft.com/office/drawing/2014/main" id="{3AECD3F8-5208-0E41-BA03-86F1DC517D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952" y="2468358"/>
                        <a:ext cx="2167259" cy="1737995"/>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43C44CC2-9283-BD04-8C15-9D46D6D986EB}"/>
              </a:ext>
            </a:extLst>
          </p:cNvPr>
          <p:cNvGraphicFramePr>
            <a:graphicFrameLocks noChangeAspect="1"/>
          </p:cNvGraphicFramePr>
          <p:nvPr>
            <p:extLst>
              <p:ext uri="{D42A27DB-BD31-4B8C-83A1-F6EECF244321}">
                <p14:modId xmlns:p14="http://schemas.microsoft.com/office/powerpoint/2010/main" val="2194475374"/>
              </p:ext>
            </p:extLst>
          </p:nvPr>
        </p:nvGraphicFramePr>
        <p:xfrm>
          <a:off x="4330161" y="2480711"/>
          <a:ext cx="3041358" cy="1679556"/>
        </p:xfrm>
        <a:graphic>
          <a:graphicData uri="http://schemas.openxmlformats.org/presentationml/2006/ole">
            <mc:AlternateContent xmlns:mc="http://schemas.openxmlformats.org/markup-compatibility/2006">
              <mc:Choice xmlns:v="urn:schemas-microsoft-com:vml" Requires="v">
                <p:oleObj name="Equation" r:id="rId9" imgW="1701800" imgH="939800" progId="Equation.DSMT4">
                  <p:embed/>
                </p:oleObj>
              </mc:Choice>
              <mc:Fallback>
                <p:oleObj name="Equation" r:id="rId9" imgW="1701800" imgH="939800" progId="Equation.DSMT4">
                  <p:embed/>
                  <p:pic>
                    <p:nvPicPr>
                      <p:cNvPr id="4" name="对象 3">
                        <a:extLst>
                          <a:ext uri="{FF2B5EF4-FFF2-40B4-BE49-F238E27FC236}">
                            <a16:creationId xmlns:a16="http://schemas.microsoft.com/office/drawing/2014/main" id="{F20FC52C-2D47-FC16-5AD2-0197C5177D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0161" y="2480711"/>
                        <a:ext cx="3041358" cy="1679556"/>
                      </a:xfrm>
                      <a:prstGeom prst="rect">
                        <a:avLst/>
                      </a:prstGeom>
                      <a:noFill/>
                    </p:spPr>
                  </p:pic>
                </p:oleObj>
              </mc:Fallback>
            </mc:AlternateContent>
          </a:graphicData>
        </a:graphic>
      </p:graphicFrame>
      <p:sp>
        <p:nvSpPr>
          <p:cNvPr id="15" name="箭头: 右 14">
            <a:extLst>
              <a:ext uri="{FF2B5EF4-FFF2-40B4-BE49-F238E27FC236}">
                <a16:creationId xmlns:a16="http://schemas.microsoft.com/office/drawing/2014/main" id="{F2E025B7-1892-44EB-8C18-14413CC505A0}"/>
              </a:ext>
            </a:extLst>
          </p:cNvPr>
          <p:cNvSpPr/>
          <p:nvPr/>
        </p:nvSpPr>
        <p:spPr>
          <a:xfrm>
            <a:off x="2967415" y="3049104"/>
            <a:ext cx="1081833" cy="514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FDE11EA5-A7E3-AFF6-D733-759253549B0E}"/>
              </a:ext>
            </a:extLst>
          </p:cNvPr>
          <p:cNvSpPr txBox="1"/>
          <p:nvPr/>
        </p:nvSpPr>
        <p:spPr>
          <a:xfrm>
            <a:off x="3141428" y="2679731"/>
            <a:ext cx="646331" cy="369332"/>
          </a:xfrm>
          <a:prstGeom prst="rect">
            <a:avLst/>
          </a:prstGeom>
          <a:noFill/>
        </p:spPr>
        <p:txBody>
          <a:bodyPr wrap="none" rtlCol="0">
            <a:spAutoFit/>
          </a:bodyPr>
          <a:lstStyle/>
          <a:p>
            <a:r>
              <a:rPr lang="zh-CN" altLang="en-US" b="1" dirty="0">
                <a:solidFill>
                  <a:srgbClr val="FF0000"/>
                </a:solidFill>
              </a:rPr>
              <a:t>代入</a:t>
            </a:r>
          </a:p>
        </p:txBody>
      </p:sp>
    </p:spTree>
    <p:extLst>
      <p:ext uri="{BB962C8B-B14F-4D97-AF65-F5344CB8AC3E}">
        <p14:creationId xmlns:p14="http://schemas.microsoft.com/office/powerpoint/2010/main" val="2152691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883667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、异步电机在两相任意旋转坐标系（</a:t>
            </a:r>
            <a:r>
              <a:rPr lang="en-US" altLang="zh-CN" sz="2400" b="1" dirty="0" err="1">
                <a:solidFill>
                  <a:prstClr val="white"/>
                </a:solidFill>
                <a:latin typeface="微软雅黑" panose="020B0503020204020204" pitchFamily="34" charset="-122"/>
                <a:ea typeface="微软雅黑" panose="020B0503020204020204" pitchFamily="34" charset="-122"/>
              </a:rPr>
              <a:t>dq</a:t>
            </a:r>
            <a:r>
              <a:rPr lang="zh-CN" altLang="en-US" sz="2400" b="1" dirty="0">
                <a:solidFill>
                  <a:prstClr val="white"/>
                </a:solidFill>
                <a:latin typeface="微软雅黑" panose="020B0503020204020204" pitchFamily="34" charset="-122"/>
                <a:ea typeface="微软雅黑" panose="020B0503020204020204" pitchFamily="34" charset="-122"/>
              </a:rPr>
              <a:t>坐标系）上的数学模型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文本框 30">
            <a:extLst>
              <a:ext uri="{FF2B5EF4-FFF2-40B4-BE49-F238E27FC236}">
                <a16:creationId xmlns:a16="http://schemas.microsoft.com/office/drawing/2014/main" id="{402D484D-EF0E-30B1-8713-0EA8C426C03B}"/>
              </a:ext>
            </a:extLst>
          </p:cNvPr>
          <p:cNvSpPr txBox="1"/>
          <p:nvPr/>
        </p:nvSpPr>
        <p:spPr>
          <a:xfrm>
            <a:off x="509952" y="1885181"/>
            <a:ext cx="1932306"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转矩方程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4" name="对象 3">
            <a:extLst>
              <a:ext uri="{FF2B5EF4-FFF2-40B4-BE49-F238E27FC236}">
                <a16:creationId xmlns:a16="http://schemas.microsoft.com/office/drawing/2014/main" id="{82427E5D-7B0F-2E74-515B-BB1AE88ED54D}"/>
              </a:ext>
            </a:extLst>
          </p:cNvPr>
          <p:cNvGraphicFramePr>
            <a:graphicFrameLocks noChangeAspect="1"/>
          </p:cNvGraphicFramePr>
          <p:nvPr>
            <p:extLst>
              <p:ext uri="{D42A27DB-BD31-4B8C-83A1-F6EECF244321}">
                <p14:modId xmlns:p14="http://schemas.microsoft.com/office/powerpoint/2010/main" val="413164649"/>
              </p:ext>
            </p:extLst>
          </p:nvPr>
        </p:nvGraphicFramePr>
        <p:xfrm>
          <a:off x="857861" y="2809735"/>
          <a:ext cx="4554481" cy="798653"/>
        </p:xfrm>
        <a:graphic>
          <a:graphicData uri="http://schemas.openxmlformats.org/presentationml/2006/ole">
            <mc:AlternateContent xmlns:mc="http://schemas.openxmlformats.org/markup-compatibility/2006">
              <mc:Choice xmlns:v="urn:schemas-microsoft-com:vml" Requires="v">
                <p:oleObj name="Equation" r:id="rId4" imgW="1346200" imgH="241300" progId="Equation.DSMT4">
                  <p:embed/>
                </p:oleObj>
              </mc:Choice>
              <mc:Fallback>
                <p:oleObj name="Equation" r:id="rId4" imgW="1346200" imgH="241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861" y="2809735"/>
                        <a:ext cx="4554481" cy="798653"/>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4CD2EF65-BA1E-4761-F95D-BCC250D1A8FC}"/>
              </a:ext>
            </a:extLst>
          </p:cNvPr>
          <p:cNvSpPr txBox="1"/>
          <p:nvPr/>
        </p:nvSpPr>
        <p:spPr>
          <a:xfrm>
            <a:off x="6577016" y="1885181"/>
            <a:ext cx="1932306"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运动方程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3" name="对象 12">
            <a:extLst>
              <a:ext uri="{FF2B5EF4-FFF2-40B4-BE49-F238E27FC236}">
                <a16:creationId xmlns:a16="http://schemas.microsoft.com/office/drawing/2014/main" id="{A8F57EED-7489-CDE8-A6AC-94ACD576C21A}"/>
              </a:ext>
            </a:extLst>
          </p:cNvPr>
          <p:cNvGraphicFramePr>
            <a:graphicFrameLocks noChangeAspect="1"/>
          </p:cNvGraphicFramePr>
          <p:nvPr>
            <p:extLst>
              <p:ext uri="{D42A27DB-BD31-4B8C-83A1-F6EECF244321}">
                <p14:modId xmlns:p14="http://schemas.microsoft.com/office/powerpoint/2010/main" val="134286022"/>
              </p:ext>
            </p:extLst>
          </p:nvPr>
        </p:nvGraphicFramePr>
        <p:xfrm>
          <a:off x="7002683" y="2871968"/>
          <a:ext cx="2494172" cy="1114064"/>
        </p:xfrm>
        <a:graphic>
          <a:graphicData uri="http://schemas.openxmlformats.org/presentationml/2006/ole">
            <mc:AlternateContent xmlns:mc="http://schemas.openxmlformats.org/markup-compatibility/2006">
              <mc:Choice xmlns:v="urn:schemas-microsoft-com:vml" Requires="v">
                <p:oleObj name="Equation" r:id="rId6" imgW="952087" imgH="418918" progId="Equation.DSMT4">
                  <p:embed/>
                </p:oleObj>
              </mc:Choice>
              <mc:Fallback>
                <p:oleObj name="Equation" r:id="rId6" imgW="952087" imgH="418918"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2683" y="2871968"/>
                        <a:ext cx="2494172" cy="1114064"/>
                      </a:xfrm>
                      <a:prstGeom prst="rect">
                        <a:avLst/>
                      </a:prstGeom>
                      <a:noFill/>
                    </p:spPr>
                  </p:pic>
                </p:oleObj>
              </mc:Fallback>
            </mc:AlternateContent>
          </a:graphicData>
        </a:graphic>
      </p:graphicFrame>
      <p:sp>
        <p:nvSpPr>
          <p:cNvPr id="18" name="文本框 17">
            <a:extLst>
              <a:ext uri="{FF2B5EF4-FFF2-40B4-BE49-F238E27FC236}">
                <a16:creationId xmlns:a16="http://schemas.microsoft.com/office/drawing/2014/main" id="{4045018D-10FD-CB9A-B71F-01564CB695AC}"/>
              </a:ext>
            </a:extLst>
          </p:cNvPr>
          <p:cNvSpPr txBox="1"/>
          <p:nvPr/>
        </p:nvSpPr>
        <p:spPr>
          <a:xfrm>
            <a:off x="7356403" y="4042459"/>
            <a:ext cx="4280903" cy="430887"/>
          </a:xfrm>
          <a:prstGeom prst="rect">
            <a:avLst/>
          </a:prstGeom>
          <a:noFill/>
        </p:spPr>
        <p:txBody>
          <a:bodyPr wrap="square">
            <a:spAutoFit/>
          </a:bodyPr>
          <a:lstStyle/>
          <a:p>
            <a:r>
              <a:rPr lang="en-US" altLang="zh-CN" sz="2200" b="1" i="1" dirty="0">
                <a:solidFill>
                  <a:srgbClr val="000000"/>
                </a:solidFill>
                <a:effectLst/>
                <a:latin typeface="Times New Roman" panose="02020603050405020304" pitchFamily="18" charset="0"/>
                <a:ea typeface="宋体" panose="02010600030101010101" pitchFamily="2" charset="-122"/>
              </a:rPr>
              <a:t>ω</a:t>
            </a:r>
            <a:r>
              <a:rPr lang="en-US" altLang="zh-CN" sz="22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a:t>
            </a:r>
            <a:r>
              <a:rPr lang="en-US" altLang="zh-CN" sz="2200" b="1" i="1" dirty="0" err="1">
                <a:solidFill>
                  <a:srgbClr val="000000"/>
                </a:solidFill>
                <a:effectLst/>
                <a:latin typeface="Times New Roman" panose="02020603050405020304" pitchFamily="18" charset="0"/>
                <a:ea typeface="宋体" panose="02010600030101010101" pitchFamily="2" charset="-122"/>
              </a:rPr>
              <a:t>ω</a:t>
            </a:r>
            <a:r>
              <a:rPr lang="en-US" altLang="zh-CN" sz="2200" b="1" i="1" baseline="-25000" dirty="0" err="1">
                <a:solidFill>
                  <a:srgbClr val="000000"/>
                </a:solidFill>
                <a:effectLst/>
                <a:latin typeface="Times New Roman" panose="02020603050405020304" pitchFamily="18" charset="0"/>
                <a:ea typeface="宋体" panose="02010600030101010101" pitchFamily="2" charset="-122"/>
              </a:rPr>
              <a:t>dqs</a:t>
            </a:r>
            <a:r>
              <a:rPr lang="en-US" altLang="zh-CN" sz="2200" b="1" dirty="0" err="1">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a:t>
            </a:r>
            <a:r>
              <a:rPr lang="en-US" altLang="zh-CN" sz="2200" b="1" i="1" dirty="0" err="1">
                <a:solidFill>
                  <a:srgbClr val="000000"/>
                </a:solidFill>
                <a:effectLst/>
                <a:latin typeface="Times New Roman" panose="02020603050405020304" pitchFamily="18" charset="0"/>
                <a:ea typeface="宋体" panose="02010600030101010101" pitchFamily="2" charset="-122"/>
              </a:rPr>
              <a:t>ω</a:t>
            </a:r>
            <a:r>
              <a:rPr lang="en-US" altLang="zh-CN" sz="2200" b="1" i="1" baseline="-25000" dirty="0" err="1">
                <a:solidFill>
                  <a:srgbClr val="000000"/>
                </a:solidFill>
                <a:effectLst/>
                <a:latin typeface="Times New Roman" panose="02020603050405020304" pitchFamily="18" charset="0"/>
                <a:ea typeface="宋体" panose="02010600030101010101" pitchFamily="2" charset="-122"/>
              </a:rPr>
              <a:t>dqr</a:t>
            </a:r>
            <a:r>
              <a:rPr lang="en-US" altLang="zh-CN" sz="2200" b="1" dirty="0" err="1">
                <a:solidFill>
                  <a:srgbClr val="000000"/>
                </a:solidFill>
                <a:effectLst/>
                <a:latin typeface="宋体" panose="02010600030101010101" pitchFamily="2" charset="-122"/>
                <a:cs typeface="等线" panose="02010600030101010101" pitchFamily="2" charset="-122"/>
              </a:rPr>
              <a:t>为电机转子电角速度</a:t>
            </a:r>
            <a:endParaRPr lang="zh-CN" altLang="en-US" sz="2200" b="1" dirty="0"/>
          </a:p>
        </p:txBody>
      </p:sp>
      <p:sp>
        <p:nvSpPr>
          <p:cNvPr id="20" name="文本框 19">
            <a:extLst>
              <a:ext uri="{FF2B5EF4-FFF2-40B4-BE49-F238E27FC236}">
                <a16:creationId xmlns:a16="http://schemas.microsoft.com/office/drawing/2014/main" id="{F5A4F307-7797-CACA-4C4D-932DF4D701E4}"/>
              </a:ext>
            </a:extLst>
          </p:cNvPr>
          <p:cNvSpPr txBox="1"/>
          <p:nvPr/>
        </p:nvSpPr>
        <p:spPr>
          <a:xfrm>
            <a:off x="602549" y="5320480"/>
            <a:ext cx="11341855" cy="1113766"/>
          </a:xfrm>
          <a:prstGeom prst="rect">
            <a:avLst/>
          </a:prstGeom>
          <a:noFill/>
        </p:spPr>
        <p:txBody>
          <a:bodyPr wrap="square">
            <a:spAutoFit/>
          </a:bodyPr>
          <a:lstStyle/>
          <a:p>
            <a:pPr>
              <a:lnSpc>
                <a:spcPct val="150000"/>
              </a:lnSpc>
            </a:pPr>
            <a:r>
              <a:rPr lang="en-US" altLang="zh-CN" sz="2400" b="1"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异步电机在两相以任意转速旋转的</a:t>
            </a:r>
            <a:r>
              <a:rPr lang="en-US" altLang="zh-CN" sz="2400" b="1" dirty="0">
                <a:solidFill>
                  <a:srgbClr val="FF0000"/>
                </a:solidFill>
                <a:effectLst/>
                <a:latin typeface="黑体" panose="02010609060101010101" pitchFamily="49" charset="-122"/>
                <a:ea typeface="黑体" panose="02010609060101010101" pitchFamily="49" charset="-122"/>
              </a:rPr>
              <a:t>dq</a:t>
            </a:r>
            <a:r>
              <a:rPr lang="en-US" altLang="zh-CN" sz="2400" b="1"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坐标系上的数学模型。它比</a:t>
            </a:r>
            <a:r>
              <a:rPr lang="en-US" altLang="zh-CN" sz="2400" b="1" dirty="0">
                <a:solidFill>
                  <a:srgbClr val="FF0000"/>
                </a:solidFill>
                <a:effectLst/>
                <a:latin typeface="黑体" panose="02010609060101010101" pitchFamily="49" charset="-122"/>
                <a:ea typeface="黑体" panose="02010609060101010101" pitchFamily="49" charset="-122"/>
              </a:rPr>
              <a:t>ABC</a:t>
            </a:r>
            <a:r>
              <a:rPr lang="en-US" altLang="zh-CN" sz="2400" b="1"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坐标系上的数学模型简单得多，阶次也降低了，但其非线性、多变量、强耦合的性质并未改变。</a:t>
            </a:r>
            <a:endParaRPr lang="zh-CN" altLang="en-US" sz="2400" b="1" dirty="0">
              <a:solidFill>
                <a:srgbClr val="FF0000"/>
              </a:solidFill>
              <a:latin typeface="黑体" panose="02010609060101010101" pitchFamily="49" charset="-122"/>
              <a:ea typeface="黑体" panose="02010609060101010101" pitchFamily="49" charset="-122"/>
            </a:endParaRPr>
          </a:p>
        </p:txBody>
      </p:sp>
      <p:graphicFrame>
        <p:nvGraphicFramePr>
          <p:cNvPr id="3" name="对象 2">
            <a:extLst>
              <a:ext uri="{FF2B5EF4-FFF2-40B4-BE49-F238E27FC236}">
                <a16:creationId xmlns:a16="http://schemas.microsoft.com/office/drawing/2014/main" id="{84BD1E6E-A2F4-2B31-9DAC-B795DF4811D5}"/>
              </a:ext>
            </a:extLst>
          </p:cNvPr>
          <p:cNvGraphicFramePr>
            <a:graphicFrameLocks noChangeAspect="1"/>
          </p:cNvGraphicFramePr>
          <p:nvPr>
            <p:extLst>
              <p:ext uri="{D42A27DB-BD31-4B8C-83A1-F6EECF244321}">
                <p14:modId xmlns:p14="http://schemas.microsoft.com/office/powerpoint/2010/main" val="4117756140"/>
              </p:ext>
            </p:extLst>
          </p:nvPr>
        </p:nvGraphicFramePr>
        <p:xfrm>
          <a:off x="1115873" y="4150288"/>
          <a:ext cx="4087945" cy="1113765"/>
        </p:xfrm>
        <a:graphic>
          <a:graphicData uri="http://schemas.openxmlformats.org/presentationml/2006/ole">
            <mc:AlternateContent xmlns:mc="http://schemas.openxmlformats.org/markup-compatibility/2006">
              <mc:Choice xmlns:v="urn:schemas-microsoft-com:vml" Requires="v">
                <p:oleObj name="Equation" r:id="rId8" imgW="1549080" imgH="431640" progId="Equation.DSMT4">
                  <p:embed/>
                </p:oleObj>
              </mc:Choice>
              <mc:Fallback>
                <p:oleObj name="Equation" r:id="rId8" imgW="1549080" imgH="431640" progId="Equation.DSMT4">
                  <p:embed/>
                  <p:pic>
                    <p:nvPicPr>
                      <p:cNvPr id="10" name="对象 9">
                        <a:extLst>
                          <a:ext uri="{FF2B5EF4-FFF2-40B4-BE49-F238E27FC236}">
                            <a16:creationId xmlns:a16="http://schemas.microsoft.com/office/drawing/2014/main" id="{D9BCAFE7-B40D-29C2-CEB5-522601B3CE88}"/>
                          </a:ext>
                        </a:extLst>
                      </p:cNvPr>
                      <p:cNvPicPr>
                        <a:picLocks noChangeAspect="1" noChangeArrowheads="1"/>
                      </p:cNvPicPr>
                      <p:nvPr/>
                    </p:nvPicPr>
                    <p:blipFill>
                      <a:blip r:embed="rId9"/>
                      <a:srcRect/>
                      <a:stretch>
                        <a:fillRect/>
                      </a:stretch>
                    </p:blipFill>
                    <p:spPr bwMode="auto">
                      <a:xfrm>
                        <a:off x="1115873" y="4150288"/>
                        <a:ext cx="4087945" cy="1113765"/>
                      </a:xfrm>
                      <a:prstGeom prst="rect">
                        <a:avLst/>
                      </a:prstGeom>
                      <a:noFill/>
                    </p:spPr>
                  </p:pic>
                </p:oleObj>
              </mc:Fallback>
            </mc:AlternateContent>
          </a:graphicData>
        </a:graphic>
      </p:graphicFrame>
      <p:sp>
        <p:nvSpPr>
          <p:cNvPr id="10" name="箭头: 五边形 9">
            <a:extLst>
              <a:ext uri="{FF2B5EF4-FFF2-40B4-BE49-F238E27FC236}">
                <a16:creationId xmlns:a16="http://schemas.microsoft.com/office/drawing/2014/main" id="{F24F9797-A171-F841-FD7C-B5AFE5319CB8}"/>
              </a:ext>
            </a:extLst>
          </p:cNvPr>
          <p:cNvSpPr/>
          <p:nvPr/>
        </p:nvSpPr>
        <p:spPr>
          <a:xfrm rot="5400000">
            <a:off x="2861777" y="3823113"/>
            <a:ext cx="665672" cy="34991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86577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7632903"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4</a:t>
            </a:r>
            <a:r>
              <a:rPr lang="zh-CN" altLang="en-US" sz="2400" b="1" dirty="0">
                <a:solidFill>
                  <a:prstClr val="white"/>
                </a:solidFill>
                <a:latin typeface="微软雅黑" panose="020B0503020204020204" pitchFamily="34" charset="-122"/>
                <a:ea typeface="微软雅黑" panose="020B0503020204020204" pitchFamily="34" charset="-122"/>
              </a:rPr>
              <a:t>、异步电机在两相静止坐标系</a:t>
            </a:r>
            <a:r>
              <a:rPr lang="en-US" altLang="zh-CN" sz="2400" b="1" dirty="0">
                <a:solidFill>
                  <a:prstClr val="white"/>
                </a:solidFill>
                <a:latin typeface="微软雅黑" panose="020B0503020204020204" pitchFamily="34" charset="-122"/>
                <a:ea typeface="微软雅黑" panose="020B0503020204020204" pitchFamily="34" charset="-122"/>
              </a:rPr>
              <a:t>α</a:t>
            </a:r>
            <a:r>
              <a:rPr lang="zh-CN" altLang="en-US" sz="2400" b="1" dirty="0">
                <a:solidFill>
                  <a:prstClr val="white"/>
                </a:solidFill>
                <a:latin typeface="微软雅黑" panose="020B0503020204020204" pitchFamily="34" charset="-122"/>
                <a:ea typeface="微软雅黑" panose="020B0503020204020204" pitchFamily="34" charset="-122"/>
              </a:rPr>
              <a:t>、</a:t>
            </a:r>
            <a:r>
              <a:rPr lang="en-US" altLang="zh-CN" sz="2400" b="1" dirty="0">
                <a:solidFill>
                  <a:prstClr val="white"/>
                </a:solidFill>
                <a:latin typeface="微软雅黑" panose="020B0503020204020204" pitchFamily="34" charset="-122"/>
                <a:ea typeface="微软雅黑" panose="020B0503020204020204" pitchFamily="34" charset="-122"/>
              </a:rPr>
              <a:t>β</a:t>
            </a:r>
            <a:r>
              <a:rPr lang="zh-CN" altLang="en-US" sz="2400" b="1" dirty="0">
                <a:solidFill>
                  <a:prstClr val="white"/>
                </a:solidFill>
                <a:latin typeface="微软雅黑" panose="020B0503020204020204" pitchFamily="34" charset="-122"/>
                <a:ea typeface="微软雅黑" panose="020B0503020204020204" pitchFamily="34" charset="-122"/>
              </a:rPr>
              <a:t>上的数学模型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403067DF-9DB0-A61E-0BFD-C2F4BE525AA5}"/>
              </a:ext>
            </a:extLst>
          </p:cNvPr>
          <p:cNvSpPr txBox="1"/>
          <p:nvPr/>
        </p:nvSpPr>
        <p:spPr>
          <a:xfrm>
            <a:off x="344587" y="1825787"/>
            <a:ext cx="11359951" cy="1141851"/>
          </a:xfrm>
          <a:prstGeom prst="rect">
            <a:avLst/>
          </a:prstGeom>
          <a:noFill/>
        </p:spPr>
        <p:txBody>
          <a:bodyPr wrap="square">
            <a:spAutoFit/>
          </a:bodyPr>
          <a:lstStyle/>
          <a:p>
            <a:pPr>
              <a:lnSpc>
                <a:spcPct val="150000"/>
              </a:lnSpc>
            </a:pPr>
            <a:r>
              <a:rPr lang="en-US" altLang="zh-CN" sz="2400" b="1" dirty="0">
                <a:solidFill>
                  <a:srgbClr val="000000"/>
                </a:solidFill>
                <a:effectLst/>
                <a:latin typeface="宋体" panose="02010600030101010101" pitchFamily="2" charset="-122"/>
                <a:cs typeface="Times New Roman" panose="02020603050405020304" pitchFamily="18" charset="0"/>
              </a:rPr>
              <a:t>在静止坐标系</a:t>
            </a:r>
            <a:r>
              <a:rPr lang="en-US" altLang="zh-CN" sz="2400" b="1" i="1" dirty="0">
                <a:solidFill>
                  <a:srgbClr val="000000"/>
                </a:solidFill>
                <a:effectLst/>
                <a:latin typeface="Times New Roman" panose="02020603050405020304" pitchFamily="18" charset="0"/>
                <a:ea typeface="宋体" panose="02010600030101010101" pitchFamily="2" charset="-122"/>
              </a:rPr>
              <a:t>α</a:t>
            </a:r>
            <a:r>
              <a:rPr lang="en-US" altLang="zh-CN" sz="2400" b="1" dirty="0">
                <a:solidFill>
                  <a:srgbClr val="000000"/>
                </a:solidFill>
                <a:effectLst/>
                <a:latin typeface="宋体" panose="02010600030101010101" pitchFamily="2" charset="-122"/>
                <a:cs typeface="Times New Roman" panose="02020603050405020304" pitchFamily="18" charset="0"/>
              </a:rPr>
              <a:t>、</a:t>
            </a:r>
            <a:r>
              <a:rPr lang="en-US" altLang="zh-CN" sz="2400" b="1" i="1" dirty="0">
                <a:solidFill>
                  <a:srgbClr val="000000"/>
                </a:solidFill>
                <a:effectLst/>
                <a:latin typeface="Times New Roman" panose="02020603050405020304" pitchFamily="18" charset="0"/>
                <a:ea typeface="宋体" panose="02010600030101010101" pitchFamily="2" charset="-122"/>
              </a:rPr>
              <a:t>β</a:t>
            </a:r>
            <a:r>
              <a:rPr lang="en-US" altLang="zh-CN" sz="2400" b="1" dirty="0">
                <a:solidFill>
                  <a:srgbClr val="000000"/>
                </a:solidFill>
                <a:effectLst/>
                <a:latin typeface="宋体" panose="02010600030101010101" pitchFamily="2" charset="-122"/>
                <a:cs typeface="Times New Roman" panose="02020603050405020304" pitchFamily="18" charset="0"/>
              </a:rPr>
              <a:t>上的数学模型是任意旋转坐标系数学模型当坐标转速等于零时的特例。当</a:t>
            </a:r>
            <a:r>
              <a:rPr lang="en-US" altLang="zh-CN" sz="2400" b="1" i="1" dirty="0">
                <a:solidFill>
                  <a:srgbClr val="000000"/>
                </a:solidFill>
                <a:effectLst/>
                <a:latin typeface="Times New Roman" panose="02020603050405020304" pitchFamily="18" charset="0"/>
                <a:ea typeface="宋体" panose="02010600030101010101" pitchFamily="2" charset="-122"/>
              </a:rPr>
              <a:t>ω</a:t>
            </a:r>
            <a:r>
              <a:rPr lang="en-US" altLang="zh-CN" sz="2400" b="1" i="1" baseline="-25000" dirty="0">
                <a:solidFill>
                  <a:srgbClr val="000000"/>
                </a:solidFill>
                <a:effectLst/>
                <a:latin typeface="Times New Roman" panose="02020603050405020304" pitchFamily="18" charset="0"/>
                <a:ea typeface="宋体" panose="02010600030101010101" pitchFamily="2" charset="-122"/>
              </a:rPr>
              <a:t>dqs</a:t>
            </a:r>
            <a:r>
              <a:rPr lang="en-US" altLang="zh-CN" sz="2400" b="1" dirty="0">
                <a:solidFill>
                  <a:srgbClr val="000000"/>
                </a:solidFill>
                <a:effectLst/>
                <a:latin typeface="Times New Roman" panose="02020603050405020304" pitchFamily="18" charset="0"/>
                <a:ea typeface="宋体" panose="02010600030101010101" pitchFamily="2" charset="-122"/>
              </a:rPr>
              <a:t>= 0</a:t>
            </a:r>
            <a:r>
              <a:rPr lang="en-US" altLang="zh-CN" sz="2400" b="1" dirty="0">
                <a:solidFill>
                  <a:srgbClr val="000000"/>
                </a:solidFill>
                <a:effectLst/>
                <a:latin typeface="宋体" panose="02010600030101010101" pitchFamily="2" charset="-122"/>
                <a:cs typeface="Times New Roman" panose="02020603050405020304" pitchFamily="18" charset="0"/>
              </a:rPr>
              <a:t>时，</a:t>
            </a:r>
            <a:r>
              <a:rPr lang="en-US" altLang="zh-CN" sz="2400" b="1" i="1" dirty="0">
                <a:solidFill>
                  <a:srgbClr val="000000"/>
                </a:solidFill>
                <a:effectLst/>
                <a:latin typeface="Times New Roman" panose="02020603050405020304" pitchFamily="18" charset="0"/>
                <a:ea typeface="宋体" panose="02010600030101010101" pitchFamily="2" charset="-122"/>
              </a:rPr>
              <a:t>ω</a:t>
            </a:r>
            <a:r>
              <a:rPr lang="en-US" altLang="zh-CN" sz="2400" b="1" i="1" baseline="-25000" dirty="0">
                <a:solidFill>
                  <a:srgbClr val="000000"/>
                </a:solidFill>
                <a:effectLst/>
                <a:latin typeface="Times New Roman" panose="02020603050405020304" pitchFamily="18" charset="0"/>
                <a:ea typeface="宋体" panose="02010600030101010101" pitchFamily="2" charset="-122"/>
              </a:rPr>
              <a:t>dqr</a:t>
            </a:r>
            <a:r>
              <a:rPr lang="en-US" altLang="zh-CN" sz="2400" b="1" dirty="0">
                <a:solidFill>
                  <a:srgbClr val="000000"/>
                </a:solidFill>
                <a:effectLst/>
                <a:latin typeface="Times New Roman" panose="02020603050405020304" pitchFamily="18" charset="0"/>
                <a:ea typeface="宋体" panose="02010600030101010101" pitchFamily="2" charset="-122"/>
              </a:rPr>
              <a:t>= -</a:t>
            </a:r>
            <a:r>
              <a:rPr lang="en-US" altLang="zh-CN" sz="2400" b="1" i="1" dirty="0">
                <a:solidFill>
                  <a:srgbClr val="000000"/>
                </a:solidFill>
                <a:effectLst/>
                <a:latin typeface="Times New Roman" panose="02020603050405020304" pitchFamily="18" charset="0"/>
                <a:ea typeface="宋体" panose="02010600030101010101" pitchFamily="2" charset="-122"/>
              </a:rPr>
              <a:t>ω</a:t>
            </a:r>
            <a:r>
              <a:rPr lang="en-US" altLang="zh-CN" sz="2400" b="1" dirty="0">
                <a:solidFill>
                  <a:srgbClr val="000000"/>
                </a:solidFill>
                <a:effectLst/>
                <a:latin typeface="宋体" panose="02010600030101010101" pitchFamily="2" charset="-122"/>
                <a:cs typeface="Times New Roman" panose="02020603050405020304" pitchFamily="18" charset="0"/>
              </a:rPr>
              <a:t>，即转子角转速的负值，并将下角标</a:t>
            </a:r>
            <a:r>
              <a:rPr lang="en-US" altLang="zh-CN" sz="2400" b="1" dirty="0">
                <a:solidFill>
                  <a:srgbClr val="000000"/>
                </a:solidFill>
                <a:effectLst/>
                <a:latin typeface="Times New Roman" panose="02020603050405020304" pitchFamily="18" charset="0"/>
                <a:ea typeface="宋体" panose="02010600030101010101" pitchFamily="2" charset="-122"/>
              </a:rPr>
              <a:t>d</a:t>
            </a:r>
            <a:r>
              <a:rPr lang="en-US" altLang="zh-CN" sz="2400" b="1" dirty="0">
                <a:solidFill>
                  <a:srgbClr val="000000"/>
                </a:solidFill>
                <a:effectLst/>
                <a:latin typeface="宋体" panose="02010600030101010101" pitchFamily="2" charset="-122"/>
                <a:cs typeface="Times New Roman" panose="02020603050405020304" pitchFamily="18" charset="0"/>
              </a:rPr>
              <a:t>，</a:t>
            </a:r>
            <a:r>
              <a:rPr lang="en-US" altLang="zh-CN" sz="2400" b="1" dirty="0">
                <a:solidFill>
                  <a:srgbClr val="000000"/>
                </a:solidFill>
                <a:effectLst/>
                <a:latin typeface="Times New Roman" panose="02020603050405020304" pitchFamily="18" charset="0"/>
                <a:ea typeface="宋体" panose="02010600030101010101" pitchFamily="2" charset="-122"/>
              </a:rPr>
              <a:t>q </a:t>
            </a:r>
            <a:r>
              <a:rPr lang="en-US" altLang="zh-CN" sz="2400" b="1" dirty="0">
                <a:solidFill>
                  <a:srgbClr val="000000"/>
                </a:solidFill>
                <a:effectLst/>
                <a:latin typeface="宋体" panose="02010600030101010101" pitchFamily="2" charset="-122"/>
                <a:cs typeface="Times New Roman" panose="02020603050405020304" pitchFamily="18" charset="0"/>
              </a:rPr>
              <a:t>改成</a:t>
            </a:r>
            <a:r>
              <a:rPr lang="en-US" altLang="zh-CN" sz="2400" b="1" i="1" dirty="0">
                <a:solidFill>
                  <a:srgbClr val="000000"/>
                </a:solidFill>
                <a:effectLst/>
                <a:latin typeface="Times New Roman" panose="02020603050405020304" pitchFamily="18" charset="0"/>
                <a:ea typeface="宋体" panose="02010600030101010101" pitchFamily="2" charset="-122"/>
              </a:rPr>
              <a:t>α</a:t>
            </a:r>
            <a:r>
              <a:rPr lang="en-US" altLang="zh-CN" sz="2400" b="1" dirty="0">
                <a:solidFill>
                  <a:srgbClr val="000000"/>
                </a:solidFill>
                <a:effectLst/>
                <a:latin typeface="宋体" panose="02010600030101010101" pitchFamily="2" charset="-122"/>
                <a:cs typeface="Times New Roman" panose="02020603050405020304" pitchFamily="18" charset="0"/>
              </a:rPr>
              <a:t>、</a:t>
            </a:r>
            <a:r>
              <a:rPr lang="en-US" altLang="zh-CN" sz="2400" b="1" i="1" dirty="0">
                <a:solidFill>
                  <a:srgbClr val="000000"/>
                </a:solidFill>
                <a:effectLst/>
                <a:latin typeface="Times New Roman" panose="02020603050405020304" pitchFamily="18" charset="0"/>
                <a:ea typeface="宋体" panose="02010600030101010101" pitchFamily="2" charset="-122"/>
              </a:rPr>
              <a:t>β</a:t>
            </a:r>
            <a:r>
              <a:rPr lang="en-US" altLang="zh-CN" sz="2400" b="1" dirty="0">
                <a:solidFill>
                  <a:srgbClr val="000000"/>
                </a:solidFill>
                <a:effectLst/>
                <a:latin typeface="宋体" panose="02010600030101010101" pitchFamily="2" charset="-122"/>
                <a:cs typeface="Times New Roman" panose="02020603050405020304" pitchFamily="18" charset="0"/>
              </a:rPr>
              <a:t>，</a:t>
            </a:r>
            <a:endParaRPr lang="zh-CN" altLang="en-US" sz="2400" b="1" dirty="0"/>
          </a:p>
        </p:txBody>
      </p:sp>
      <p:graphicFrame>
        <p:nvGraphicFramePr>
          <p:cNvPr id="14" name="对象 13">
            <a:extLst>
              <a:ext uri="{FF2B5EF4-FFF2-40B4-BE49-F238E27FC236}">
                <a16:creationId xmlns:a16="http://schemas.microsoft.com/office/drawing/2014/main" id="{35D0241A-32E4-357F-F380-BEA2E7E8BEEA}"/>
              </a:ext>
            </a:extLst>
          </p:cNvPr>
          <p:cNvGraphicFramePr>
            <a:graphicFrameLocks noChangeAspect="1"/>
          </p:cNvGraphicFramePr>
          <p:nvPr>
            <p:extLst>
              <p:ext uri="{D42A27DB-BD31-4B8C-83A1-F6EECF244321}">
                <p14:modId xmlns:p14="http://schemas.microsoft.com/office/powerpoint/2010/main" val="2511673076"/>
              </p:ext>
            </p:extLst>
          </p:nvPr>
        </p:nvGraphicFramePr>
        <p:xfrm>
          <a:off x="509951" y="3255904"/>
          <a:ext cx="6178237" cy="1728505"/>
        </p:xfrm>
        <a:graphic>
          <a:graphicData uri="http://schemas.openxmlformats.org/presentationml/2006/ole">
            <mc:AlternateContent xmlns:mc="http://schemas.openxmlformats.org/markup-compatibility/2006">
              <mc:Choice xmlns:v="urn:schemas-microsoft-com:vml" Requires="v">
                <p:oleObj name="Equation" r:id="rId4" imgW="3365500" imgH="939800" progId="Equation.DSMT4">
                  <p:embed/>
                </p:oleObj>
              </mc:Choice>
              <mc:Fallback>
                <p:oleObj name="Equation" r:id="rId4" imgW="3365500" imgH="9398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51" y="3255904"/>
                        <a:ext cx="6178237" cy="1728505"/>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114AD1B2-402D-347E-A3F7-AFE84BCB2D74}"/>
              </a:ext>
            </a:extLst>
          </p:cNvPr>
          <p:cNvGraphicFramePr>
            <a:graphicFrameLocks noChangeAspect="1"/>
          </p:cNvGraphicFramePr>
          <p:nvPr>
            <p:extLst>
              <p:ext uri="{D42A27DB-BD31-4B8C-83A1-F6EECF244321}">
                <p14:modId xmlns:p14="http://schemas.microsoft.com/office/powerpoint/2010/main" val="1995354534"/>
              </p:ext>
            </p:extLst>
          </p:nvPr>
        </p:nvGraphicFramePr>
        <p:xfrm>
          <a:off x="7256463" y="3255963"/>
          <a:ext cx="4041775" cy="1728787"/>
        </p:xfrm>
        <a:graphic>
          <a:graphicData uri="http://schemas.openxmlformats.org/presentationml/2006/ole">
            <mc:AlternateContent xmlns:mc="http://schemas.openxmlformats.org/markup-compatibility/2006">
              <mc:Choice xmlns:v="urn:schemas-microsoft-com:vml" Requires="v">
                <p:oleObj name="Equation" r:id="rId6" imgW="2197080" imgH="939600" progId="Equation.DSMT4">
                  <p:embed/>
                </p:oleObj>
              </mc:Choice>
              <mc:Fallback>
                <p:oleObj name="Equation" r:id="rId6" imgW="2197080" imgH="939600" progId="Equation.DSMT4">
                  <p:embed/>
                  <p:pic>
                    <p:nvPicPr>
                      <p:cNvPr id="0" name="Object 3"/>
                      <p:cNvPicPr>
                        <a:picLocks noChangeAspect="1" noChangeArrowheads="1"/>
                      </p:cNvPicPr>
                      <p:nvPr/>
                    </p:nvPicPr>
                    <p:blipFill>
                      <a:blip r:embed="rId7"/>
                      <a:srcRect/>
                      <a:stretch>
                        <a:fillRect/>
                      </a:stretch>
                    </p:blipFill>
                    <p:spPr bwMode="auto">
                      <a:xfrm>
                        <a:off x="7256463" y="3255963"/>
                        <a:ext cx="4041775" cy="1728787"/>
                      </a:xfrm>
                      <a:prstGeom prst="rect">
                        <a:avLst/>
                      </a:prstGeom>
                      <a:noFill/>
                    </p:spPr>
                  </p:pic>
                </p:oleObj>
              </mc:Fallback>
            </mc:AlternateContent>
          </a:graphicData>
        </a:graphic>
      </p:graphicFrame>
      <p:graphicFrame>
        <p:nvGraphicFramePr>
          <p:cNvPr id="22" name="对象 21">
            <a:extLst>
              <a:ext uri="{FF2B5EF4-FFF2-40B4-BE49-F238E27FC236}">
                <a16:creationId xmlns:a16="http://schemas.microsoft.com/office/drawing/2014/main" id="{77F6368F-2E84-1488-E68E-34E25809AC3B}"/>
              </a:ext>
            </a:extLst>
          </p:cNvPr>
          <p:cNvGraphicFramePr>
            <a:graphicFrameLocks noChangeAspect="1"/>
          </p:cNvGraphicFramePr>
          <p:nvPr>
            <p:extLst>
              <p:ext uri="{D42A27DB-BD31-4B8C-83A1-F6EECF244321}">
                <p14:modId xmlns:p14="http://schemas.microsoft.com/office/powerpoint/2010/main" val="2559706564"/>
              </p:ext>
            </p:extLst>
          </p:nvPr>
        </p:nvGraphicFramePr>
        <p:xfrm>
          <a:off x="1993664" y="5474820"/>
          <a:ext cx="4166979" cy="720459"/>
        </p:xfrm>
        <a:graphic>
          <a:graphicData uri="http://schemas.openxmlformats.org/presentationml/2006/ole">
            <mc:AlternateContent xmlns:mc="http://schemas.openxmlformats.org/markup-compatibility/2006">
              <mc:Choice xmlns:v="urn:schemas-microsoft-com:vml" Requires="v">
                <p:oleObj name="Equation" r:id="rId8" imgW="1358310" imgH="241195" progId="Equation.DSMT4">
                  <p:embed/>
                </p:oleObj>
              </mc:Choice>
              <mc:Fallback>
                <p:oleObj name="Equation" r:id="rId8" imgW="1358310" imgH="241195"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3664" y="5474820"/>
                        <a:ext cx="4166979" cy="720459"/>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0310CF6E-1EC1-10CE-53AC-E5C4ECDF8976}"/>
              </a:ext>
            </a:extLst>
          </p:cNvPr>
          <p:cNvGraphicFramePr>
            <a:graphicFrameLocks noChangeAspect="1"/>
          </p:cNvGraphicFramePr>
          <p:nvPr>
            <p:extLst>
              <p:ext uri="{D42A27DB-BD31-4B8C-83A1-F6EECF244321}">
                <p14:modId xmlns:p14="http://schemas.microsoft.com/office/powerpoint/2010/main" val="2460851198"/>
              </p:ext>
            </p:extLst>
          </p:nvPr>
        </p:nvGraphicFramePr>
        <p:xfrm>
          <a:off x="6990071" y="5297969"/>
          <a:ext cx="2287037" cy="1021543"/>
        </p:xfrm>
        <a:graphic>
          <a:graphicData uri="http://schemas.openxmlformats.org/presentationml/2006/ole">
            <mc:AlternateContent xmlns:mc="http://schemas.openxmlformats.org/markup-compatibility/2006">
              <mc:Choice xmlns:v="urn:schemas-microsoft-com:vml" Requires="v">
                <p:oleObj name="Equation" r:id="rId10" imgW="952087" imgH="418918" progId="Equation.DSMT4">
                  <p:embed/>
                </p:oleObj>
              </mc:Choice>
              <mc:Fallback>
                <p:oleObj name="Equation" r:id="rId10" imgW="952087" imgH="418918"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0071" y="5297969"/>
                        <a:ext cx="2287037" cy="1021543"/>
                      </a:xfrm>
                      <a:prstGeom prst="rect">
                        <a:avLst/>
                      </a:prstGeom>
                      <a:noFill/>
                    </p:spPr>
                  </p:pic>
                </p:oleObj>
              </mc:Fallback>
            </mc:AlternateContent>
          </a:graphicData>
        </a:graphic>
      </p:graphicFrame>
    </p:spTree>
    <p:extLst>
      <p:ext uri="{BB962C8B-B14F-4D97-AF65-F5344CB8AC3E}">
        <p14:creationId xmlns:p14="http://schemas.microsoft.com/office/powerpoint/2010/main" val="162835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883667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5</a:t>
            </a:r>
            <a:r>
              <a:rPr lang="zh-CN" altLang="en-US" sz="2400" b="1" dirty="0">
                <a:solidFill>
                  <a:prstClr val="white"/>
                </a:solidFill>
                <a:latin typeface="微软雅黑" panose="020B0503020204020204" pitchFamily="34" charset="-122"/>
                <a:ea typeface="微软雅黑" panose="020B0503020204020204" pitchFamily="34" charset="-122"/>
              </a:rPr>
              <a:t>、异步电机在两相同步旋转坐标系上的数学模型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a:extLst>
              <a:ext uri="{FF2B5EF4-FFF2-40B4-BE49-F238E27FC236}">
                <a16:creationId xmlns:a16="http://schemas.microsoft.com/office/drawing/2014/main" id="{0310CF6E-1EC1-10CE-53AC-E5C4ECDF8976}"/>
              </a:ext>
            </a:extLst>
          </p:cNvPr>
          <p:cNvGraphicFramePr>
            <a:graphicFrameLocks noChangeAspect="1"/>
          </p:cNvGraphicFramePr>
          <p:nvPr>
            <p:extLst>
              <p:ext uri="{D42A27DB-BD31-4B8C-83A1-F6EECF244321}">
                <p14:modId xmlns:p14="http://schemas.microsoft.com/office/powerpoint/2010/main" val="3838277646"/>
              </p:ext>
            </p:extLst>
          </p:nvPr>
        </p:nvGraphicFramePr>
        <p:xfrm>
          <a:off x="6937987" y="5524721"/>
          <a:ext cx="2287037" cy="1021543"/>
        </p:xfrm>
        <a:graphic>
          <a:graphicData uri="http://schemas.openxmlformats.org/presentationml/2006/ole">
            <mc:AlternateContent xmlns:mc="http://schemas.openxmlformats.org/markup-compatibility/2006">
              <mc:Choice xmlns:v="urn:schemas-microsoft-com:vml" Requires="v">
                <p:oleObj name="Equation" r:id="rId4" imgW="952087" imgH="418918" progId="Equation.DSMT4">
                  <p:embed/>
                </p:oleObj>
              </mc:Choice>
              <mc:Fallback>
                <p:oleObj name="Equation" r:id="rId4" imgW="952087" imgH="418918" progId="Equation.DSMT4">
                  <p:embed/>
                  <p:pic>
                    <p:nvPicPr>
                      <p:cNvPr id="24" name="对象 23">
                        <a:extLst>
                          <a:ext uri="{FF2B5EF4-FFF2-40B4-BE49-F238E27FC236}">
                            <a16:creationId xmlns:a16="http://schemas.microsoft.com/office/drawing/2014/main" id="{0310CF6E-1EC1-10CE-53AC-E5C4ECDF8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987" y="5524721"/>
                        <a:ext cx="2287037" cy="1021543"/>
                      </a:xfrm>
                      <a:prstGeom prst="rect">
                        <a:avLst/>
                      </a:prstGeom>
                      <a:noFill/>
                    </p:spPr>
                  </p:pic>
                </p:oleObj>
              </mc:Fallback>
            </mc:AlternateContent>
          </a:graphicData>
        </a:graphic>
      </p:graphicFrame>
      <p:sp>
        <p:nvSpPr>
          <p:cNvPr id="4" name="文本框 3">
            <a:extLst>
              <a:ext uri="{FF2B5EF4-FFF2-40B4-BE49-F238E27FC236}">
                <a16:creationId xmlns:a16="http://schemas.microsoft.com/office/drawing/2014/main" id="{07B3989B-1791-0DE3-CC7E-AD2A3F371734}"/>
              </a:ext>
            </a:extLst>
          </p:cNvPr>
          <p:cNvSpPr txBox="1"/>
          <p:nvPr/>
        </p:nvSpPr>
        <p:spPr>
          <a:xfrm>
            <a:off x="268147" y="1766392"/>
            <a:ext cx="11655706" cy="1141851"/>
          </a:xfrm>
          <a:prstGeom prst="rect">
            <a:avLst/>
          </a:prstGeom>
          <a:noFill/>
        </p:spPr>
        <p:txBody>
          <a:bodyPr wrap="square">
            <a:spAutoFit/>
          </a:bodyPr>
          <a:lstStyle/>
          <a:p>
            <a:pPr>
              <a:lnSpc>
                <a:spcPct val="150000"/>
              </a:lnSpc>
            </a:pPr>
            <a:r>
              <a:rPr lang="en-US" altLang="zh-CN" sz="2400" b="1" dirty="0">
                <a:solidFill>
                  <a:srgbClr val="000000"/>
                </a:solidFill>
                <a:effectLst/>
                <a:latin typeface="宋体" panose="02010600030101010101" pitchFamily="2" charset="-122"/>
                <a:cs typeface="Times New Roman" panose="02020603050405020304" pitchFamily="18" charset="0"/>
              </a:rPr>
              <a:t>坐标轴的旋转速度</a:t>
            </a:r>
            <a:r>
              <a:rPr lang="en-US" altLang="zh-CN" sz="2400" b="1" i="1" dirty="0">
                <a:solidFill>
                  <a:srgbClr val="000000"/>
                </a:solidFill>
                <a:effectLst/>
                <a:latin typeface="Times New Roman" panose="02020603050405020304" pitchFamily="18" charset="0"/>
                <a:ea typeface="宋体" panose="02010600030101010101" pitchFamily="2" charset="-122"/>
              </a:rPr>
              <a:t>ω</a:t>
            </a:r>
            <a:r>
              <a:rPr lang="en-US" altLang="zh-CN" sz="2400" b="1" i="1" baseline="-25000" dirty="0">
                <a:solidFill>
                  <a:srgbClr val="000000"/>
                </a:solidFill>
                <a:effectLst/>
                <a:latin typeface="Times New Roman" panose="02020603050405020304" pitchFamily="18" charset="0"/>
                <a:ea typeface="宋体" panose="02010600030101010101" pitchFamily="2" charset="-122"/>
              </a:rPr>
              <a:t>dqs</a:t>
            </a:r>
            <a:r>
              <a:rPr lang="en-US" altLang="zh-CN" sz="2400" b="1" dirty="0">
                <a:solidFill>
                  <a:srgbClr val="000000"/>
                </a:solidFill>
                <a:effectLst/>
                <a:latin typeface="宋体" panose="02010600030101010101" pitchFamily="2" charset="-122"/>
                <a:cs typeface="Times New Roman" panose="02020603050405020304" pitchFamily="18" charset="0"/>
              </a:rPr>
              <a:t>等于定子频率的同步角转速</a:t>
            </a:r>
            <a:r>
              <a:rPr lang="en-US" altLang="zh-CN" sz="2400" b="1" i="1" dirty="0">
                <a:solidFill>
                  <a:srgbClr val="000000"/>
                </a:solidFill>
                <a:effectLst/>
                <a:latin typeface="Times New Roman" panose="02020603050405020304" pitchFamily="18" charset="0"/>
                <a:ea typeface="宋体" panose="02010600030101010101" pitchFamily="2" charset="-122"/>
              </a:rPr>
              <a:t>ω</a:t>
            </a:r>
            <a:r>
              <a:rPr lang="en-US" altLang="zh-CN" sz="2400" b="1" baseline="-25000" dirty="0">
                <a:solidFill>
                  <a:srgbClr val="000000"/>
                </a:solidFill>
                <a:effectLst/>
                <a:latin typeface="Times New Roman" panose="02020603050405020304" pitchFamily="18" charset="0"/>
                <a:ea typeface="宋体" panose="02010600030101010101" pitchFamily="2" charset="-122"/>
              </a:rPr>
              <a:t>1</a:t>
            </a:r>
            <a:r>
              <a:rPr lang="en-US" altLang="zh-CN" sz="2400" b="1" dirty="0">
                <a:solidFill>
                  <a:srgbClr val="000000"/>
                </a:solidFill>
                <a:effectLst/>
                <a:latin typeface="宋体" panose="02010600030101010101" pitchFamily="2" charset="-122"/>
                <a:cs typeface="Times New Roman" panose="02020603050405020304" pitchFamily="18" charset="0"/>
              </a:rPr>
              <a:t>。而转子的转速为</a:t>
            </a:r>
            <a:r>
              <a:rPr lang="en-US" altLang="zh-CN" sz="2400" b="1" i="1" dirty="0">
                <a:solidFill>
                  <a:srgbClr val="000000"/>
                </a:solidFill>
                <a:effectLst/>
                <a:latin typeface="Times New Roman" panose="02020603050405020304" pitchFamily="18" charset="0"/>
                <a:ea typeface="宋体" panose="02010600030101010101" pitchFamily="2" charset="-122"/>
              </a:rPr>
              <a:t>ω</a:t>
            </a:r>
            <a:r>
              <a:rPr lang="en-US" altLang="zh-CN" sz="2400" b="1" dirty="0">
                <a:solidFill>
                  <a:srgbClr val="000000"/>
                </a:solidFill>
                <a:effectLst/>
                <a:latin typeface="宋体" panose="02010600030101010101" pitchFamily="2" charset="-122"/>
                <a:cs typeface="Times New Roman" panose="02020603050405020304" pitchFamily="18" charset="0"/>
              </a:rPr>
              <a:t>，因此</a:t>
            </a:r>
            <a:r>
              <a:rPr lang="en-US" altLang="zh-CN" sz="2400" b="1" dirty="0">
                <a:solidFill>
                  <a:srgbClr val="000000"/>
                </a:solidFill>
                <a:effectLst/>
                <a:latin typeface="Times New Roman" panose="02020603050405020304" pitchFamily="18" charset="0"/>
                <a:ea typeface="宋体" panose="02010600030101010101" pitchFamily="2" charset="-122"/>
              </a:rPr>
              <a:t> </a:t>
            </a:r>
            <a:r>
              <a:rPr lang="en-US" altLang="zh-CN" sz="2400" b="1" dirty="0" err="1">
                <a:solidFill>
                  <a:srgbClr val="000000"/>
                </a:solidFill>
                <a:effectLst/>
                <a:latin typeface="Times New Roman" panose="02020603050405020304" pitchFamily="18" charset="0"/>
                <a:ea typeface="宋体" panose="02010600030101010101" pitchFamily="2" charset="-122"/>
              </a:rPr>
              <a:t>dq</a:t>
            </a:r>
            <a:r>
              <a:rPr lang="en-US" altLang="zh-CN" sz="2400" b="1" dirty="0">
                <a:solidFill>
                  <a:srgbClr val="000000"/>
                </a:solidFill>
                <a:effectLst/>
                <a:latin typeface="Times New Roman" panose="02020603050405020304" pitchFamily="18" charset="0"/>
                <a:ea typeface="宋体" panose="02010600030101010101" pitchFamily="2" charset="-122"/>
              </a:rPr>
              <a:t> </a:t>
            </a:r>
            <a:r>
              <a:rPr lang="en-US" altLang="zh-CN" sz="2400" b="1" dirty="0" err="1">
                <a:solidFill>
                  <a:srgbClr val="000000"/>
                </a:solidFill>
                <a:effectLst/>
                <a:latin typeface="宋体" panose="02010600030101010101" pitchFamily="2" charset="-122"/>
                <a:cs typeface="Times New Roman" panose="02020603050405020304" pitchFamily="18" charset="0"/>
              </a:rPr>
              <a:t>轴相对于转子的角转速</a:t>
            </a:r>
            <a:r>
              <a:rPr lang="en-US" altLang="zh-CN" sz="2400" b="1" i="1" dirty="0" err="1">
                <a:solidFill>
                  <a:srgbClr val="000000"/>
                </a:solidFill>
                <a:effectLst/>
                <a:latin typeface="Times New Roman" panose="02020603050405020304" pitchFamily="18" charset="0"/>
                <a:ea typeface="宋体" panose="02010600030101010101" pitchFamily="2" charset="-122"/>
              </a:rPr>
              <a:t>ω</a:t>
            </a:r>
            <a:r>
              <a:rPr lang="en-US" altLang="zh-CN" sz="2400" b="1" i="1" baseline="-25000" dirty="0" err="1">
                <a:solidFill>
                  <a:srgbClr val="000000"/>
                </a:solidFill>
                <a:effectLst/>
                <a:latin typeface="Times New Roman" panose="02020603050405020304" pitchFamily="18" charset="0"/>
                <a:ea typeface="宋体" panose="02010600030101010101" pitchFamily="2" charset="-122"/>
              </a:rPr>
              <a:t>dqr</a:t>
            </a:r>
            <a:r>
              <a:rPr lang="en-US" altLang="zh-CN" sz="2400" b="1" dirty="0">
                <a:solidFill>
                  <a:srgbClr val="000000"/>
                </a:solidFill>
                <a:effectLst/>
                <a:latin typeface="Times New Roman" panose="02020603050405020304" pitchFamily="18" charset="0"/>
                <a:ea typeface="宋体" panose="02010600030101010101" pitchFamily="2" charset="-122"/>
              </a:rPr>
              <a:t> = </a:t>
            </a:r>
            <a:r>
              <a:rPr lang="en-US" altLang="zh-CN" sz="2400" b="1" i="1" dirty="0">
                <a:solidFill>
                  <a:srgbClr val="000000"/>
                </a:solidFill>
                <a:effectLst/>
                <a:latin typeface="Times New Roman" panose="02020603050405020304" pitchFamily="18" charset="0"/>
                <a:ea typeface="宋体" panose="02010600030101010101" pitchFamily="2" charset="-122"/>
              </a:rPr>
              <a:t>ω</a:t>
            </a:r>
            <a:r>
              <a:rPr lang="en-US" altLang="zh-CN" sz="2400" b="1" baseline="-25000" dirty="0">
                <a:solidFill>
                  <a:srgbClr val="000000"/>
                </a:solidFill>
                <a:effectLst/>
                <a:latin typeface="Times New Roman" panose="02020603050405020304" pitchFamily="18" charset="0"/>
                <a:ea typeface="宋体" panose="02010600030101010101" pitchFamily="2" charset="-122"/>
              </a:rPr>
              <a:t>1</a:t>
            </a:r>
            <a:r>
              <a:rPr lang="en-US" altLang="zh-CN" sz="2400" b="1" dirty="0">
                <a:solidFill>
                  <a:srgbClr val="000000"/>
                </a:solidFill>
                <a:effectLst/>
                <a:latin typeface="Times New Roman" panose="02020603050405020304" pitchFamily="18" charset="0"/>
                <a:ea typeface="宋体" panose="02010600030101010101" pitchFamily="2" charset="-122"/>
              </a:rPr>
              <a:t>- </a:t>
            </a:r>
            <a:r>
              <a:rPr lang="en-US" altLang="zh-CN" sz="2400" b="1" i="1" dirty="0">
                <a:solidFill>
                  <a:srgbClr val="000000"/>
                </a:solidFill>
                <a:effectLst/>
                <a:latin typeface="Times New Roman" panose="02020603050405020304" pitchFamily="18" charset="0"/>
                <a:ea typeface="宋体" panose="02010600030101010101" pitchFamily="2" charset="-122"/>
              </a:rPr>
              <a:t>ω</a:t>
            </a:r>
            <a:r>
              <a:rPr lang="en-US" altLang="zh-CN" sz="2400" b="1" dirty="0">
                <a:solidFill>
                  <a:srgbClr val="000000"/>
                </a:solidFill>
                <a:effectLst/>
                <a:latin typeface="Times New Roman" panose="02020603050405020304" pitchFamily="18" charset="0"/>
                <a:ea typeface="宋体" panose="02010600030101010101" pitchFamily="2" charset="-122"/>
              </a:rPr>
              <a:t> = </a:t>
            </a:r>
            <a:r>
              <a:rPr lang="en-US" altLang="zh-CN" sz="2400" b="1" i="1" dirty="0" err="1">
                <a:solidFill>
                  <a:srgbClr val="000000"/>
                </a:solidFill>
                <a:effectLst/>
                <a:latin typeface="Times New Roman" panose="02020603050405020304" pitchFamily="18" charset="0"/>
                <a:ea typeface="宋体" panose="02010600030101010101" pitchFamily="2" charset="-122"/>
              </a:rPr>
              <a:t>ω</a:t>
            </a:r>
            <a:r>
              <a:rPr lang="en-US" altLang="zh-CN" sz="2400" b="1" i="1" baseline="-25000" dirty="0" err="1">
                <a:solidFill>
                  <a:srgbClr val="000000"/>
                </a:solidFill>
                <a:effectLst/>
                <a:latin typeface="Times New Roman" panose="02020603050405020304" pitchFamily="18" charset="0"/>
                <a:ea typeface="宋体" panose="02010600030101010101" pitchFamily="2" charset="-122"/>
              </a:rPr>
              <a:t>s</a:t>
            </a:r>
            <a:r>
              <a:rPr lang="en-US" altLang="zh-CN" sz="2400" b="1" dirty="0" err="1">
                <a:solidFill>
                  <a:srgbClr val="000000"/>
                </a:solidFill>
                <a:effectLst/>
                <a:latin typeface="宋体" panose="02010600030101010101" pitchFamily="2" charset="-122"/>
                <a:cs typeface="Times New Roman" panose="02020603050405020304" pitchFamily="18" charset="0"/>
              </a:rPr>
              <a:t>，即转差</a:t>
            </a:r>
            <a:endParaRPr lang="zh-CN" altLang="en-US" sz="2400" b="1" dirty="0"/>
          </a:p>
        </p:txBody>
      </p:sp>
      <p:graphicFrame>
        <p:nvGraphicFramePr>
          <p:cNvPr id="12" name="对象 11">
            <a:extLst>
              <a:ext uri="{FF2B5EF4-FFF2-40B4-BE49-F238E27FC236}">
                <a16:creationId xmlns:a16="http://schemas.microsoft.com/office/drawing/2014/main" id="{AD878028-56A4-1832-DFCE-03F8CC026726}"/>
              </a:ext>
            </a:extLst>
          </p:cNvPr>
          <p:cNvGraphicFramePr>
            <a:graphicFrameLocks noChangeAspect="1"/>
          </p:cNvGraphicFramePr>
          <p:nvPr>
            <p:extLst>
              <p:ext uri="{D42A27DB-BD31-4B8C-83A1-F6EECF244321}">
                <p14:modId xmlns:p14="http://schemas.microsoft.com/office/powerpoint/2010/main" val="2075353240"/>
              </p:ext>
            </p:extLst>
          </p:nvPr>
        </p:nvGraphicFramePr>
        <p:xfrm>
          <a:off x="383894" y="3323878"/>
          <a:ext cx="5823064" cy="1629137"/>
        </p:xfrm>
        <a:graphic>
          <a:graphicData uri="http://schemas.openxmlformats.org/presentationml/2006/ole">
            <mc:AlternateContent xmlns:mc="http://schemas.openxmlformats.org/markup-compatibility/2006">
              <mc:Choice xmlns:v="urn:schemas-microsoft-com:vml" Requires="v">
                <p:oleObj name="Equation" r:id="rId6" imgW="3365500" imgH="939800" progId="Equation.DSMT4">
                  <p:embed/>
                </p:oleObj>
              </mc:Choice>
              <mc:Fallback>
                <p:oleObj name="Equation" r:id="rId6" imgW="3365500" imgH="9398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894" y="3323878"/>
                        <a:ext cx="5823064" cy="1629137"/>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19EE4346-520A-E22C-6FD9-A5F22FA5D166}"/>
              </a:ext>
            </a:extLst>
          </p:cNvPr>
          <p:cNvGraphicFramePr>
            <a:graphicFrameLocks noChangeAspect="1"/>
          </p:cNvGraphicFramePr>
          <p:nvPr>
            <p:extLst>
              <p:ext uri="{D42A27DB-BD31-4B8C-83A1-F6EECF244321}">
                <p14:modId xmlns:p14="http://schemas.microsoft.com/office/powerpoint/2010/main" val="540262051"/>
              </p:ext>
            </p:extLst>
          </p:nvPr>
        </p:nvGraphicFramePr>
        <p:xfrm>
          <a:off x="7413056" y="2908243"/>
          <a:ext cx="2792061" cy="2239044"/>
        </p:xfrm>
        <a:graphic>
          <a:graphicData uri="http://schemas.openxmlformats.org/presentationml/2006/ole">
            <mc:AlternateContent xmlns:mc="http://schemas.openxmlformats.org/markup-compatibility/2006">
              <mc:Choice xmlns:v="urn:schemas-microsoft-com:vml" Requires="v">
                <p:oleObj name="Equation" r:id="rId8" imgW="1180588" imgH="939392" progId="Equation.DSMT4">
                  <p:embed/>
                </p:oleObj>
              </mc:Choice>
              <mc:Fallback>
                <p:oleObj name="Equation" r:id="rId8" imgW="1180588" imgH="939392" progId="Equation.DSMT4">
                  <p:embed/>
                  <p:pic>
                    <p:nvPicPr>
                      <p:cNvPr id="13" name="对象 12">
                        <a:extLst>
                          <a:ext uri="{FF2B5EF4-FFF2-40B4-BE49-F238E27FC236}">
                            <a16:creationId xmlns:a16="http://schemas.microsoft.com/office/drawing/2014/main" id="{3AECD3F8-5208-0E41-BA03-86F1DC517D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3056" y="2908243"/>
                        <a:ext cx="2792061" cy="2239044"/>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20E68E69-3DF3-3A76-F106-A33207DA5C8E}"/>
              </a:ext>
            </a:extLst>
          </p:cNvPr>
          <p:cNvGraphicFramePr>
            <a:graphicFrameLocks noChangeAspect="1"/>
          </p:cNvGraphicFramePr>
          <p:nvPr>
            <p:extLst>
              <p:ext uri="{D42A27DB-BD31-4B8C-83A1-F6EECF244321}">
                <p14:modId xmlns:p14="http://schemas.microsoft.com/office/powerpoint/2010/main" val="4056212322"/>
              </p:ext>
            </p:extLst>
          </p:nvPr>
        </p:nvGraphicFramePr>
        <p:xfrm>
          <a:off x="1725962" y="5628894"/>
          <a:ext cx="4084529" cy="716244"/>
        </p:xfrm>
        <a:graphic>
          <a:graphicData uri="http://schemas.openxmlformats.org/presentationml/2006/ole">
            <mc:AlternateContent xmlns:mc="http://schemas.openxmlformats.org/markup-compatibility/2006">
              <mc:Choice xmlns:v="urn:schemas-microsoft-com:vml" Requires="v">
                <p:oleObj name="Equation" r:id="rId10" imgW="1346200" imgH="241300" progId="Equation.DSMT4">
                  <p:embed/>
                </p:oleObj>
              </mc:Choice>
              <mc:Fallback>
                <p:oleObj name="Equation" r:id="rId10" imgW="1346200" imgH="241300" progId="Equation.DSMT4">
                  <p:embed/>
                  <p:pic>
                    <p:nvPicPr>
                      <p:cNvPr id="4" name="对象 3">
                        <a:extLst>
                          <a:ext uri="{FF2B5EF4-FFF2-40B4-BE49-F238E27FC236}">
                            <a16:creationId xmlns:a16="http://schemas.microsoft.com/office/drawing/2014/main" id="{82427E5D-7B0F-2E74-515B-BB1AE88ED5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5962" y="5628894"/>
                        <a:ext cx="4084529" cy="716244"/>
                      </a:xfrm>
                      <a:prstGeom prst="rect">
                        <a:avLst/>
                      </a:prstGeom>
                      <a:noFill/>
                    </p:spPr>
                  </p:pic>
                </p:oleObj>
              </mc:Fallback>
            </mc:AlternateContent>
          </a:graphicData>
        </a:graphic>
      </p:graphicFrame>
    </p:spTree>
    <p:extLst>
      <p:ext uri="{BB962C8B-B14F-4D97-AF65-F5344CB8AC3E}">
        <p14:creationId xmlns:p14="http://schemas.microsoft.com/office/powerpoint/2010/main" val="7274100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2" y="1022950"/>
            <a:ext cx="683425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6</a:t>
            </a:r>
            <a:r>
              <a:rPr lang="zh-CN" altLang="en-US" sz="2400" b="1" dirty="0">
                <a:solidFill>
                  <a:prstClr val="white"/>
                </a:solidFill>
                <a:latin typeface="微软雅黑" panose="020B0503020204020204" pitchFamily="34" charset="-122"/>
                <a:ea typeface="微软雅黑" panose="020B0503020204020204" pitchFamily="34" charset="-122"/>
              </a:rPr>
              <a:t>、三相异步电动机在两相坐标系上的状态方程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695AE0E7-90CE-7562-2873-254015C873E2}"/>
              </a:ext>
            </a:extLst>
          </p:cNvPr>
          <p:cNvSpPr txBox="1"/>
          <p:nvPr/>
        </p:nvSpPr>
        <p:spPr>
          <a:xfrm>
            <a:off x="273391" y="2092140"/>
            <a:ext cx="11502343" cy="3629968"/>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en-US" altLang="zh-CN" sz="2600" b="1" dirty="0" err="1">
                <a:solidFill>
                  <a:srgbClr val="000000"/>
                </a:solidFill>
                <a:effectLst/>
                <a:latin typeface="宋体" panose="02010600030101010101" pitchFamily="2" charset="-122"/>
                <a:cs typeface="Times New Roman" panose="02020603050405020304" pitchFamily="18" charset="0"/>
              </a:rPr>
              <a:t>两相坐标系上的电压源型变频器</a:t>
            </a:r>
            <a:r>
              <a:rPr lang="en-US" altLang="zh-CN" sz="2600" b="1" dirty="0">
                <a:solidFill>
                  <a:srgbClr val="000000"/>
                </a:solidFill>
                <a:effectLst/>
                <a:latin typeface="Times New Roman" panose="02020603050405020304" pitchFamily="18" charset="0"/>
                <a:ea typeface="宋体" panose="02010600030101010101" pitchFamily="2" charset="-122"/>
              </a:rPr>
              <a:t>—</a:t>
            </a:r>
            <a:r>
              <a:rPr lang="en-US" altLang="zh-CN" sz="2600" b="1" dirty="0">
                <a:solidFill>
                  <a:srgbClr val="000000"/>
                </a:solidFill>
                <a:effectLst/>
                <a:latin typeface="宋体" panose="02010600030101010101" pitchFamily="2" charset="-122"/>
                <a:cs typeface="Times New Roman" panose="02020603050405020304" pitchFamily="18" charset="0"/>
              </a:rPr>
              <a:t>异步电机具有</a:t>
            </a:r>
            <a:r>
              <a:rPr lang="en-US" altLang="zh-CN" sz="2600" b="1" dirty="0">
                <a:solidFill>
                  <a:srgbClr val="000000"/>
                </a:solidFill>
                <a:effectLst/>
                <a:latin typeface="Times New Roman" panose="02020603050405020304" pitchFamily="18" charset="0"/>
                <a:ea typeface="宋体" panose="02010600030101010101" pitchFamily="2" charset="-122"/>
              </a:rPr>
              <a:t>4</a:t>
            </a:r>
            <a:r>
              <a:rPr lang="en-US" altLang="zh-CN" sz="2600" b="1" dirty="0">
                <a:solidFill>
                  <a:srgbClr val="000000"/>
                </a:solidFill>
                <a:effectLst/>
                <a:latin typeface="宋体" panose="02010600030101010101" pitchFamily="2" charset="-122"/>
                <a:cs typeface="Times New Roman" panose="02020603050405020304" pitchFamily="18" charset="0"/>
              </a:rPr>
              <a:t>阶电压方程和</a:t>
            </a:r>
            <a:r>
              <a:rPr lang="en-US" altLang="zh-CN" sz="2600" b="1" dirty="0">
                <a:solidFill>
                  <a:srgbClr val="000000"/>
                </a:solidFill>
                <a:effectLst/>
                <a:latin typeface="Times New Roman" panose="02020603050405020304" pitchFamily="18" charset="0"/>
                <a:ea typeface="宋体" panose="02010600030101010101" pitchFamily="2" charset="-122"/>
              </a:rPr>
              <a:t>1</a:t>
            </a:r>
            <a:r>
              <a:rPr lang="en-US" altLang="zh-CN" sz="2600" b="1" dirty="0">
                <a:solidFill>
                  <a:srgbClr val="000000"/>
                </a:solidFill>
                <a:effectLst/>
                <a:latin typeface="宋体" panose="02010600030101010101" pitchFamily="2" charset="-122"/>
                <a:cs typeface="Times New Roman" panose="02020603050405020304" pitchFamily="18" charset="0"/>
              </a:rPr>
              <a:t>阶运动方程，</a:t>
            </a:r>
          </a:p>
          <a:p>
            <a:pPr marL="342900" indent="-342900">
              <a:lnSpc>
                <a:spcPct val="150000"/>
              </a:lnSpc>
              <a:buFont typeface="Wingdings" panose="05000000000000000000" pitchFamily="2" charset="2"/>
              <a:buChar char="p"/>
            </a:pPr>
            <a:r>
              <a:rPr lang="en-US" altLang="zh-CN" sz="2600" b="1" dirty="0">
                <a:solidFill>
                  <a:srgbClr val="000000"/>
                </a:solidFill>
                <a:effectLst/>
                <a:latin typeface="宋体" panose="02010600030101010101" pitchFamily="2" charset="-122"/>
                <a:cs typeface="Times New Roman" panose="02020603050405020304" pitchFamily="18" charset="0"/>
              </a:rPr>
              <a:t>因此其状态方程也应该是</a:t>
            </a:r>
            <a:r>
              <a:rPr lang="en-US" altLang="zh-CN" sz="2600" b="1" dirty="0">
                <a:solidFill>
                  <a:srgbClr val="000000"/>
                </a:solidFill>
                <a:effectLst/>
                <a:latin typeface="Times New Roman" panose="02020603050405020304" pitchFamily="18" charset="0"/>
                <a:ea typeface="宋体" panose="02010600030101010101" pitchFamily="2" charset="-122"/>
              </a:rPr>
              <a:t>5</a:t>
            </a:r>
            <a:r>
              <a:rPr lang="en-US" altLang="zh-CN" sz="2600" b="1" dirty="0">
                <a:solidFill>
                  <a:srgbClr val="000000"/>
                </a:solidFill>
                <a:effectLst/>
                <a:latin typeface="宋体" panose="02010600030101010101" pitchFamily="2" charset="-122"/>
                <a:cs typeface="Times New Roman" panose="02020603050405020304" pitchFamily="18" charset="0"/>
              </a:rPr>
              <a:t>阶的，须选取</a:t>
            </a:r>
            <a:r>
              <a:rPr lang="en-US" altLang="zh-CN" sz="2600" b="1" dirty="0">
                <a:solidFill>
                  <a:srgbClr val="000000"/>
                </a:solidFill>
                <a:effectLst/>
                <a:latin typeface="Times New Roman" panose="02020603050405020304" pitchFamily="18" charset="0"/>
                <a:ea typeface="宋体" panose="02010600030101010101" pitchFamily="2" charset="-122"/>
              </a:rPr>
              <a:t>5</a:t>
            </a:r>
            <a:r>
              <a:rPr lang="en-US" altLang="zh-CN" sz="2600" b="1" dirty="0">
                <a:solidFill>
                  <a:srgbClr val="000000"/>
                </a:solidFill>
                <a:effectLst/>
                <a:latin typeface="宋体" panose="02010600030101010101" pitchFamily="2" charset="-122"/>
                <a:cs typeface="Times New Roman" panose="02020603050405020304" pitchFamily="18" charset="0"/>
              </a:rPr>
              <a:t>个状态变量。</a:t>
            </a:r>
          </a:p>
          <a:p>
            <a:pPr marL="342900" indent="-342900">
              <a:lnSpc>
                <a:spcPct val="150000"/>
              </a:lnSpc>
              <a:buFont typeface="Wingdings" panose="05000000000000000000" pitchFamily="2" charset="2"/>
              <a:buChar char="p"/>
            </a:pPr>
            <a:r>
              <a:rPr lang="en-US" altLang="zh-CN" sz="2600" b="1" dirty="0">
                <a:solidFill>
                  <a:srgbClr val="000000"/>
                </a:solidFill>
                <a:effectLst/>
                <a:latin typeface="宋体" panose="02010600030101010101" pitchFamily="2" charset="-122"/>
                <a:cs typeface="Times New Roman" panose="02020603050405020304" pitchFamily="18" charset="0"/>
              </a:rPr>
              <a:t>可选的变量共有</a:t>
            </a:r>
            <a:r>
              <a:rPr lang="en-US" altLang="zh-CN" sz="2600" b="1" dirty="0">
                <a:solidFill>
                  <a:srgbClr val="000000"/>
                </a:solidFill>
                <a:effectLst/>
                <a:latin typeface="Times New Roman" panose="02020603050405020304" pitchFamily="18" charset="0"/>
                <a:ea typeface="宋体" panose="02010600030101010101" pitchFamily="2" charset="-122"/>
              </a:rPr>
              <a:t>9</a:t>
            </a:r>
            <a:r>
              <a:rPr lang="en-US" altLang="zh-CN" sz="2600" b="1" dirty="0">
                <a:solidFill>
                  <a:srgbClr val="000000"/>
                </a:solidFill>
                <a:effectLst/>
                <a:latin typeface="宋体" panose="02010600030101010101" pitchFamily="2" charset="-122"/>
                <a:cs typeface="Times New Roman" panose="02020603050405020304" pitchFamily="18" charset="0"/>
              </a:rPr>
              <a:t>个，即转速</a:t>
            </a:r>
            <a:r>
              <a:rPr lang="en-US" altLang="zh-CN" sz="2600" b="1" i="1" dirty="0">
                <a:solidFill>
                  <a:srgbClr val="000000"/>
                </a:solidFill>
                <a:effectLst/>
                <a:latin typeface="Times New Roman" panose="02020603050405020304" pitchFamily="18" charset="0"/>
                <a:ea typeface="宋体" panose="02010600030101010101" pitchFamily="2" charset="-122"/>
              </a:rPr>
              <a:t>ω</a:t>
            </a:r>
            <a:r>
              <a:rPr lang="en-US" altLang="zh-CN" sz="2600" b="1" dirty="0">
                <a:solidFill>
                  <a:srgbClr val="000000"/>
                </a:solidFill>
                <a:effectLst/>
                <a:latin typeface="宋体" panose="02010600030101010101" pitchFamily="2" charset="-122"/>
                <a:cs typeface="Times New Roman" panose="02020603050405020304" pitchFamily="18" charset="0"/>
              </a:rPr>
              <a:t>、</a:t>
            </a:r>
            <a:r>
              <a:rPr lang="en-US" altLang="zh-CN" sz="2600" b="1" dirty="0">
                <a:solidFill>
                  <a:srgbClr val="000000"/>
                </a:solidFill>
                <a:effectLst/>
                <a:latin typeface="Times New Roman" panose="02020603050405020304" pitchFamily="18" charset="0"/>
                <a:ea typeface="宋体" panose="02010600030101010101" pitchFamily="2" charset="-122"/>
              </a:rPr>
              <a:t>4</a:t>
            </a:r>
            <a:r>
              <a:rPr lang="en-US" altLang="zh-CN" sz="2600" b="1" dirty="0">
                <a:solidFill>
                  <a:srgbClr val="000000"/>
                </a:solidFill>
                <a:effectLst/>
                <a:latin typeface="宋体" panose="02010600030101010101" pitchFamily="2" charset="-122"/>
                <a:cs typeface="Times New Roman" panose="02020603050405020304" pitchFamily="18" charset="0"/>
              </a:rPr>
              <a:t>个电流变量</a:t>
            </a:r>
            <a:r>
              <a:rPr lang="en-US" altLang="zh-CN" sz="2600" b="1" dirty="0">
                <a:solidFill>
                  <a:srgbClr val="000000"/>
                </a:solidFill>
                <a:effectLst/>
                <a:latin typeface="Times New Roman" panose="02020603050405020304" pitchFamily="18" charset="0"/>
                <a:ea typeface="宋体" panose="02010600030101010101" pitchFamily="2" charset="-122"/>
              </a:rPr>
              <a:t> </a:t>
            </a:r>
            <a:r>
              <a:rPr lang="en-US" altLang="zh-CN" sz="2600" b="1" i="1" dirty="0" err="1">
                <a:solidFill>
                  <a:srgbClr val="000000"/>
                </a:solidFill>
                <a:effectLst/>
                <a:latin typeface="Times New Roman" panose="02020603050405020304" pitchFamily="18" charset="0"/>
                <a:ea typeface="宋体" panose="02010600030101010101" pitchFamily="2" charset="-122"/>
              </a:rPr>
              <a:t>i</a:t>
            </a:r>
            <a:r>
              <a:rPr lang="en-US" altLang="zh-CN" sz="2600" b="1" i="1" baseline="-25000" dirty="0" err="1">
                <a:solidFill>
                  <a:srgbClr val="000000"/>
                </a:solidFill>
                <a:effectLst/>
                <a:latin typeface="Times New Roman" panose="02020603050405020304" pitchFamily="18" charset="0"/>
                <a:ea typeface="宋体" panose="02010600030101010101" pitchFamily="2" charset="-122"/>
              </a:rPr>
              <a:t>sd</a:t>
            </a:r>
            <a:r>
              <a:rPr lang="en-US" altLang="zh-CN" sz="2600" b="1" dirty="0" err="1">
                <a:solidFill>
                  <a:srgbClr val="000000"/>
                </a:solidFill>
                <a:effectLst/>
                <a:latin typeface="宋体" panose="02010600030101010101" pitchFamily="2" charset="-122"/>
                <a:cs typeface="Times New Roman" panose="02020603050405020304" pitchFamily="18" charset="0"/>
              </a:rPr>
              <a:t>、</a:t>
            </a:r>
            <a:r>
              <a:rPr lang="en-US" altLang="zh-CN" sz="2600" b="1" i="1" dirty="0" err="1">
                <a:solidFill>
                  <a:srgbClr val="000000"/>
                </a:solidFill>
                <a:effectLst/>
                <a:latin typeface="Times New Roman" panose="02020603050405020304" pitchFamily="18" charset="0"/>
                <a:ea typeface="宋体" panose="02010600030101010101" pitchFamily="2" charset="-122"/>
              </a:rPr>
              <a:t>i</a:t>
            </a:r>
            <a:r>
              <a:rPr lang="en-US" altLang="zh-CN" sz="2600" b="1" i="1" baseline="-25000" dirty="0" err="1">
                <a:solidFill>
                  <a:srgbClr val="000000"/>
                </a:solidFill>
                <a:effectLst/>
                <a:latin typeface="Times New Roman" panose="02020603050405020304" pitchFamily="18" charset="0"/>
                <a:ea typeface="宋体" panose="02010600030101010101" pitchFamily="2" charset="-122"/>
              </a:rPr>
              <a:t>sq</a:t>
            </a:r>
            <a:r>
              <a:rPr lang="en-US" altLang="zh-CN" sz="2600" b="1" dirty="0" err="1">
                <a:solidFill>
                  <a:srgbClr val="000000"/>
                </a:solidFill>
                <a:effectLst/>
                <a:latin typeface="宋体" panose="02010600030101010101" pitchFamily="2" charset="-122"/>
                <a:cs typeface="Times New Roman" panose="02020603050405020304" pitchFamily="18" charset="0"/>
              </a:rPr>
              <a:t>、</a:t>
            </a:r>
            <a:r>
              <a:rPr lang="en-US" altLang="zh-CN" sz="2600" b="1" i="1" dirty="0" err="1">
                <a:solidFill>
                  <a:srgbClr val="000000"/>
                </a:solidFill>
                <a:effectLst/>
                <a:latin typeface="Times New Roman" panose="02020603050405020304" pitchFamily="18" charset="0"/>
                <a:ea typeface="宋体" panose="02010600030101010101" pitchFamily="2" charset="-122"/>
              </a:rPr>
              <a:t>i</a:t>
            </a:r>
            <a:r>
              <a:rPr lang="en-US" altLang="zh-CN" sz="2600" b="1" i="1" baseline="-25000" dirty="0" err="1">
                <a:solidFill>
                  <a:srgbClr val="000000"/>
                </a:solidFill>
                <a:effectLst/>
                <a:latin typeface="Times New Roman" panose="02020603050405020304" pitchFamily="18" charset="0"/>
                <a:ea typeface="宋体" panose="02010600030101010101" pitchFamily="2" charset="-122"/>
              </a:rPr>
              <a:t>rd</a:t>
            </a:r>
            <a:r>
              <a:rPr lang="en-US" altLang="zh-CN" sz="2600" b="1" dirty="0" err="1">
                <a:solidFill>
                  <a:srgbClr val="000000"/>
                </a:solidFill>
                <a:effectLst/>
                <a:latin typeface="宋体" panose="02010600030101010101" pitchFamily="2" charset="-122"/>
                <a:cs typeface="Times New Roman" panose="02020603050405020304" pitchFamily="18" charset="0"/>
              </a:rPr>
              <a:t>、</a:t>
            </a:r>
            <a:r>
              <a:rPr lang="en-US" altLang="zh-CN" sz="2600" b="1" i="1" dirty="0" err="1">
                <a:solidFill>
                  <a:srgbClr val="000000"/>
                </a:solidFill>
                <a:effectLst/>
                <a:latin typeface="Times New Roman" panose="02020603050405020304" pitchFamily="18" charset="0"/>
                <a:ea typeface="宋体" panose="02010600030101010101" pitchFamily="2" charset="-122"/>
              </a:rPr>
              <a:t>i</a:t>
            </a:r>
            <a:r>
              <a:rPr lang="en-US" altLang="zh-CN" sz="2600" b="1" i="1" baseline="-25000" dirty="0" err="1">
                <a:solidFill>
                  <a:srgbClr val="000000"/>
                </a:solidFill>
                <a:effectLst/>
                <a:latin typeface="Times New Roman" panose="02020603050405020304" pitchFamily="18" charset="0"/>
                <a:ea typeface="宋体" panose="02010600030101010101" pitchFamily="2" charset="-122"/>
              </a:rPr>
              <a:t>rq</a:t>
            </a:r>
            <a:r>
              <a:rPr lang="en-US" altLang="zh-CN" sz="2600" b="1" dirty="0">
                <a:solidFill>
                  <a:srgbClr val="000000"/>
                </a:solidFill>
                <a:effectLst/>
                <a:latin typeface="Times New Roman" panose="02020603050405020304" pitchFamily="18" charset="0"/>
                <a:ea typeface="宋体" panose="02010600030101010101" pitchFamily="2" charset="-122"/>
              </a:rPr>
              <a:t> </a:t>
            </a:r>
            <a:r>
              <a:rPr lang="en-US" altLang="zh-CN" sz="2600" b="1" dirty="0">
                <a:solidFill>
                  <a:srgbClr val="000000"/>
                </a:solidFill>
                <a:effectLst/>
                <a:latin typeface="宋体" panose="02010600030101010101" pitchFamily="2" charset="-122"/>
                <a:cs typeface="Times New Roman" panose="02020603050405020304" pitchFamily="18" charset="0"/>
              </a:rPr>
              <a:t>和</a:t>
            </a:r>
            <a:r>
              <a:rPr lang="en-US" altLang="zh-CN" sz="2600" b="1" dirty="0">
                <a:solidFill>
                  <a:srgbClr val="000000"/>
                </a:solidFill>
                <a:effectLst/>
                <a:latin typeface="Times New Roman" panose="02020603050405020304" pitchFamily="18" charset="0"/>
                <a:ea typeface="宋体" panose="02010600030101010101" pitchFamily="2" charset="-122"/>
              </a:rPr>
              <a:t>4</a:t>
            </a:r>
            <a:r>
              <a:rPr lang="en-US" altLang="zh-CN" sz="2600" b="1" dirty="0">
                <a:solidFill>
                  <a:srgbClr val="000000"/>
                </a:solidFill>
                <a:effectLst/>
                <a:latin typeface="宋体" panose="02010600030101010101" pitchFamily="2" charset="-122"/>
                <a:cs typeface="Times New Roman" panose="02020603050405020304" pitchFamily="18" charset="0"/>
              </a:rPr>
              <a:t>个磁链变量</a:t>
            </a:r>
            <a:r>
              <a:rPr lang="en-US" altLang="zh-CN" sz="2600" b="1" i="1" dirty="0">
                <a:solidFill>
                  <a:srgbClr val="000000"/>
                </a:solidFill>
                <a:effectLst/>
                <a:latin typeface="Times New Roman" panose="02020603050405020304" pitchFamily="18" charset="0"/>
                <a:ea typeface="宋体" panose="02010600030101010101" pitchFamily="2" charset="-122"/>
              </a:rPr>
              <a:t>ψ</a:t>
            </a:r>
            <a:r>
              <a:rPr lang="en-US" altLang="zh-CN" sz="2600" b="1" baseline="-25000" dirty="0">
                <a:solidFill>
                  <a:srgbClr val="000000"/>
                </a:solidFill>
                <a:effectLst/>
                <a:latin typeface="Times New Roman" panose="02020603050405020304" pitchFamily="18" charset="0"/>
                <a:ea typeface="宋体" panose="02010600030101010101" pitchFamily="2" charset="-122"/>
              </a:rPr>
              <a:t>sd</a:t>
            </a:r>
            <a:r>
              <a:rPr lang="en-US" altLang="zh-CN" sz="2600" b="1" dirty="0">
                <a:solidFill>
                  <a:srgbClr val="000000"/>
                </a:solidFill>
                <a:effectLst/>
                <a:latin typeface="宋体" panose="02010600030101010101" pitchFamily="2" charset="-122"/>
                <a:cs typeface="Times New Roman" panose="02020603050405020304" pitchFamily="18" charset="0"/>
              </a:rPr>
              <a:t>、</a:t>
            </a:r>
            <a:r>
              <a:rPr lang="en-US" altLang="zh-CN" sz="2600" b="1" i="1" dirty="0">
                <a:solidFill>
                  <a:srgbClr val="000000"/>
                </a:solidFill>
                <a:effectLst/>
                <a:latin typeface="Times New Roman" panose="02020603050405020304" pitchFamily="18" charset="0"/>
                <a:ea typeface="宋体" panose="02010600030101010101" pitchFamily="2" charset="-122"/>
              </a:rPr>
              <a:t>ψ</a:t>
            </a:r>
            <a:r>
              <a:rPr lang="en-US" altLang="zh-CN" sz="2600" b="1" baseline="-25000" dirty="0">
                <a:solidFill>
                  <a:srgbClr val="000000"/>
                </a:solidFill>
                <a:effectLst/>
                <a:latin typeface="Times New Roman" panose="02020603050405020304" pitchFamily="18" charset="0"/>
                <a:ea typeface="宋体" panose="02010600030101010101" pitchFamily="2" charset="-122"/>
              </a:rPr>
              <a:t>sq</a:t>
            </a:r>
            <a:r>
              <a:rPr lang="en-US" altLang="zh-CN" sz="2600" b="1" dirty="0">
                <a:solidFill>
                  <a:srgbClr val="000000"/>
                </a:solidFill>
                <a:effectLst/>
                <a:latin typeface="宋体" panose="02010600030101010101" pitchFamily="2" charset="-122"/>
                <a:cs typeface="Times New Roman" panose="02020603050405020304" pitchFamily="18" charset="0"/>
              </a:rPr>
              <a:t>、</a:t>
            </a:r>
            <a:r>
              <a:rPr lang="en-US" altLang="zh-CN" sz="2600" b="1" i="1" dirty="0">
                <a:solidFill>
                  <a:srgbClr val="000000"/>
                </a:solidFill>
                <a:effectLst/>
                <a:latin typeface="Times New Roman" panose="02020603050405020304" pitchFamily="18" charset="0"/>
                <a:ea typeface="宋体" panose="02010600030101010101" pitchFamily="2" charset="-122"/>
              </a:rPr>
              <a:t>ψ</a:t>
            </a:r>
            <a:r>
              <a:rPr lang="en-US" altLang="zh-CN" sz="2600" b="1" baseline="-25000" dirty="0">
                <a:solidFill>
                  <a:srgbClr val="000000"/>
                </a:solidFill>
                <a:effectLst/>
                <a:latin typeface="Times New Roman" panose="02020603050405020304" pitchFamily="18" charset="0"/>
                <a:ea typeface="宋体" panose="02010600030101010101" pitchFamily="2" charset="-122"/>
              </a:rPr>
              <a:t>rd</a:t>
            </a:r>
            <a:r>
              <a:rPr lang="en-US" altLang="zh-CN" sz="2600" b="1" dirty="0">
                <a:solidFill>
                  <a:srgbClr val="000000"/>
                </a:solidFill>
                <a:effectLst/>
                <a:latin typeface="宋体" panose="02010600030101010101" pitchFamily="2" charset="-122"/>
                <a:cs typeface="Times New Roman" panose="02020603050405020304" pitchFamily="18" charset="0"/>
              </a:rPr>
              <a:t>、</a:t>
            </a:r>
            <a:r>
              <a:rPr lang="en-US" altLang="zh-CN" sz="2600" b="1" i="1" dirty="0">
                <a:solidFill>
                  <a:srgbClr val="000000"/>
                </a:solidFill>
                <a:effectLst/>
                <a:latin typeface="Times New Roman" panose="02020603050405020304" pitchFamily="18" charset="0"/>
                <a:ea typeface="宋体" panose="02010600030101010101" pitchFamily="2" charset="-122"/>
              </a:rPr>
              <a:t>ψ</a:t>
            </a:r>
            <a:r>
              <a:rPr lang="en-US" altLang="zh-CN" sz="2600" b="1" baseline="-25000" dirty="0">
                <a:solidFill>
                  <a:srgbClr val="000000"/>
                </a:solidFill>
                <a:effectLst/>
                <a:latin typeface="Times New Roman" panose="02020603050405020304" pitchFamily="18" charset="0"/>
                <a:ea typeface="宋体" panose="02010600030101010101" pitchFamily="2" charset="-122"/>
              </a:rPr>
              <a:t>rq</a:t>
            </a:r>
            <a:r>
              <a:rPr lang="en-US" altLang="zh-CN" sz="2600" b="1" dirty="0">
                <a:solidFill>
                  <a:srgbClr val="000000"/>
                </a:solidFill>
                <a:effectLst/>
                <a:latin typeface="宋体" panose="02010600030101010101" pitchFamily="2" charset="-122"/>
                <a:cs typeface="Times New Roman" panose="02020603050405020304" pitchFamily="18" charset="0"/>
              </a:rPr>
              <a:t>。转子电流是不可测的，不宜用作状态变量，</a:t>
            </a:r>
          </a:p>
          <a:p>
            <a:pPr marL="342900" indent="-342900">
              <a:lnSpc>
                <a:spcPct val="150000"/>
              </a:lnSpc>
              <a:buFont typeface="Wingdings" panose="05000000000000000000" pitchFamily="2" charset="2"/>
              <a:buChar char="p"/>
            </a:pPr>
            <a:r>
              <a:rPr lang="en-US" altLang="zh-CN" sz="2600" b="1" dirty="0" err="1">
                <a:solidFill>
                  <a:srgbClr val="000000"/>
                </a:solidFill>
                <a:effectLst/>
                <a:latin typeface="宋体" panose="02010600030101010101" pitchFamily="2" charset="-122"/>
                <a:cs typeface="Times New Roman" panose="02020603050405020304" pitchFamily="18" charset="0"/>
              </a:rPr>
              <a:t>只能选定子电流</a:t>
            </a:r>
            <a:r>
              <a:rPr lang="en-US" altLang="zh-CN" sz="2600" b="1" i="1" dirty="0" err="1">
                <a:solidFill>
                  <a:srgbClr val="000000"/>
                </a:solidFill>
                <a:effectLst/>
                <a:latin typeface="Times New Roman" panose="02020603050405020304" pitchFamily="18" charset="0"/>
                <a:ea typeface="宋体" panose="02010600030101010101" pitchFamily="2" charset="-122"/>
              </a:rPr>
              <a:t>i</a:t>
            </a:r>
            <a:r>
              <a:rPr lang="en-US" altLang="zh-CN" sz="2600" b="1" i="1" baseline="-25000" dirty="0" err="1">
                <a:solidFill>
                  <a:srgbClr val="000000"/>
                </a:solidFill>
                <a:effectLst/>
                <a:latin typeface="Times New Roman" panose="02020603050405020304" pitchFamily="18" charset="0"/>
                <a:ea typeface="宋体" panose="02010600030101010101" pitchFamily="2" charset="-122"/>
              </a:rPr>
              <a:t>sd</a:t>
            </a:r>
            <a:r>
              <a:rPr lang="en-US" altLang="zh-CN" sz="2600" b="1" dirty="0" err="1">
                <a:solidFill>
                  <a:srgbClr val="000000"/>
                </a:solidFill>
                <a:effectLst/>
                <a:latin typeface="宋体" panose="02010600030101010101" pitchFamily="2" charset="-122"/>
                <a:cs typeface="Times New Roman" panose="02020603050405020304" pitchFamily="18" charset="0"/>
              </a:rPr>
              <a:t>、</a:t>
            </a:r>
            <a:r>
              <a:rPr lang="en-US" altLang="zh-CN" sz="2600" b="1" i="1" dirty="0" err="1">
                <a:solidFill>
                  <a:srgbClr val="000000"/>
                </a:solidFill>
                <a:effectLst/>
                <a:latin typeface="Times New Roman" panose="02020603050405020304" pitchFamily="18" charset="0"/>
                <a:ea typeface="宋体" panose="02010600030101010101" pitchFamily="2" charset="-122"/>
              </a:rPr>
              <a:t>i</a:t>
            </a:r>
            <a:r>
              <a:rPr lang="en-US" altLang="zh-CN" sz="2600" b="1" i="1" baseline="-25000" dirty="0" err="1">
                <a:solidFill>
                  <a:srgbClr val="000000"/>
                </a:solidFill>
                <a:effectLst/>
                <a:latin typeface="Times New Roman" panose="02020603050405020304" pitchFamily="18" charset="0"/>
                <a:ea typeface="宋体" panose="02010600030101010101" pitchFamily="2" charset="-122"/>
              </a:rPr>
              <a:t>sq</a:t>
            </a:r>
            <a:r>
              <a:rPr lang="en-US" altLang="zh-CN" sz="2600" b="1" dirty="0" err="1">
                <a:solidFill>
                  <a:srgbClr val="000000"/>
                </a:solidFill>
                <a:effectLst/>
                <a:latin typeface="宋体" panose="02010600030101010101" pitchFamily="2" charset="-122"/>
                <a:cs typeface="Times New Roman" panose="02020603050405020304" pitchFamily="18" charset="0"/>
              </a:rPr>
              <a:t>和转子磁链</a:t>
            </a:r>
            <a:r>
              <a:rPr lang="en-US" altLang="zh-CN" sz="2600" b="1" i="1" dirty="0" err="1">
                <a:solidFill>
                  <a:srgbClr val="000000"/>
                </a:solidFill>
                <a:effectLst/>
                <a:latin typeface="Times New Roman" panose="02020603050405020304" pitchFamily="18" charset="0"/>
                <a:ea typeface="宋体" panose="02010600030101010101" pitchFamily="2" charset="-122"/>
              </a:rPr>
              <a:t>ψ</a:t>
            </a:r>
            <a:r>
              <a:rPr lang="en-US" altLang="zh-CN" sz="2600" b="1" baseline="-25000" dirty="0" err="1">
                <a:solidFill>
                  <a:srgbClr val="000000"/>
                </a:solidFill>
                <a:effectLst/>
                <a:latin typeface="Times New Roman" panose="02020603050405020304" pitchFamily="18" charset="0"/>
                <a:ea typeface="宋体" panose="02010600030101010101" pitchFamily="2" charset="-122"/>
              </a:rPr>
              <a:t>rd</a:t>
            </a:r>
            <a:r>
              <a:rPr lang="en-US" altLang="zh-CN" sz="2600" b="1" dirty="0" err="1">
                <a:solidFill>
                  <a:srgbClr val="000000"/>
                </a:solidFill>
                <a:effectLst/>
                <a:latin typeface="宋体" panose="02010600030101010101" pitchFamily="2" charset="-122"/>
                <a:cs typeface="Times New Roman" panose="02020603050405020304" pitchFamily="18" charset="0"/>
              </a:rPr>
              <a:t>、</a:t>
            </a:r>
            <a:r>
              <a:rPr lang="en-US" altLang="zh-CN" sz="2600" b="1" i="1" dirty="0" err="1">
                <a:solidFill>
                  <a:srgbClr val="000000"/>
                </a:solidFill>
                <a:effectLst/>
                <a:latin typeface="Times New Roman" panose="02020603050405020304" pitchFamily="18" charset="0"/>
                <a:ea typeface="宋体" panose="02010600030101010101" pitchFamily="2" charset="-122"/>
              </a:rPr>
              <a:t>ψ</a:t>
            </a:r>
            <a:r>
              <a:rPr lang="en-US" altLang="zh-CN" sz="2600" b="1" baseline="-25000" dirty="0" err="1">
                <a:solidFill>
                  <a:srgbClr val="000000"/>
                </a:solidFill>
                <a:effectLst/>
                <a:latin typeface="Times New Roman" panose="02020603050405020304" pitchFamily="18" charset="0"/>
                <a:ea typeface="宋体" panose="02010600030101010101" pitchFamily="2" charset="-122"/>
              </a:rPr>
              <a:t>rq</a:t>
            </a:r>
            <a:r>
              <a:rPr lang="en-US" altLang="zh-CN" sz="2600" b="1" dirty="0" err="1">
                <a:solidFill>
                  <a:srgbClr val="000000"/>
                </a:solidFill>
                <a:effectLst/>
                <a:latin typeface="宋体" panose="02010600030101010101" pitchFamily="2" charset="-122"/>
                <a:cs typeface="Times New Roman" panose="02020603050405020304" pitchFamily="18" charset="0"/>
              </a:rPr>
              <a:t>或者定子电流</a:t>
            </a:r>
            <a:r>
              <a:rPr lang="en-US" altLang="zh-CN" sz="2600" b="1" i="1" dirty="0" err="1">
                <a:solidFill>
                  <a:srgbClr val="000000"/>
                </a:solidFill>
                <a:effectLst/>
                <a:latin typeface="Times New Roman" panose="02020603050405020304" pitchFamily="18" charset="0"/>
                <a:ea typeface="宋体" panose="02010600030101010101" pitchFamily="2" charset="-122"/>
              </a:rPr>
              <a:t>i</a:t>
            </a:r>
            <a:r>
              <a:rPr lang="en-US" altLang="zh-CN" sz="2600" b="1" i="1" baseline="-25000" dirty="0" err="1">
                <a:solidFill>
                  <a:srgbClr val="000000"/>
                </a:solidFill>
                <a:effectLst/>
                <a:latin typeface="Times New Roman" panose="02020603050405020304" pitchFamily="18" charset="0"/>
                <a:ea typeface="宋体" panose="02010600030101010101" pitchFamily="2" charset="-122"/>
              </a:rPr>
              <a:t>sd</a:t>
            </a:r>
            <a:r>
              <a:rPr lang="en-US" altLang="zh-CN" sz="2600" b="1" dirty="0" err="1">
                <a:solidFill>
                  <a:srgbClr val="000000"/>
                </a:solidFill>
                <a:effectLst/>
                <a:latin typeface="宋体" panose="02010600030101010101" pitchFamily="2" charset="-122"/>
                <a:cs typeface="Times New Roman" panose="02020603050405020304" pitchFamily="18" charset="0"/>
              </a:rPr>
              <a:t>、</a:t>
            </a:r>
            <a:r>
              <a:rPr lang="en-US" altLang="zh-CN" sz="2600" b="1" i="1" dirty="0" err="1">
                <a:solidFill>
                  <a:srgbClr val="000000"/>
                </a:solidFill>
                <a:effectLst/>
                <a:latin typeface="Times New Roman" panose="02020603050405020304" pitchFamily="18" charset="0"/>
                <a:ea typeface="宋体" panose="02010600030101010101" pitchFamily="2" charset="-122"/>
              </a:rPr>
              <a:t>i</a:t>
            </a:r>
            <a:r>
              <a:rPr lang="en-US" altLang="zh-CN" sz="2600" b="1" i="1" baseline="-25000" dirty="0" err="1">
                <a:solidFill>
                  <a:srgbClr val="000000"/>
                </a:solidFill>
                <a:effectLst/>
                <a:latin typeface="Times New Roman" panose="02020603050405020304" pitchFamily="18" charset="0"/>
                <a:ea typeface="宋体" panose="02010600030101010101" pitchFamily="2" charset="-122"/>
              </a:rPr>
              <a:t>sq</a:t>
            </a:r>
            <a:r>
              <a:rPr lang="en-US" altLang="zh-CN" sz="2600" b="1" dirty="0" err="1">
                <a:solidFill>
                  <a:srgbClr val="000000"/>
                </a:solidFill>
                <a:effectLst/>
                <a:latin typeface="宋体" panose="02010600030101010101" pitchFamily="2" charset="-122"/>
                <a:cs typeface="Times New Roman" panose="02020603050405020304" pitchFamily="18" charset="0"/>
              </a:rPr>
              <a:t>和定子磁链</a:t>
            </a:r>
            <a:r>
              <a:rPr lang="en-US" altLang="zh-CN" sz="2600" b="1" i="1" dirty="0" err="1">
                <a:solidFill>
                  <a:srgbClr val="000000"/>
                </a:solidFill>
                <a:effectLst/>
                <a:latin typeface="Times New Roman" panose="02020603050405020304" pitchFamily="18" charset="0"/>
                <a:ea typeface="宋体" panose="02010600030101010101" pitchFamily="2" charset="-122"/>
              </a:rPr>
              <a:t>ψ</a:t>
            </a:r>
            <a:r>
              <a:rPr lang="en-US" altLang="zh-CN" sz="2600" b="1" baseline="-25000" dirty="0" err="1">
                <a:solidFill>
                  <a:srgbClr val="000000"/>
                </a:solidFill>
                <a:effectLst/>
                <a:latin typeface="Times New Roman" panose="02020603050405020304" pitchFamily="18" charset="0"/>
                <a:ea typeface="宋体" panose="02010600030101010101" pitchFamily="2" charset="-122"/>
              </a:rPr>
              <a:t>sd</a:t>
            </a:r>
            <a:r>
              <a:rPr lang="en-US" altLang="zh-CN" sz="2600" b="1" dirty="0" err="1">
                <a:solidFill>
                  <a:srgbClr val="000000"/>
                </a:solidFill>
                <a:effectLst/>
                <a:latin typeface="宋体" panose="02010600030101010101" pitchFamily="2" charset="-122"/>
                <a:cs typeface="Times New Roman" panose="02020603050405020304" pitchFamily="18" charset="0"/>
              </a:rPr>
              <a:t>、</a:t>
            </a:r>
            <a:r>
              <a:rPr lang="en-US" altLang="zh-CN" sz="2600" b="1" i="1" dirty="0" err="1">
                <a:solidFill>
                  <a:srgbClr val="000000"/>
                </a:solidFill>
                <a:effectLst/>
                <a:latin typeface="Times New Roman" panose="02020603050405020304" pitchFamily="18" charset="0"/>
                <a:ea typeface="宋体" panose="02010600030101010101" pitchFamily="2" charset="-122"/>
              </a:rPr>
              <a:t>ψ</a:t>
            </a:r>
            <a:r>
              <a:rPr lang="en-US" altLang="zh-CN" sz="2600" b="1" baseline="-25000" dirty="0" err="1">
                <a:solidFill>
                  <a:srgbClr val="000000"/>
                </a:solidFill>
                <a:effectLst/>
                <a:latin typeface="Times New Roman" panose="02020603050405020304" pitchFamily="18" charset="0"/>
                <a:ea typeface="宋体" panose="02010600030101010101" pitchFamily="2" charset="-122"/>
              </a:rPr>
              <a:t>sq</a:t>
            </a:r>
            <a:r>
              <a:rPr lang="en-US" altLang="zh-CN" sz="2600" b="1" dirty="0">
                <a:solidFill>
                  <a:srgbClr val="000000"/>
                </a:solidFill>
                <a:effectLst/>
                <a:latin typeface="宋体" panose="02010600030101010101" pitchFamily="2" charset="-122"/>
                <a:cs typeface="Times New Roman" panose="02020603050405020304" pitchFamily="18" charset="0"/>
              </a:rPr>
              <a:t>。</a:t>
            </a:r>
            <a:endParaRPr lang="zh-CN" altLang="en-US" sz="2600" b="1" dirty="0"/>
          </a:p>
        </p:txBody>
      </p:sp>
    </p:spTree>
    <p:extLst>
      <p:ext uri="{BB962C8B-B14F-4D97-AF65-F5344CB8AC3E}">
        <p14:creationId xmlns:p14="http://schemas.microsoft.com/office/powerpoint/2010/main" val="3922252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2" y="1022950"/>
            <a:ext cx="683425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6</a:t>
            </a:r>
            <a:r>
              <a:rPr lang="zh-CN" altLang="en-US" sz="2400" b="1" dirty="0">
                <a:solidFill>
                  <a:prstClr val="white"/>
                </a:solidFill>
                <a:latin typeface="微软雅黑" panose="020B0503020204020204" pitchFamily="34" charset="-122"/>
                <a:ea typeface="微软雅黑" panose="020B0503020204020204" pitchFamily="34" charset="-122"/>
              </a:rPr>
              <a:t>、三相异步电动机在两相坐标系上的状态方程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4158E77D-ED67-2E92-A825-15DCD37B99D2}"/>
              </a:ext>
            </a:extLst>
          </p:cNvPr>
          <p:cNvSpPr txBox="1"/>
          <p:nvPr/>
        </p:nvSpPr>
        <p:spPr>
          <a:xfrm>
            <a:off x="494356" y="1802436"/>
            <a:ext cx="4108347"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l-GR"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ω —ψ</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r — is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状态方程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1" name="对象 10">
            <a:extLst>
              <a:ext uri="{FF2B5EF4-FFF2-40B4-BE49-F238E27FC236}">
                <a16:creationId xmlns:a16="http://schemas.microsoft.com/office/drawing/2014/main" id="{D90F2935-9175-8EE8-1AFC-A52A6F23DC4C}"/>
              </a:ext>
            </a:extLst>
          </p:cNvPr>
          <p:cNvGraphicFramePr>
            <a:graphicFrameLocks noChangeAspect="1"/>
          </p:cNvGraphicFramePr>
          <p:nvPr>
            <p:extLst>
              <p:ext uri="{D42A27DB-BD31-4B8C-83A1-F6EECF244321}">
                <p14:modId xmlns:p14="http://schemas.microsoft.com/office/powerpoint/2010/main" val="2437966740"/>
              </p:ext>
            </p:extLst>
          </p:nvPr>
        </p:nvGraphicFramePr>
        <p:xfrm>
          <a:off x="566922" y="2685830"/>
          <a:ext cx="5035629" cy="1105382"/>
        </p:xfrm>
        <a:graphic>
          <a:graphicData uri="http://schemas.openxmlformats.org/presentationml/2006/ole">
            <mc:AlternateContent xmlns:mc="http://schemas.openxmlformats.org/markup-compatibility/2006">
              <mc:Choice xmlns:v="urn:schemas-microsoft-com:vml" Requires="v">
                <p:oleObj name="Equation" r:id="rId4" imgW="2082800" imgH="457200" progId="Equation.DSMT4">
                  <p:embed/>
                </p:oleObj>
              </mc:Choice>
              <mc:Fallback>
                <p:oleObj name="Equation" r:id="rId4" imgW="20828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922" y="2685830"/>
                        <a:ext cx="5035629" cy="1105382"/>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38226858-D291-391F-D757-4B41235A4E9E}"/>
              </a:ext>
            </a:extLst>
          </p:cNvPr>
          <p:cNvGraphicFramePr>
            <a:graphicFrameLocks noChangeAspect="1"/>
          </p:cNvGraphicFramePr>
          <p:nvPr>
            <p:extLst>
              <p:ext uri="{D42A27DB-BD31-4B8C-83A1-F6EECF244321}">
                <p14:modId xmlns:p14="http://schemas.microsoft.com/office/powerpoint/2010/main" val="1732190706"/>
              </p:ext>
            </p:extLst>
          </p:nvPr>
        </p:nvGraphicFramePr>
        <p:xfrm>
          <a:off x="494356" y="4114837"/>
          <a:ext cx="5286342" cy="983847"/>
        </p:xfrm>
        <a:graphic>
          <a:graphicData uri="http://schemas.openxmlformats.org/presentationml/2006/ole">
            <mc:AlternateContent xmlns:mc="http://schemas.openxmlformats.org/markup-compatibility/2006">
              <mc:Choice xmlns:v="urn:schemas-microsoft-com:vml" Requires="v">
                <p:oleObj name="Equation" r:id="rId6" imgW="2286000" imgH="431800" progId="Equation.DSMT4">
                  <p:embed/>
                </p:oleObj>
              </mc:Choice>
              <mc:Fallback>
                <p:oleObj name="Equation" r:id="rId6" imgW="2286000" imgH="431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356" y="4114837"/>
                        <a:ext cx="5286342" cy="983847"/>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5DE3693E-8C13-F006-5390-A7D6B26BECD9}"/>
              </a:ext>
            </a:extLst>
          </p:cNvPr>
          <p:cNvGraphicFramePr>
            <a:graphicFrameLocks noChangeAspect="1"/>
          </p:cNvGraphicFramePr>
          <p:nvPr>
            <p:extLst>
              <p:ext uri="{D42A27DB-BD31-4B8C-83A1-F6EECF244321}">
                <p14:modId xmlns:p14="http://schemas.microsoft.com/office/powerpoint/2010/main" val="1802459599"/>
              </p:ext>
            </p:extLst>
          </p:nvPr>
        </p:nvGraphicFramePr>
        <p:xfrm>
          <a:off x="566922" y="5483451"/>
          <a:ext cx="4986269" cy="997254"/>
        </p:xfrm>
        <a:graphic>
          <a:graphicData uri="http://schemas.openxmlformats.org/presentationml/2006/ole">
            <mc:AlternateContent xmlns:mc="http://schemas.openxmlformats.org/markup-compatibility/2006">
              <mc:Choice xmlns:v="urn:schemas-microsoft-com:vml" Requires="v">
                <p:oleObj name="Equation" r:id="rId8" imgW="2286000" imgH="457200" progId="Equation.DSMT4">
                  <p:embed/>
                </p:oleObj>
              </mc:Choice>
              <mc:Fallback>
                <p:oleObj name="Equation" r:id="rId8" imgW="2286000" imgH="4572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922" y="5483451"/>
                        <a:ext cx="4986269" cy="997254"/>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EE08807E-F46B-C4BB-47B6-1A388897A53C}"/>
              </a:ext>
            </a:extLst>
          </p:cNvPr>
          <p:cNvGraphicFramePr>
            <a:graphicFrameLocks noChangeAspect="1"/>
          </p:cNvGraphicFramePr>
          <p:nvPr>
            <p:extLst>
              <p:ext uri="{D42A27DB-BD31-4B8C-83A1-F6EECF244321}">
                <p14:modId xmlns:p14="http://schemas.microsoft.com/office/powerpoint/2010/main" val="893288253"/>
              </p:ext>
            </p:extLst>
          </p:nvPr>
        </p:nvGraphicFramePr>
        <p:xfrm>
          <a:off x="6514687" y="1938956"/>
          <a:ext cx="5137496" cy="2175881"/>
        </p:xfrm>
        <a:graphic>
          <a:graphicData uri="http://schemas.openxmlformats.org/presentationml/2006/ole">
            <mc:AlternateContent xmlns:mc="http://schemas.openxmlformats.org/markup-compatibility/2006">
              <mc:Choice xmlns:v="urn:schemas-microsoft-com:vml" Requires="v">
                <p:oleObj name="Equation" r:id="rId10" imgW="2159000" imgH="914400" progId="Equation.DSMT4">
                  <p:embed/>
                </p:oleObj>
              </mc:Choice>
              <mc:Fallback>
                <p:oleObj name="Equation" r:id="rId10" imgW="2159000" imgH="9144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4687" y="1938956"/>
                        <a:ext cx="5137496" cy="2175881"/>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EFB054E8-1A35-75AB-E283-7DD69B48C90C}"/>
              </a:ext>
            </a:extLst>
          </p:cNvPr>
          <p:cNvGraphicFramePr>
            <a:graphicFrameLocks noChangeAspect="1"/>
          </p:cNvGraphicFramePr>
          <p:nvPr>
            <p:extLst>
              <p:ext uri="{D42A27DB-BD31-4B8C-83A1-F6EECF244321}">
                <p14:modId xmlns:p14="http://schemas.microsoft.com/office/powerpoint/2010/main" val="2198222072"/>
              </p:ext>
            </p:extLst>
          </p:nvPr>
        </p:nvGraphicFramePr>
        <p:xfrm>
          <a:off x="6560148" y="4354494"/>
          <a:ext cx="5137496" cy="2175881"/>
        </p:xfrm>
        <a:graphic>
          <a:graphicData uri="http://schemas.openxmlformats.org/presentationml/2006/ole">
            <mc:AlternateContent xmlns:mc="http://schemas.openxmlformats.org/markup-compatibility/2006">
              <mc:Choice xmlns:v="urn:schemas-microsoft-com:vml" Requires="v">
                <p:oleObj name="Equation" r:id="rId12" imgW="2159000" imgH="914400" progId="Equation.DSMT4">
                  <p:embed/>
                </p:oleObj>
              </mc:Choice>
              <mc:Fallback>
                <p:oleObj name="Equation" r:id="rId12" imgW="2159000" imgH="914400"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0148" y="4354494"/>
                        <a:ext cx="5137496" cy="2175881"/>
                      </a:xfrm>
                      <a:prstGeom prst="rect">
                        <a:avLst/>
                      </a:prstGeom>
                      <a:noFill/>
                    </p:spPr>
                  </p:pic>
                </p:oleObj>
              </mc:Fallback>
            </mc:AlternateContent>
          </a:graphicData>
        </a:graphic>
      </p:graphicFrame>
    </p:spTree>
    <p:extLst>
      <p:ext uri="{BB962C8B-B14F-4D97-AF65-F5344CB8AC3E}">
        <p14:creationId xmlns:p14="http://schemas.microsoft.com/office/powerpoint/2010/main" val="5353954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2" y="1022950"/>
            <a:ext cx="683425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6</a:t>
            </a:r>
            <a:r>
              <a:rPr lang="zh-CN" altLang="en-US" sz="2400" b="1" dirty="0">
                <a:solidFill>
                  <a:prstClr val="white"/>
                </a:solidFill>
                <a:latin typeface="微软雅黑" panose="020B0503020204020204" pitchFamily="34" charset="-122"/>
                <a:ea typeface="微软雅黑" panose="020B0503020204020204" pitchFamily="34" charset="-122"/>
              </a:rPr>
              <a:t>、三相异步电动机在两相坐标系上的状态方程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5203818" y="103603"/>
            <a:ext cx="3720264"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4.1 </a:t>
            </a:r>
            <a:r>
              <a:rPr lang="zh-CN" altLang="en-US" dirty="0"/>
              <a:t>三相异步电机的数学模型</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4158E77D-ED67-2E92-A825-15DCD37B99D2}"/>
              </a:ext>
            </a:extLst>
          </p:cNvPr>
          <p:cNvSpPr txBox="1"/>
          <p:nvPr/>
        </p:nvSpPr>
        <p:spPr>
          <a:xfrm>
            <a:off x="494356" y="1802436"/>
            <a:ext cx="4108347"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el-GR"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ω —ψ</a:t>
            </a:r>
            <a:r>
              <a:rPr lang="en-US" altLang="zh-CN"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s — is </a:t>
            </a: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状态方程</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0" name="对象 9">
            <a:extLst>
              <a:ext uri="{FF2B5EF4-FFF2-40B4-BE49-F238E27FC236}">
                <a16:creationId xmlns:a16="http://schemas.microsoft.com/office/drawing/2014/main" id="{092225BB-64B5-435A-0528-C340DC0329B4}"/>
              </a:ext>
            </a:extLst>
          </p:cNvPr>
          <p:cNvGraphicFramePr>
            <a:graphicFrameLocks noChangeAspect="1"/>
          </p:cNvGraphicFramePr>
          <p:nvPr>
            <p:extLst>
              <p:ext uri="{D42A27DB-BD31-4B8C-83A1-F6EECF244321}">
                <p14:modId xmlns:p14="http://schemas.microsoft.com/office/powerpoint/2010/main" val="3528560792"/>
              </p:ext>
            </p:extLst>
          </p:nvPr>
        </p:nvGraphicFramePr>
        <p:xfrm>
          <a:off x="537280" y="2723053"/>
          <a:ext cx="4801646" cy="1137232"/>
        </p:xfrm>
        <a:graphic>
          <a:graphicData uri="http://schemas.openxmlformats.org/presentationml/2006/ole">
            <mc:AlternateContent xmlns:mc="http://schemas.openxmlformats.org/markup-compatibility/2006">
              <mc:Choice xmlns:v="urn:schemas-microsoft-com:vml" Requires="v">
                <p:oleObj name="Equation" r:id="rId4" imgW="1930400" imgH="457200" progId="Equation.DSMT4">
                  <p:embed/>
                </p:oleObj>
              </mc:Choice>
              <mc:Fallback>
                <p:oleObj name="Equation" r:id="rId4" imgW="19304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80" y="2723053"/>
                        <a:ext cx="4801646" cy="1137232"/>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FCAC9C10-291B-A675-4466-A571EDE182DB}"/>
              </a:ext>
            </a:extLst>
          </p:cNvPr>
          <p:cNvGraphicFramePr>
            <a:graphicFrameLocks noChangeAspect="1"/>
          </p:cNvGraphicFramePr>
          <p:nvPr>
            <p:extLst>
              <p:ext uri="{D42A27DB-BD31-4B8C-83A1-F6EECF244321}">
                <p14:modId xmlns:p14="http://schemas.microsoft.com/office/powerpoint/2010/main" val="3930850148"/>
              </p:ext>
            </p:extLst>
          </p:nvPr>
        </p:nvGraphicFramePr>
        <p:xfrm>
          <a:off x="537280" y="4047724"/>
          <a:ext cx="4695663" cy="1137231"/>
        </p:xfrm>
        <a:graphic>
          <a:graphicData uri="http://schemas.openxmlformats.org/presentationml/2006/ole">
            <mc:AlternateContent xmlns:mc="http://schemas.openxmlformats.org/markup-compatibility/2006">
              <mc:Choice xmlns:v="urn:schemas-microsoft-com:vml" Requires="v">
                <p:oleObj name="Equation" r:id="rId6" imgW="1625600" imgH="393700" progId="Equation.DSMT4">
                  <p:embed/>
                </p:oleObj>
              </mc:Choice>
              <mc:Fallback>
                <p:oleObj name="Equation" r:id="rId6" imgW="1625600" imgH="3937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280" y="4047724"/>
                        <a:ext cx="4695663" cy="1137231"/>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F178E9DB-978C-271B-7C82-0AE4725046FD}"/>
              </a:ext>
            </a:extLst>
          </p:cNvPr>
          <p:cNvGraphicFramePr>
            <a:graphicFrameLocks noChangeAspect="1"/>
          </p:cNvGraphicFramePr>
          <p:nvPr>
            <p:extLst>
              <p:ext uri="{D42A27DB-BD31-4B8C-83A1-F6EECF244321}">
                <p14:modId xmlns:p14="http://schemas.microsoft.com/office/powerpoint/2010/main" val="1362832634"/>
              </p:ext>
            </p:extLst>
          </p:nvPr>
        </p:nvGraphicFramePr>
        <p:xfrm>
          <a:off x="569924" y="5372394"/>
          <a:ext cx="4721385" cy="1235675"/>
        </p:xfrm>
        <a:graphic>
          <a:graphicData uri="http://schemas.openxmlformats.org/presentationml/2006/ole">
            <mc:AlternateContent xmlns:mc="http://schemas.openxmlformats.org/markup-compatibility/2006">
              <mc:Choice xmlns:v="urn:schemas-microsoft-com:vml" Requires="v">
                <p:oleObj name="Equation" r:id="rId8" imgW="1625600" imgH="419100" progId="Equation.DSMT4">
                  <p:embed/>
                </p:oleObj>
              </mc:Choice>
              <mc:Fallback>
                <p:oleObj name="Equation" r:id="rId8" imgW="1625600" imgH="4191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924" y="5372394"/>
                        <a:ext cx="4721385" cy="1235675"/>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EB8EA80B-1BA0-90BD-BE22-B82ACD2C7053}"/>
              </a:ext>
            </a:extLst>
          </p:cNvPr>
          <p:cNvGraphicFramePr>
            <a:graphicFrameLocks noChangeAspect="1"/>
          </p:cNvGraphicFramePr>
          <p:nvPr>
            <p:extLst>
              <p:ext uri="{D42A27DB-BD31-4B8C-83A1-F6EECF244321}">
                <p14:modId xmlns:p14="http://schemas.microsoft.com/office/powerpoint/2010/main" val="306684920"/>
              </p:ext>
            </p:extLst>
          </p:nvPr>
        </p:nvGraphicFramePr>
        <p:xfrm>
          <a:off x="6227179" y="1924010"/>
          <a:ext cx="5427541" cy="2141276"/>
        </p:xfrm>
        <a:graphic>
          <a:graphicData uri="http://schemas.openxmlformats.org/presentationml/2006/ole">
            <mc:AlternateContent xmlns:mc="http://schemas.openxmlformats.org/markup-compatibility/2006">
              <mc:Choice xmlns:v="urn:schemas-microsoft-com:vml" Requires="v">
                <p:oleObj name="Equation" r:id="rId10" imgW="2311400" imgH="914400" progId="Equation.DSMT4">
                  <p:embed/>
                </p:oleObj>
              </mc:Choice>
              <mc:Fallback>
                <p:oleObj name="Equation" r:id="rId10" imgW="2311400" imgH="9144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7179" y="1924010"/>
                        <a:ext cx="5427541" cy="2141276"/>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D4076219-2391-297A-B4EA-3B0B70525A5C}"/>
              </a:ext>
            </a:extLst>
          </p:cNvPr>
          <p:cNvGraphicFramePr>
            <a:graphicFrameLocks noChangeAspect="1"/>
          </p:cNvGraphicFramePr>
          <p:nvPr>
            <p:extLst>
              <p:ext uri="{D42A27DB-BD31-4B8C-83A1-F6EECF244321}">
                <p14:modId xmlns:p14="http://schemas.microsoft.com/office/powerpoint/2010/main" val="1107858304"/>
              </p:ext>
            </p:extLst>
          </p:nvPr>
        </p:nvGraphicFramePr>
        <p:xfrm>
          <a:off x="6439722" y="4468546"/>
          <a:ext cx="5182354" cy="2207867"/>
        </p:xfrm>
        <a:graphic>
          <a:graphicData uri="http://schemas.openxmlformats.org/presentationml/2006/ole">
            <mc:AlternateContent xmlns:mc="http://schemas.openxmlformats.org/markup-compatibility/2006">
              <mc:Choice xmlns:v="urn:schemas-microsoft-com:vml" Requires="v">
                <p:oleObj name="Equation" r:id="rId12" imgW="2146300" imgH="914400" progId="Equation.DSMT4">
                  <p:embed/>
                </p:oleObj>
              </mc:Choice>
              <mc:Fallback>
                <p:oleObj name="Equation" r:id="rId12" imgW="2146300" imgH="914400"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9722" y="4468546"/>
                        <a:ext cx="5182354" cy="2207867"/>
                      </a:xfrm>
                      <a:prstGeom prst="rect">
                        <a:avLst/>
                      </a:prstGeom>
                      <a:noFill/>
                    </p:spPr>
                  </p:pic>
                </p:oleObj>
              </mc:Fallback>
            </mc:AlternateContent>
          </a:graphicData>
        </a:graphic>
      </p:graphicFrame>
    </p:spTree>
    <p:extLst>
      <p:ext uri="{BB962C8B-B14F-4D97-AF65-F5344CB8AC3E}">
        <p14:creationId xmlns:p14="http://schemas.microsoft.com/office/powerpoint/2010/main" val="3482975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2" y="1022950"/>
            <a:ext cx="4801646"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、矢量控制系统的基本思想</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2D2EC21B-CC13-2453-8A76-CC47FB188D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52" y="4051311"/>
            <a:ext cx="6934154" cy="2340999"/>
          </a:xfrm>
          <a:prstGeom prst="rect">
            <a:avLst/>
          </a:prstGeom>
        </p:spPr>
      </p:pic>
      <p:sp>
        <p:nvSpPr>
          <p:cNvPr id="13" name="文本框 12">
            <a:extLst>
              <a:ext uri="{FF2B5EF4-FFF2-40B4-BE49-F238E27FC236}">
                <a16:creationId xmlns:a16="http://schemas.microsoft.com/office/drawing/2014/main" id="{6A554448-63AC-534C-C56F-BC0F0538366B}"/>
              </a:ext>
            </a:extLst>
          </p:cNvPr>
          <p:cNvSpPr txBox="1"/>
          <p:nvPr/>
        </p:nvSpPr>
        <p:spPr>
          <a:xfrm>
            <a:off x="113094" y="1782190"/>
            <a:ext cx="11822937" cy="1691810"/>
          </a:xfrm>
          <a:prstGeom prst="rect">
            <a:avLst/>
          </a:prstGeom>
          <a:noFill/>
        </p:spPr>
        <p:txBody>
          <a:bodyPr wrap="square">
            <a:spAutoFit/>
          </a:bodyPr>
          <a:lstStyle/>
          <a:p>
            <a:pPr>
              <a:lnSpc>
                <a:spcPct val="150000"/>
              </a:lnSpc>
            </a:pP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在同步旋转坐标系中，异步电机就如同是一台直流电机，可以控制使交流电机的转子总磁通</a:t>
            </a:r>
            <a:r>
              <a:rPr lang="en-US" altLang="zh-CN" sz="2400" b="1" i="1" dirty="0" err="1">
                <a:effectLst/>
                <a:latin typeface="Times New Roman" panose="02020603050405020304" pitchFamily="18" charset="0"/>
                <a:ea typeface="宋体" panose="02010600030101010101" pitchFamily="2" charset="-122"/>
              </a:rPr>
              <a:t>Ф</a:t>
            </a:r>
            <a:r>
              <a:rPr lang="en-US" altLang="zh-CN" sz="2400" b="1" i="1" baseline="-25000" dirty="0" err="1">
                <a:effectLst/>
                <a:latin typeface="Times New Roman" panose="02020603050405020304" pitchFamily="18" charset="0"/>
                <a:ea typeface="宋体" panose="02010600030101010101" pitchFamily="2" charset="-122"/>
              </a:rPr>
              <a:t>r</a:t>
            </a: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就是等效直流电机的磁通，则</a:t>
            </a:r>
            <a:r>
              <a:rPr lang="en-US" altLang="zh-CN" sz="2400" b="1" dirty="0">
                <a:effectLst/>
                <a:latin typeface="Times New Roman" panose="02020603050405020304" pitchFamily="18" charset="0"/>
                <a:ea typeface="宋体" panose="02010600030101010101" pitchFamily="2" charset="-122"/>
              </a:rPr>
              <a:t>M</a:t>
            </a: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绕组相当于直流电机的励磁绕组，</a:t>
            </a:r>
            <a:r>
              <a:rPr lang="en-US" altLang="zh-CN" sz="2400" b="1" i="1" dirty="0" err="1">
                <a:effectLst/>
                <a:latin typeface="Times New Roman" panose="02020603050405020304" pitchFamily="18" charset="0"/>
                <a:ea typeface="宋体" panose="02010600030101010101" pitchFamily="2" charset="-122"/>
              </a:rPr>
              <a:t>i</a:t>
            </a:r>
            <a:r>
              <a:rPr lang="en-US" altLang="zh-CN" sz="2400" b="1" i="1" baseline="-25000" dirty="0" err="1">
                <a:effectLst/>
                <a:latin typeface="Times New Roman" panose="02020603050405020304" pitchFamily="18" charset="0"/>
                <a:ea typeface="宋体" panose="02010600030101010101" pitchFamily="2" charset="-122"/>
              </a:rPr>
              <a:t>m</a:t>
            </a: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相当于励磁电流，</a:t>
            </a:r>
            <a:r>
              <a:rPr lang="en-US" altLang="zh-CN" sz="2400" b="1" dirty="0">
                <a:effectLst/>
                <a:latin typeface="Times New Roman" panose="02020603050405020304" pitchFamily="18" charset="0"/>
                <a:ea typeface="宋体" panose="02010600030101010101" pitchFamily="2" charset="-122"/>
              </a:rPr>
              <a:t>T</a:t>
            </a: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绕组相当于伪静止的电枢绕组，</a:t>
            </a:r>
            <a:r>
              <a:rPr lang="en-US" altLang="zh-CN" sz="2400" b="1" i="1" dirty="0">
                <a:effectLst/>
                <a:latin typeface="Times New Roman" panose="02020603050405020304" pitchFamily="18" charset="0"/>
                <a:ea typeface="宋体" panose="02010600030101010101" pitchFamily="2" charset="-122"/>
              </a:rPr>
              <a:t>i</a:t>
            </a:r>
            <a:r>
              <a:rPr lang="en-US" altLang="zh-CN" sz="2400" b="1" i="1" baseline="-25000" dirty="0">
                <a:effectLst/>
                <a:latin typeface="Times New Roman" panose="02020603050405020304" pitchFamily="18" charset="0"/>
                <a:ea typeface="宋体" panose="02010600030101010101" pitchFamily="2" charset="-122"/>
              </a:rPr>
              <a:t>t</a:t>
            </a: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相当于与转矩成正比的电枢电流。</a:t>
            </a:r>
            <a:endParaRPr lang="zh-CN" altLang="en-US" sz="2400" b="1" dirty="0"/>
          </a:p>
        </p:txBody>
      </p:sp>
      <p:pic>
        <p:nvPicPr>
          <p:cNvPr id="15" name="图片 14">
            <a:extLst>
              <a:ext uri="{FF2B5EF4-FFF2-40B4-BE49-F238E27FC236}">
                <a16:creationId xmlns:a16="http://schemas.microsoft.com/office/drawing/2014/main" id="{017735AD-0338-7A1F-6F5F-0BAD63A713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2134" y="3690547"/>
            <a:ext cx="3450585" cy="2967216"/>
          </a:xfrm>
          <a:prstGeom prst="rect">
            <a:avLst/>
          </a:prstGeom>
        </p:spPr>
      </p:pic>
    </p:spTree>
    <p:extLst>
      <p:ext uri="{BB962C8B-B14F-4D97-AF65-F5344CB8AC3E}">
        <p14:creationId xmlns:p14="http://schemas.microsoft.com/office/powerpoint/2010/main" val="347580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2" y="1022950"/>
            <a:ext cx="4801646"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、矢量控制系统的基本思想</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EACFF71E-8779-A98C-D467-18434F7CA7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9709" y="4034806"/>
            <a:ext cx="7472581" cy="2573263"/>
          </a:xfrm>
          <a:prstGeom prst="rect">
            <a:avLst/>
          </a:prstGeom>
        </p:spPr>
      </p:pic>
      <p:sp>
        <p:nvSpPr>
          <p:cNvPr id="10" name="文本框 9">
            <a:extLst>
              <a:ext uri="{FF2B5EF4-FFF2-40B4-BE49-F238E27FC236}">
                <a16:creationId xmlns:a16="http://schemas.microsoft.com/office/drawing/2014/main" id="{58A7AA52-C916-6779-C32A-F9DFEC0F4984}"/>
              </a:ext>
            </a:extLst>
          </p:cNvPr>
          <p:cNvSpPr txBox="1"/>
          <p:nvPr/>
        </p:nvSpPr>
        <p:spPr>
          <a:xfrm>
            <a:off x="284965" y="1695263"/>
            <a:ext cx="11717982" cy="2245808"/>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模仿直流电机的控制策略，得到直流电机的控制量，经过相应的坐标反变换，就能够控制异步电机了。由于进行坐标变换的是电流（代表磁动势）的空间矢量，所以这样通过坐标变换实现的控制系统就叫做矢量控制系统（</a:t>
            </a:r>
            <a:r>
              <a:rPr lang="en-US" altLang="zh-CN" sz="2400" b="1" dirty="0">
                <a:effectLst/>
                <a:latin typeface="Times New Roman" panose="02020603050405020304" pitchFamily="18" charset="0"/>
                <a:ea typeface="宋体" panose="02010600030101010101" pitchFamily="2" charset="-122"/>
              </a:rPr>
              <a:t>Vector Control System</a:t>
            </a: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矢量控制交流变压变频调速系统在静、动态性能上完全能够与直流调速系统相媲美。</a:t>
            </a:r>
            <a:endParaRPr lang="zh-CN" altLang="en-US" sz="2400" b="1" dirty="0"/>
          </a:p>
        </p:txBody>
      </p:sp>
    </p:spTree>
    <p:extLst>
      <p:ext uri="{BB962C8B-B14F-4D97-AF65-F5344CB8AC3E}">
        <p14:creationId xmlns:p14="http://schemas.microsoft.com/office/powerpoint/2010/main" val="6742036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698472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、按转子磁链定向的矢量控制方程及其解耦作用</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1FF10B02-7F79-5ADB-63DF-1DD2D5A16443}"/>
              </a:ext>
            </a:extLst>
          </p:cNvPr>
          <p:cNvSpPr txBox="1"/>
          <p:nvPr/>
        </p:nvSpPr>
        <p:spPr>
          <a:xfrm>
            <a:off x="103246" y="1655664"/>
            <a:ext cx="11574018" cy="1691810"/>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在进行两相同步旋转坐标变换时，只规定了</a:t>
            </a:r>
            <a:r>
              <a:rPr lang="en-US" altLang="zh-CN" sz="2400" b="1" dirty="0">
                <a:solidFill>
                  <a:srgbClr val="000000"/>
                </a:solidFill>
                <a:effectLst/>
                <a:latin typeface="Times New Roman" panose="02020603050405020304" pitchFamily="18" charset="0"/>
                <a:ea typeface="宋体" panose="02010600030101010101" pitchFamily="2" charset="-122"/>
              </a:rPr>
              <a:t>d</a:t>
            </a: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000000"/>
                </a:solidFill>
                <a:effectLst/>
                <a:latin typeface="Times New Roman" panose="02020603050405020304" pitchFamily="18" charset="0"/>
                <a:ea typeface="宋体" panose="02010600030101010101" pitchFamily="2" charset="-122"/>
              </a:rPr>
              <a:t>q</a:t>
            </a: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两轴的相互垂直关系和与定子频率同步的旋转速度，</a:t>
            </a:r>
            <a:r>
              <a:rPr lang="zh-CN" altLang="zh-CN" sz="2400" b="1"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并未规定两轴与电机旋转磁场的相对位置</a:t>
            </a: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，这对转子磁链定向提供了控制自由度。</a:t>
            </a:r>
            <a:endParaRPr lang="zh-CN" altLang="en-US" sz="2400" b="1" dirty="0"/>
          </a:p>
        </p:txBody>
      </p:sp>
      <p:pic>
        <p:nvPicPr>
          <p:cNvPr id="12" name="图片 11">
            <a:extLst>
              <a:ext uri="{FF2B5EF4-FFF2-40B4-BE49-F238E27FC236}">
                <a16:creationId xmlns:a16="http://schemas.microsoft.com/office/drawing/2014/main" id="{0E1A326B-4E06-59F8-0124-A6DE4A7797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6234" y="3347474"/>
            <a:ext cx="5081030" cy="3151015"/>
          </a:xfrm>
          <a:prstGeom prst="rect">
            <a:avLst/>
          </a:prstGeom>
        </p:spPr>
      </p:pic>
      <p:sp>
        <p:nvSpPr>
          <p:cNvPr id="14" name="文本框 13">
            <a:extLst>
              <a:ext uri="{FF2B5EF4-FFF2-40B4-BE49-F238E27FC236}">
                <a16:creationId xmlns:a16="http://schemas.microsoft.com/office/drawing/2014/main" id="{4636F0F8-5E64-D88D-5D40-CD96273579E4}"/>
              </a:ext>
            </a:extLst>
          </p:cNvPr>
          <p:cNvSpPr txBox="1"/>
          <p:nvPr/>
        </p:nvSpPr>
        <p:spPr>
          <a:xfrm>
            <a:off x="103246" y="3608388"/>
            <a:ext cx="6096002" cy="2792239"/>
          </a:xfrm>
          <a:prstGeom prst="rect">
            <a:avLst/>
          </a:prstGeom>
          <a:noFill/>
        </p:spPr>
        <p:txBody>
          <a:bodyPr wrap="square">
            <a:spAutoFit/>
          </a:bodyPr>
          <a:lstStyle>
            <a:defPPr>
              <a:defRPr lang="zh-CN"/>
            </a:defPPr>
            <a:lvl1pPr marL="342900" indent="-342900">
              <a:lnSpc>
                <a:spcPct val="150000"/>
              </a:lnSpc>
              <a:buFont typeface="Wingdings" panose="05000000000000000000" pitchFamily="2" charset="2"/>
              <a:buChar char="p"/>
              <a:defRPr sz="2400" b="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dirty="0"/>
              <a:t>使两相同步旋转坐标系的</a:t>
            </a:r>
            <a:r>
              <a:rPr lang="en-US" altLang="zh-CN" dirty="0">
                <a:solidFill>
                  <a:srgbClr val="C00000"/>
                </a:solidFill>
              </a:rPr>
              <a:t>d</a:t>
            </a:r>
            <a:r>
              <a:rPr lang="zh-CN" altLang="zh-CN" dirty="0">
                <a:solidFill>
                  <a:srgbClr val="C00000"/>
                </a:solidFill>
              </a:rPr>
              <a:t>轴是沿着转子总磁链矢量的方向</a:t>
            </a:r>
            <a:r>
              <a:rPr lang="zh-CN" altLang="zh-CN" dirty="0"/>
              <a:t>，并称之为</a:t>
            </a:r>
            <a:r>
              <a:rPr lang="en-US" altLang="zh-CN" dirty="0"/>
              <a:t> M</a:t>
            </a:r>
            <a:r>
              <a:rPr lang="zh-CN" altLang="zh-CN" dirty="0"/>
              <a:t>轴，而</a:t>
            </a:r>
            <a:r>
              <a:rPr lang="en-US" altLang="zh-CN" dirty="0"/>
              <a:t>q</a:t>
            </a:r>
            <a:r>
              <a:rPr lang="zh-CN" altLang="zh-CN" dirty="0"/>
              <a:t>轴超前于</a:t>
            </a:r>
            <a:r>
              <a:rPr lang="en-US" altLang="zh-CN" dirty="0"/>
              <a:t>d</a:t>
            </a:r>
            <a:r>
              <a:rPr lang="zh-CN" altLang="zh-CN" dirty="0"/>
              <a:t>轴</a:t>
            </a:r>
            <a:r>
              <a:rPr lang="en-US" altLang="zh-CN" dirty="0"/>
              <a:t>90°</a:t>
            </a:r>
            <a:r>
              <a:rPr lang="zh-CN" altLang="zh-CN" dirty="0"/>
              <a:t>电角度，即垂直于转子总磁链矢量，称之为</a:t>
            </a:r>
            <a:r>
              <a:rPr lang="en-US" altLang="zh-CN" dirty="0"/>
              <a:t>T</a:t>
            </a:r>
            <a:r>
              <a:rPr lang="zh-CN" altLang="zh-CN" dirty="0"/>
              <a:t>轴。</a:t>
            </a:r>
            <a:r>
              <a:rPr lang="zh-CN" altLang="en-US" dirty="0"/>
              <a:t>这就是</a:t>
            </a:r>
            <a:r>
              <a:rPr lang="en-US" altLang="zh-CN" dirty="0" err="1"/>
              <a:t>按转子磁链定向的坐标系</a:t>
            </a:r>
            <a:endParaRPr lang="zh-CN" altLang="en-US" dirty="0"/>
          </a:p>
        </p:txBody>
      </p:sp>
    </p:spTree>
    <p:extLst>
      <p:ext uri="{BB962C8B-B14F-4D97-AF65-F5344CB8AC3E}">
        <p14:creationId xmlns:p14="http://schemas.microsoft.com/office/powerpoint/2010/main" val="2181082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77539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二、变频调速基本理论</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8ED8C445-0E6C-4F5D-06E3-ACF955136007}"/>
              </a:ext>
            </a:extLst>
          </p:cNvPr>
          <p:cNvSpPr txBox="1"/>
          <p:nvPr/>
        </p:nvSpPr>
        <p:spPr>
          <a:xfrm>
            <a:off x="5415757" y="130018"/>
            <a:ext cx="3485175"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2.1</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变频调速的基本工作方式</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圆角 19">
            <a:extLst>
              <a:ext uri="{FF2B5EF4-FFF2-40B4-BE49-F238E27FC236}">
                <a16:creationId xmlns:a16="http://schemas.microsoft.com/office/drawing/2014/main" id="{E80B22B1-B17E-F18A-5959-9EE7732D960F}"/>
              </a:ext>
            </a:extLst>
          </p:cNvPr>
          <p:cNvSpPr/>
          <p:nvPr/>
        </p:nvSpPr>
        <p:spPr>
          <a:xfrm>
            <a:off x="87411" y="980902"/>
            <a:ext cx="2898857"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、基频以下调速</a:t>
            </a:r>
          </a:p>
        </p:txBody>
      </p:sp>
      <p:sp>
        <p:nvSpPr>
          <p:cNvPr id="4" name="文本框 3">
            <a:extLst>
              <a:ext uri="{FF2B5EF4-FFF2-40B4-BE49-F238E27FC236}">
                <a16:creationId xmlns:a16="http://schemas.microsoft.com/office/drawing/2014/main" id="{461AFE18-1F0F-6BD0-49B2-4CFA40ABAC5F}"/>
              </a:ext>
            </a:extLst>
          </p:cNvPr>
          <p:cNvSpPr txBox="1"/>
          <p:nvPr/>
        </p:nvSpPr>
        <p:spPr>
          <a:xfrm>
            <a:off x="821742" y="1761466"/>
            <a:ext cx="10405641" cy="576248"/>
          </a:xfrm>
          <a:prstGeom prst="rect">
            <a:avLst/>
          </a:prstGeom>
          <a:noFill/>
        </p:spPr>
        <p:txBody>
          <a:bodyPr wrap="square">
            <a:spAutoFit/>
          </a:bodyPr>
          <a:lstStyle/>
          <a:p>
            <a:pPr indent="304800" algn="just">
              <a:lnSpc>
                <a:spcPct val="150000"/>
              </a:lnSpc>
            </a:pPr>
            <a:r>
              <a:rPr lang="zh-CN" altLang="zh-CN" sz="2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要保持</a:t>
            </a:r>
            <a:r>
              <a:rPr lang="en-US" altLang="zh-CN" sz="2400" b="1" i="1" kern="12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Ф</a:t>
            </a:r>
            <a:r>
              <a:rPr lang="en-US" altLang="zh-CN" sz="2400" b="1" i="1" kern="1200"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r>
              <a:rPr lang="zh-CN" altLang="zh-CN" sz="2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不变，当频率</a:t>
            </a:r>
            <a:r>
              <a:rPr lang="en-US" altLang="zh-CN" sz="2400" b="1" i="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f</a:t>
            </a:r>
            <a:r>
              <a:rPr lang="en-US" altLang="zh-CN" sz="2400" b="1" i="1" baseline="-250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1</a:t>
            </a:r>
            <a:r>
              <a:rPr lang="zh-CN" altLang="zh-CN" sz="2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从额定值</a:t>
            </a:r>
            <a:r>
              <a:rPr lang="en-US" altLang="zh-CN" sz="2400" b="1" i="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f</a:t>
            </a:r>
            <a:r>
              <a:rPr lang="en-US" altLang="zh-CN" sz="2400" b="1" i="1" baseline="-250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1N</a:t>
            </a:r>
            <a:r>
              <a:rPr lang="zh-CN" altLang="zh-CN" sz="2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向下变化时，必须同时降低</a:t>
            </a:r>
            <a:r>
              <a:rPr lang="en-US" altLang="zh-CN" sz="2400" b="1" i="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lang="en-US" altLang="zh-CN" sz="2400" b="1" i="1" kern="12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，满足</a:t>
            </a:r>
            <a:endParaRPr lang="zh-CN" altLang="zh-CN" sz="14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graphicFrame>
        <p:nvGraphicFramePr>
          <p:cNvPr id="7" name="对象 6">
            <a:extLst>
              <a:ext uri="{FF2B5EF4-FFF2-40B4-BE49-F238E27FC236}">
                <a16:creationId xmlns:a16="http://schemas.microsoft.com/office/drawing/2014/main" id="{72DD92C7-2509-AB2D-2174-E9F86B067147}"/>
              </a:ext>
            </a:extLst>
          </p:cNvPr>
          <p:cNvGraphicFramePr>
            <a:graphicFrameLocks noChangeAspect="1"/>
          </p:cNvGraphicFramePr>
          <p:nvPr>
            <p:extLst>
              <p:ext uri="{D42A27DB-BD31-4B8C-83A1-F6EECF244321}">
                <p14:modId xmlns:p14="http://schemas.microsoft.com/office/powerpoint/2010/main" val="1565150652"/>
              </p:ext>
            </p:extLst>
          </p:nvPr>
        </p:nvGraphicFramePr>
        <p:xfrm>
          <a:off x="5227599" y="2582532"/>
          <a:ext cx="1593925" cy="1042181"/>
        </p:xfrm>
        <a:graphic>
          <a:graphicData uri="http://schemas.openxmlformats.org/presentationml/2006/ole">
            <mc:AlternateContent xmlns:mc="http://schemas.openxmlformats.org/markup-compatibility/2006">
              <mc:Choice xmlns:v="urn:schemas-microsoft-com:vml" Requires="v">
                <p:oleObj name="Equation" r:id="rId4" imgW="660113" imgH="431613" progId="Equation.DSMT4">
                  <p:embed/>
                </p:oleObj>
              </mc:Choice>
              <mc:Fallback>
                <p:oleObj name="Equation" r:id="rId4" imgW="660113" imgH="431613"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599" y="2582532"/>
                        <a:ext cx="1593925" cy="1042181"/>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6CA36F9F-529F-14BE-42D9-32FB2A3E3D57}"/>
              </a:ext>
            </a:extLst>
          </p:cNvPr>
          <p:cNvSpPr txBox="1"/>
          <p:nvPr/>
        </p:nvSpPr>
        <p:spPr>
          <a:xfrm>
            <a:off x="333255" y="3560798"/>
            <a:ext cx="11525490" cy="966931"/>
          </a:xfrm>
          <a:prstGeom prst="rect">
            <a:avLst/>
          </a:prstGeom>
          <a:noFill/>
        </p:spPr>
        <p:txBody>
          <a:bodyPr wrap="square">
            <a:spAutoFit/>
          </a:bodyPr>
          <a:lstStyle/>
          <a:p>
            <a:pPr>
              <a:lnSpc>
                <a:spcPct val="150000"/>
              </a:lnSpc>
            </a:pPr>
            <a:r>
              <a:rPr lang="en-US" altLang="zh-CN" sz="2000" b="1" dirty="0">
                <a:solidFill>
                  <a:srgbClr val="000000"/>
                </a:solidFill>
                <a:effectLst/>
                <a:latin typeface="宋体" panose="02010600030101010101" pitchFamily="2" charset="-122"/>
                <a:cs typeface="等线" panose="02010600030101010101" pitchFamily="2" charset="-122"/>
              </a:rPr>
              <a:t>绕组中的感应电动势</a:t>
            </a:r>
            <a:r>
              <a:rPr lang="en-US" altLang="zh-CN" sz="2000" b="1" i="1" kern="1200" dirty="0">
                <a:solidFill>
                  <a:srgbClr val="000000"/>
                </a:solidFill>
                <a:effectLst/>
                <a:latin typeface="Times New Roman" panose="02020603050405020304" pitchFamily="18" charset="0"/>
                <a:ea typeface="宋体" panose="02010600030101010101" pitchFamily="2" charset="-122"/>
              </a:rPr>
              <a:t>E</a:t>
            </a:r>
            <a:r>
              <a:rPr lang="en-US" altLang="zh-CN" sz="2000" b="1" i="1" kern="1200" baseline="-25000" dirty="0">
                <a:solidFill>
                  <a:srgbClr val="000000"/>
                </a:solidFill>
                <a:effectLst/>
                <a:latin typeface="Times New Roman" panose="02020603050405020304" pitchFamily="18" charset="0"/>
                <a:ea typeface="宋体" panose="02010600030101010101" pitchFamily="2" charset="-122"/>
              </a:rPr>
              <a:t>1</a:t>
            </a:r>
            <a:r>
              <a:rPr lang="en-US" altLang="zh-CN" sz="2000" b="1" dirty="0">
                <a:solidFill>
                  <a:srgbClr val="000000"/>
                </a:solidFill>
                <a:effectLst/>
                <a:latin typeface="宋体" panose="02010600030101010101" pitchFamily="2" charset="-122"/>
                <a:cs typeface="等线" panose="02010600030101010101" pitchFamily="2" charset="-122"/>
              </a:rPr>
              <a:t>是难以直接控制的，当电动势值较高时，可以忽略定子绕组的漏磁阻抗压降，而认为定子相电压</a:t>
            </a:r>
            <a:r>
              <a:rPr lang="en-US" altLang="zh-CN" sz="2000" b="1" i="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U</a:t>
            </a:r>
            <a:r>
              <a:rPr lang="en-US" altLang="zh-CN" sz="2000" b="1" baseline="-250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1</a:t>
            </a:r>
            <a:r>
              <a:rPr lang="en-US" altLang="zh-CN" sz="20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 ≈</a:t>
            </a:r>
            <a:r>
              <a:rPr lang="en-US" altLang="zh-CN" sz="2000" b="1" i="1" kern="1200" dirty="0">
                <a:solidFill>
                  <a:srgbClr val="000000"/>
                </a:solidFill>
                <a:effectLst/>
                <a:latin typeface="Times New Roman" panose="02020603050405020304" pitchFamily="18" charset="0"/>
                <a:ea typeface="宋体" panose="02010600030101010101" pitchFamily="2" charset="-122"/>
              </a:rPr>
              <a:t>E</a:t>
            </a:r>
            <a:r>
              <a:rPr lang="en-US" altLang="zh-CN" sz="2000" b="1" i="1" kern="1200" baseline="-25000" dirty="0">
                <a:solidFill>
                  <a:srgbClr val="000000"/>
                </a:solidFill>
                <a:effectLst/>
                <a:latin typeface="Times New Roman" panose="02020603050405020304" pitchFamily="18" charset="0"/>
                <a:ea typeface="宋体" panose="02010600030101010101" pitchFamily="2" charset="-122"/>
              </a:rPr>
              <a:t>1</a:t>
            </a:r>
            <a:endParaRPr lang="zh-CN" altLang="en-US" sz="2000" b="1" dirty="0"/>
          </a:p>
        </p:txBody>
      </p:sp>
      <p:graphicFrame>
        <p:nvGraphicFramePr>
          <p:cNvPr id="14" name="对象 13">
            <a:extLst>
              <a:ext uri="{FF2B5EF4-FFF2-40B4-BE49-F238E27FC236}">
                <a16:creationId xmlns:a16="http://schemas.microsoft.com/office/drawing/2014/main" id="{378B16A1-FD7C-8902-AB1B-730BA7E6BFC5}"/>
              </a:ext>
            </a:extLst>
          </p:cNvPr>
          <p:cNvGraphicFramePr>
            <a:graphicFrameLocks noChangeAspect="1"/>
          </p:cNvGraphicFramePr>
          <p:nvPr>
            <p:extLst>
              <p:ext uri="{D42A27DB-BD31-4B8C-83A1-F6EECF244321}">
                <p14:modId xmlns:p14="http://schemas.microsoft.com/office/powerpoint/2010/main" val="99218439"/>
              </p:ext>
            </p:extLst>
          </p:nvPr>
        </p:nvGraphicFramePr>
        <p:xfrm>
          <a:off x="5231343" y="4274232"/>
          <a:ext cx="1788173" cy="1147130"/>
        </p:xfrm>
        <a:graphic>
          <a:graphicData uri="http://schemas.openxmlformats.org/presentationml/2006/ole">
            <mc:AlternateContent xmlns:mc="http://schemas.openxmlformats.org/markup-compatibility/2006">
              <mc:Choice xmlns:v="urn:schemas-microsoft-com:vml" Requires="v">
                <p:oleObj name="Equation" r:id="rId6" imgW="672808" imgH="431613" progId="Equation.DSMT4">
                  <p:embed/>
                </p:oleObj>
              </mc:Choice>
              <mc:Fallback>
                <p:oleObj name="Equation" r:id="rId6" imgW="672808" imgH="431613"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1343" y="4274232"/>
                        <a:ext cx="1788173" cy="1147130"/>
                      </a:xfrm>
                      <a:prstGeom prst="rect">
                        <a:avLst/>
                      </a:prstGeom>
                      <a:noFill/>
                    </p:spPr>
                  </p:pic>
                </p:oleObj>
              </mc:Fallback>
            </mc:AlternateContent>
          </a:graphicData>
        </a:graphic>
      </p:graphicFrame>
      <p:sp>
        <p:nvSpPr>
          <p:cNvPr id="21" name="文本框 20">
            <a:extLst>
              <a:ext uri="{FF2B5EF4-FFF2-40B4-BE49-F238E27FC236}">
                <a16:creationId xmlns:a16="http://schemas.microsoft.com/office/drawing/2014/main" id="{5AE424FE-0EC9-75A5-9F90-674BA33D2019}"/>
              </a:ext>
            </a:extLst>
          </p:cNvPr>
          <p:cNvSpPr txBox="1"/>
          <p:nvPr/>
        </p:nvSpPr>
        <p:spPr>
          <a:xfrm>
            <a:off x="333255" y="5610630"/>
            <a:ext cx="11525489" cy="1141851"/>
          </a:xfrm>
          <a:prstGeom prst="rect">
            <a:avLst/>
          </a:prstGeom>
          <a:noFill/>
        </p:spPr>
        <p:txBody>
          <a:bodyPr wrap="square">
            <a:spAutoFit/>
          </a:bodyPr>
          <a:lstStyle/>
          <a:p>
            <a:pPr>
              <a:lnSpc>
                <a:spcPct val="150000"/>
              </a:lnSpc>
            </a:pPr>
            <a:r>
              <a:rPr lang="en-US" altLang="zh-CN" sz="2400" b="1" kern="1200" dirty="0">
                <a:solidFill>
                  <a:srgbClr val="C00000"/>
                </a:solidFill>
                <a:effectLst/>
                <a:latin typeface="宋体" panose="02010600030101010101" pitchFamily="2" charset="-122"/>
                <a:cs typeface="Times New Roman" panose="02020603050405020304" pitchFamily="18" charset="0"/>
              </a:rPr>
              <a:t>但是，在低频时</a:t>
            </a:r>
            <a:r>
              <a:rPr lang="en-US" altLang="zh-CN" sz="2400" b="1" i="1" dirty="0">
                <a:solidFill>
                  <a:srgbClr val="C00000"/>
                </a:solidFill>
                <a:effectLst/>
                <a:latin typeface="Times New Roman" panose="02020603050405020304" pitchFamily="18" charset="0"/>
                <a:ea typeface="宋体" panose="02010600030101010101" pitchFamily="2" charset="-122"/>
                <a:cs typeface="等线" panose="02010600030101010101" pitchFamily="2" charset="-122"/>
              </a:rPr>
              <a:t>U</a:t>
            </a:r>
            <a:r>
              <a:rPr lang="en-US" altLang="zh-CN" sz="2400" b="1" baseline="-25000" dirty="0">
                <a:solidFill>
                  <a:srgbClr val="C00000"/>
                </a:solidFill>
                <a:effectLst/>
                <a:latin typeface="Times New Roman" panose="02020603050405020304" pitchFamily="18" charset="0"/>
                <a:ea typeface="宋体" panose="02010600030101010101" pitchFamily="2" charset="-122"/>
                <a:cs typeface="等线" panose="02010600030101010101" pitchFamily="2" charset="-122"/>
              </a:rPr>
              <a:t>1</a:t>
            </a:r>
            <a:r>
              <a:rPr lang="en-US" altLang="zh-CN" sz="2400" b="1" kern="1200" dirty="0">
                <a:solidFill>
                  <a:srgbClr val="C00000"/>
                </a:solidFill>
                <a:effectLst/>
                <a:latin typeface="宋体" panose="02010600030101010101" pitchFamily="2" charset="-122"/>
                <a:cs typeface="Times New Roman" panose="02020603050405020304" pitchFamily="18" charset="0"/>
              </a:rPr>
              <a:t>和</a:t>
            </a:r>
            <a:r>
              <a:rPr lang="en-US" altLang="zh-CN" sz="2400" b="1" i="1" kern="1200" dirty="0">
                <a:solidFill>
                  <a:srgbClr val="C00000"/>
                </a:solidFill>
                <a:effectLst/>
                <a:latin typeface="Times New Roman" panose="02020603050405020304" pitchFamily="18" charset="0"/>
                <a:ea typeface="宋体" panose="02010600030101010101" pitchFamily="2" charset="-122"/>
              </a:rPr>
              <a:t>E</a:t>
            </a:r>
            <a:r>
              <a:rPr lang="en-US" altLang="zh-CN" sz="2400" b="1" i="1" kern="1200" baseline="-25000" dirty="0">
                <a:solidFill>
                  <a:srgbClr val="C00000"/>
                </a:solidFill>
                <a:effectLst/>
                <a:latin typeface="Times New Roman" panose="02020603050405020304" pitchFamily="18" charset="0"/>
                <a:ea typeface="宋体" panose="02010600030101010101" pitchFamily="2" charset="-122"/>
              </a:rPr>
              <a:t>1</a:t>
            </a:r>
            <a:r>
              <a:rPr lang="en-US" altLang="zh-CN" sz="2400" b="1" kern="1200" dirty="0">
                <a:solidFill>
                  <a:srgbClr val="C00000"/>
                </a:solidFill>
                <a:effectLst/>
                <a:latin typeface="宋体" panose="02010600030101010101" pitchFamily="2" charset="-122"/>
                <a:cs typeface="Times New Roman" panose="02020603050405020304" pitchFamily="18" charset="0"/>
              </a:rPr>
              <a:t>都较小，定子阻抗压降所占的份量就比较显著，不再能忽略。这时，需要人为地把电压</a:t>
            </a:r>
            <a:r>
              <a:rPr lang="en-US" altLang="zh-CN" sz="2400" b="1" i="1" dirty="0">
                <a:solidFill>
                  <a:srgbClr val="C00000"/>
                </a:solidFill>
                <a:effectLst/>
                <a:latin typeface="Times New Roman" panose="02020603050405020304" pitchFamily="18" charset="0"/>
                <a:ea typeface="宋体" panose="02010600030101010101" pitchFamily="2" charset="-122"/>
                <a:cs typeface="等线" panose="02010600030101010101" pitchFamily="2" charset="-122"/>
              </a:rPr>
              <a:t>U</a:t>
            </a:r>
            <a:r>
              <a:rPr lang="en-US" altLang="zh-CN" sz="2400" b="1" baseline="-25000" dirty="0">
                <a:solidFill>
                  <a:srgbClr val="C00000"/>
                </a:solidFill>
                <a:effectLst/>
                <a:latin typeface="Times New Roman" panose="02020603050405020304" pitchFamily="18" charset="0"/>
                <a:ea typeface="宋体" panose="02010600030101010101" pitchFamily="2" charset="-122"/>
                <a:cs typeface="等线" panose="02010600030101010101" pitchFamily="2" charset="-122"/>
              </a:rPr>
              <a:t>1</a:t>
            </a:r>
            <a:r>
              <a:rPr lang="en-US" altLang="zh-CN" sz="2400" b="1" kern="1200" dirty="0">
                <a:solidFill>
                  <a:srgbClr val="C00000"/>
                </a:solidFill>
                <a:effectLst/>
                <a:latin typeface="宋体" panose="02010600030101010101" pitchFamily="2" charset="-122"/>
                <a:cs typeface="Times New Roman" panose="02020603050405020304" pitchFamily="18" charset="0"/>
              </a:rPr>
              <a:t>抬高一些，以便近似地补偿定子阻抗压降。</a:t>
            </a:r>
            <a:endParaRPr lang="zh-CN" altLang="en-US" sz="2400" b="1" dirty="0">
              <a:solidFill>
                <a:srgbClr val="C00000"/>
              </a:solidFill>
            </a:endParaRPr>
          </a:p>
        </p:txBody>
      </p:sp>
    </p:spTree>
    <p:extLst>
      <p:ext uri="{BB962C8B-B14F-4D97-AF65-F5344CB8AC3E}">
        <p14:creationId xmlns:p14="http://schemas.microsoft.com/office/powerpoint/2010/main" val="4151279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698472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、按转子磁链定向的矢量控制方程及其解耦作用</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0E1A326B-4E06-59F8-0124-A6DE4A7797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5282" y="3347474"/>
            <a:ext cx="5370294" cy="3330403"/>
          </a:xfrm>
          <a:prstGeom prst="rect">
            <a:avLst/>
          </a:prstGeom>
        </p:spPr>
      </p:pic>
      <p:sp>
        <p:nvSpPr>
          <p:cNvPr id="14" name="文本框 13">
            <a:extLst>
              <a:ext uri="{FF2B5EF4-FFF2-40B4-BE49-F238E27FC236}">
                <a16:creationId xmlns:a16="http://schemas.microsoft.com/office/drawing/2014/main" id="{4636F0F8-5E64-D88D-5D40-CD96273579E4}"/>
              </a:ext>
            </a:extLst>
          </p:cNvPr>
          <p:cNvSpPr txBox="1"/>
          <p:nvPr/>
        </p:nvSpPr>
        <p:spPr>
          <a:xfrm>
            <a:off x="302277" y="3263607"/>
            <a:ext cx="6769855" cy="818173"/>
          </a:xfrm>
          <a:prstGeom prst="rect">
            <a:avLst/>
          </a:prstGeom>
          <a:noFill/>
        </p:spPr>
        <p:txBody>
          <a:bodyPr wrap="square">
            <a:spAutoFit/>
          </a:bodyPr>
          <a:lstStyle>
            <a:defPPr>
              <a:defRPr lang="zh-CN"/>
            </a:defPPr>
            <a:lvl1pPr marL="342900" indent="-342900">
              <a:lnSpc>
                <a:spcPct val="150000"/>
              </a:lnSpc>
              <a:buFont typeface="Wingdings" panose="05000000000000000000" pitchFamily="2" charset="2"/>
              <a:buChar char="p"/>
              <a:defRPr sz="2400" b="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pPr marL="0" indent="0">
              <a:buNone/>
            </a:pPr>
            <a:r>
              <a:rPr lang="zh-CN" altLang="zh-CN" sz="3600" dirty="0">
                <a:solidFill>
                  <a:srgbClr val="C00000"/>
                </a:solidFill>
              </a:rPr>
              <a:t>使</a:t>
            </a:r>
            <a:r>
              <a:rPr lang="en-US" altLang="zh-CN" sz="3600" dirty="0">
                <a:solidFill>
                  <a:srgbClr val="C00000"/>
                </a:solidFill>
              </a:rPr>
              <a:t>d</a:t>
            </a:r>
            <a:r>
              <a:rPr lang="zh-CN" altLang="en-US" sz="3600" dirty="0">
                <a:solidFill>
                  <a:srgbClr val="C00000"/>
                </a:solidFill>
              </a:rPr>
              <a:t>轴与转子磁链空间矢量重合！</a:t>
            </a:r>
          </a:p>
        </p:txBody>
      </p:sp>
      <p:sp>
        <p:nvSpPr>
          <p:cNvPr id="3" name="文本框 2">
            <a:extLst>
              <a:ext uri="{FF2B5EF4-FFF2-40B4-BE49-F238E27FC236}">
                <a16:creationId xmlns:a16="http://schemas.microsoft.com/office/drawing/2014/main" id="{13397C55-9632-A4FB-07E6-69D90D619D28}"/>
              </a:ext>
            </a:extLst>
          </p:cNvPr>
          <p:cNvSpPr txBox="1"/>
          <p:nvPr/>
        </p:nvSpPr>
        <p:spPr>
          <a:xfrm>
            <a:off x="1964342" y="1909434"/>
            <a:ext cx="6577775" cy="1066126"/>
          </a:xfrm>
          <a:prstGeom prst="rect">
            <a:avLst/>
          </a:prstGeom>
          <a:solidFill>
            <a:srgbClr val="0070C0"/>
          </a:solidFill>
        </p:spPr>
        <p:txBody>
          <a:bodyPr wrap="square" anchor="ctr" anchorCtr="0">
            <a:spAutoFit/>
          </a:bodyPr>
          <a:lstStyle/>
          <a:p>
            <a:pPr algn="just" fontAlgn="base">
              <a:lnSpc>
                <a:spcPct val="150000"/>
              </a:lnSpc>
            </a:pPr>
            <a:r>
              <a:rPr lang="zh-CN" altLang="en-US" sz="5000" b="1" dirty="0">
                <a:solidFill>
                  <a:schemeClr val="bg1"/>
                </a:solidFill>
                <a:latin typeface="黑体" panose="02010609060101010101" pitchFamily="49" charset="-122"/>
                <a:ea typeface="黑体" panose="02010609060101010101" pitchFamily="49" charset="-122"/>
                <a:cs typeface="宋体" panose="02010600030101010101" pitchFamily="2" charset="-122"/>
              </a:rPr>
              <a:t>什么是转子磁场定向？</a:t>
            </a:r>
            <a:endParaRPr lang="zh-CN" altLang="zh-CN" sz="50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10" name="文本框 9">
            <a:extLst>
              <a:ext uri="{FF2B5EF4-FFF2-40B4-BE49-F238E27FC236}">
                <a16:creationId xmlns:a16="http://schemas.microsoft.com/office/drawing/2014/main" id="{6EB3AF69-52AC-4762-2AD8-149F3916928F}"/>
              </a:ext>
            </a:extLst>
          </p:cNvPr>
          <p:cNvSpPr txBox="1"/>
          <p:nvPr/>
        </p:nvSpPr>
        <p:spPr>
          <a:xfrm>
            <a:off x="369464" y="4369828"/>
            <a:ext cx="7177230" cy="2238241"/>
          </a:xfrm>
          <a:prstGeom prst="rect">
            <a:avLst/>
          </a:prstGeom>
          <a:noFill/>
        </p:spPr>
        <p:txBody>
          <a:bodyPr wrap="square">
            <a:spAutoFit/>
          </a:bodyPr>
          <a:lstStyle>
            <a:defPPr>
              <a:defRPr lang="zh-CN"/>
            </a:defPPr>
            <a:lvl1pPr marL="342900" indent="-342900">
              <a:lnSpc>
                <a:spcPct val="150000"/>
              </a:lnSpc>
              <a:buFont typeface="Wingdings" panose="05000000000000000000" pitchFamily="2" charset="2"/>
              <a:buChar char="p"/>
              <a:defRPr sz="2400" b="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把这种坐标系叫做</a:t>
            </a:r>
            <a:r>
              <a:rPr lang="en-US" altLang="zh-CN" dirty="0"/>
              <a:t>MT</a:t>
            </a:r>
            <a:r>
              <a:rPr lang="zh-CN" altLang="en-US" dirty="0"/>
              <a:t>坐标系；</a:t>
            </a:r>
            <a:endParaRPr lang="en-US" altLang="zh-CN" dirty="0"/>
          </a:p>
          <a:p>
            <a:r>
              <a:rPr lang="en-US" altLang="zh-CN" dirty="0"/>
              <a:t>d</a:t>
            </a:r>
            <a:r>
              <a:rPr lang="zh-CN" altLang="en-US" dirty="0"/>
              <a:t>轴变为</a:t>
            </a:r>
            <a:r>
              <a:rPr lang="en-US" altLang="zh-CN" dirty="0"/>
              <a:t>M</a:t>
            </a:r>
            <a:r>
              <a:rPr lang="zh-CN" altLang="en-US" dirty="0"/>
              <a:t>轴、</a:t>
            </a:r>
            <a:r>
              <a:rPr lang="en-US" altLang="zh-CN" dirty="0"/>
              <a:t>q</a:t>
            </a:r>
            <a:r>
              <a:rPr lang="zh-CN" altLang="en-US" dirty="0"/>
              <a:t>轴变为</a:t>
            </a:r>
            <a:r>
              <a:rPr lang="en-US" altLang="zh-CN" dirty="0"/>
              <a:t>T</a:t>
            </a:r>
            <a:r>
              <a:rPr lang="zh-CN" altLang="en-US" dirty="0"/>
              <a:t>轴；</a:t>
            </a:r>
            <a:endParaRPr lang="en-US" altLang="zh-CN" dirty="0"/>
          </a:p>
          <a:p>
            <a:r>
              <a:rPr lang="zh-CN" altLang="en-US" dirty="0"/>
              <a:t>也是两相同步旋转坐标系，只是约束性更强，不仅规定了坐标旋转的速度，还规定了坐标的位置！</a:t>
            </a:r>
          </a:p>
        </p:txBody>
      </p:sp>
    </p:spTree>
    <p:extLst>
      <p:ext uri="{BB962C8B-B14F-4D97-AF65-F5344CB8AC3E}">
        <p14:creationId xmlns:p14="http://schemas.microsoft.com/office/powerpoint/2010/main" val="324683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698472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、按转子磁链定向的矢量控制方程及其解耦作用</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0E1A326B-4E06-59F8-0124-A6DE4A7797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8050" y="3403314"/>
            <a:ext cx="5370294" cy="3330403"/>
          </a:xfrm>
          <a:prstGeom prst="rect">
            <a:avLst/>
          </a:prstGeom>
        </p:spPr>
      </p:pic>
      <p:sp>
        <p:nvSpPr>
          <p:cNvPr id="11" name="文本框 10">
            <a:extLst>
              <a:ext uri="{FF2B5EF4-FFF2-40B4-BE49-F238E27FC236}">
                <a16:creationId xmlns:a16="http://schemas.microsoft.com/office/drawing/2014/main" id="{1FE21CFB-721F-0F59-A535-9968C799B333}"/>
              </a:ext>
            </a:extLst>
          </p:cNvPr>
          <p:cNvSpPr txBox="1"/>
          <p:nvPr/>
        </p:nvSpPr>
        <p:spPr>
          <a:xfrm>
            <a:off x="323528" y="1885181"/>
            <a:ext cx="11682048" cy="1491690"/>
          </a:xfrm>
          <a:prstGeom prst="rect">
            <a:avLst/>
          </a:prstGeom>
          <a:noFill/>
        </p:spPr>
        <p:txBody>
          <a:bodyPr wrap="square">
            <a:spAutoFit/>
          </a:bodyPr>
          <a:lstStyle/>
          <a:p>
            <a:pPr>
              <a:lnSpc>
                <a:spcPct val="150000"/>
              </a:lnSpc>
            </a:pPr>
            <a:r>
              <a:rPr lang="en-US" altLang="zh-CN" sz="3200" b="1" dirty="0" err="1">
                <a:effectLst/>
                <a:latin typeface="宋体" panose="02010600030101010101" pitchFamily="2" charset="-122"/>
                <a:cs typeface="Times New Roman" panose="02020603050405020304" pitchFamily="18" charset="0"/>
              </a:rPr>
              <a:t>当两相同步旋转坐标系按转子磁链定向，即</a:t>
            </a:r>
            <a:r>
              <a:rPr lang="en-US" altLang="zh-CN" sz="3200" b="1" dirty="0" err="1">
                <a:solidFill>
                  <a:srgbClr val="C00000"/>
                </a:solidFill>
                <a:effectLst/>
                <a:latin typeface="Times New Roman" panose="02020603050405020304" pitchFamily="18" charset="0"/>
                <a:ea typeface="宋体" panose="02010600030101010101" pitchFamily="2" charset="-122"/>
              </a:rPr>
              <a:t>M</a:t>
            </a:r>
            <a:r>
              <a:rPr lang="en-US" altLang="zh-CN" sz="3200" b="1" dirty="0" err="1">
                <a:solidFill>
                  <a:srgbClr val="C00000"/>
                </a:solidFill>
                <a:effectLst/>
                <a:latin typeface="宋体" panose="02010600030101010101" pitchFamily="2" charset="-122"/>
                <a:cs typeface="Times New Roman" panose="02020603050405020304" pitchFamily="18" charset="0"/>
              </a:rPr>
              <a:t>轴与转子磁链矢量</a:t>
            </a:r>
            <a:r>
              <a:rPr lang="en-US" altLang="zh-CN" sz="3200" b="1" i="1" dirty="0" err="1">
                <a:solidFill>
                  <a:srgbClr val="C00000"/>
                </a:solidFill>
                <a:effectLst/>
                <a:latin typeface="Times New Roman" panose="02020603050405020304" pitchFamily="18" charset="0"/>
                <a:ea typeface="宋体" panose="02010600030101010101" pitchFamily="2" charset="-122"/>
              </a:rPr>
              <a:t>ψ</a:t>
            </a:r>
            <a:r>
              <a:rPr lang="en-US" altLang="zh-CN" sz="3200" b="1" i="1" baseline="-25000" dirty="0" err="1">
                <a:solidFill>
                  <a:srgbClr val="C00000"/>
                </a:solidFill>
                <a:effectLst/>
                <a:latin typeface="Times New Roman" panose="02020603050405020304" pitchFamily="18" charset="0"/>
                <a:ea typeface="宋体" panose="02010600030101010101" pitchFamily="2" charset="-122"/>
              </a:rPr>
              <a:t>r</a:t>
            </a:r>
            <a:r>
              <a:rPr lang="en-US" altLang="zh-CN" sz="3200" b="1" dirty="0" err="1">
                <a:solidFill>
                  <a:srgbClr val="C00000"/>
                </a:solidFill>
                <a:effectLst/>
                <a:latin typeface="宋体" panose="02010600030101010101" pitchFamily="2" charset="-122"/>
                <a:cs typeface="Times New Roman" panose="02020603050405020304" pitchFamily="18" charset="0"/>
              </a:rPr>
              <a:t>的轴线重合</a:t>
            </a:r>
            <a:r>
              <a:rPr lang="en-US" altLang="zh-CN" sz="3200" b="1" dirty="0" err="1">
                <a:effectLst/>
                <a:latin typeface="宋体" panose="02010600030101010101" pitchFamily="2" charset="-122"/>
                <a:cs typeface="Times New Roman" panose="02020603050405020304" pitchFamily="18" charset="0"/>
              </a:rPr>
              <a:t>，应有</a:t>
            </a:r>
            <a:endParaRPr lang="zh-CN" altLang="en-US" sz="3200" b="1" dirty="0"/>
          </a:p>
        </p:txBody>
      </p:sp>
      <p:graphicFrame>
        <p:nvGraphicFramePr>
          <p:cNvPr id="15" name="对象 14">
            <a:extLst>
              <a:ext uri="{FF2B5EF4-FFF2-40B4-BE49-F238E27FC236}">
                <a16:creationId xmlns:a16="http://schemas.microsoft.com/office/drawing/2014/main" id="{2DC9C2C9-6F2B-E40B-6704-3061D8FD1791}"/>
              </a:ext>
            </a:extLst>
          </p:cNvPr>
          <p:cNvGraphicFramePr>
            <a:graphicFrameLocks noChangeAspect="1"/>
          </p:cNvGraphicFramePr>
          <p:nvPr>
            <p:extLst>
              <p:ext uri="{D42A27DB-BD31-4B8C-83A1-F6EECF244321}">
                <p14:modId xmlns:p14="http://schemas.microsoft.com/office/powerpoint/2010/main" val="3270519588"/>
              </p:ext>
            </p:extLst>
          </p:nvPr>
        </p:nvGraphicFramePr>
        <p:xfrm>
          <a:off x="1124079" y="3800063"/>
          <a:ext cx="4154610" cy="1058007"/>
        </p:xfrm>
        <a:graphic>
          <a:graphicData uri="http://schemas.openxmlformats.org/presentationml/2006/ole">
            <mc:AlternateContent xmlns:mc="http://schemas.openxmlformats.org/markup-compatibility/2006">
              <mc:Choice xmlns:v="urn:schemas-microsoft-com:vml" Requires="v">
                <p:oleObj name="Equation" r:id="rId5" imgW="901309" imgH="228501" progId="Equation.DSMT4">
                  <p:embed/>
                </p:oleObj>
              </mc:Choice>
              <mc:Fallback>
                <p:oleObj name="Equation" r:id="rId5" imgW="901309" imgH="228501"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4079" y="3800063"/>
                        <a:ext cx="4154610" cy="1058007"/>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D4415AD6-0C58-1ED1-FA67-D3623FFE7E3B}"/>
              </a:ext>
            </a:extLst>
          </p:cNvPr>
          <p:cNvGraphicFramePr>
            <a:graphicFrameLocks noChangeAspect="1"/>
          </p:cNvGraphicFramePr>
          <p:nvPr>
            <p:extLst>
              <p:ext uri="{D42A27DB-BD31-4B8C-83A1-F6EECF244321}">
                <p14:modId xmlns:p14="http://schemas.microsoft.com/office/powerpoint/2010/main" val="1088638004"/>
              </p:ext>
            </p:extLst>
          </p:nvPr>
        </p:nvGraphicFramePr>
        <p:xfrm>
          <a:off x="1176003" y="5224932"/>
          <a:ext cx="4154610" cy="1220235"/>
        </p:xfrm>
        <a:graphic>
          <a:graphicData uri="http://schemas.openxmlformats.org/presentationml/2006/ole">
            <mc:AlternateContent xmlns:mc="http://schemas.openxmlformats.org/markup-compatibility/2006">
              <mc:Choice xmlns:v="urn:schemas-microsoft-com:vml" Requires="v">
                <p:oleObj name="Equation" r:id="rId7" imgW="799753" imgH="241195" progId="Equation.DSMT4">
                  <p:embed/>
                </p:oleObj>
              </mc:Choice>
              <mc:Fallback>
                <p:oleObj name="Equation" r:id="rId7" imgW="799753" imgH="241195"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6003" y="5224932"/>
                        <a:ext cx="4154610" cy="1220235"/>
                      </a:xfrm>
                      <a:prstGeom prst="rect">
                        <a:avLst/>
                      </a:prstGeom>
                      <a:noFill/>
                    </p:spPr>
                  </p:pic>
                </p:oleObj>
              </mc:Fallback>
            </mc:AlternateContent>
          </a:graphicData>
        </a:graphic>
      </p:graphicFrame>
    </p:spTree>
    <p:extLst>
      <p:ext uri="{BB962C8B-B14F-4D97-AF65-F5344CB8AC3E}">
        <p14:creationId xmlns:p14="http://schemas.microsoft.com/office/powerpoint/2010/main" val="23129368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698472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、按转子磁链定向的矢量控制方程及其解耦作用</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a:extLst>
              <a:ext uri="{FF2B5EF4-FFF2-40B4-BE49-F238E27FC236}">
                <a16:creationId xmlns:a16="http://schemas.microsoft.com/office/drawing/2014/main" id="{2DC9C2C9-6F2B-E40B-6704-3061D8FD1791}"/>
              </a:ext>
            </a:extLst>
          </p:cNvPr>
          <p:cNvGraphicFramePr>
            <a:graphicFrameLocks noChangeAspect="1"/>
          </p:cNvGraphicFramePr>
          <p:nvPr>
            <p:extLst>
              <p:ext uri="{D42A27DB-BD31-4B8C-83A1-F6EECF244321}">
                <p14:modId xmlns:p14="http://schemas.microsoft.com/office/powerpoint/2010/main" val="1707943401"/>
              </p:ext>
            </p:extLst>
          </p:nvPr>
        </p:nvGraphicFramePr>
        <p:xfrm>
          <a:off x="1691126" y="2600363"/>
          <a:ext cx="3262726" cy="830881"/>
        </p:xfrm>
        <a:graphic>
          <a:graphicData uri="http://schemas.openxmlformats.org/presentationml/2006/ole">
            <mc:AlternateContent xmlns:mc="http://schemas.openxmlformats.org/markup-compatibility/2006">
              <mc:Choice xmlns:v="urn:schemas-microsoft-com:vml" Requires="v">
                <p:oleObj name="Equation" r:id="rId4" imgW="901309" imgH="228501" progId="Equation.DSMT4">
                  <p:embed/>
                </p:oleObj>
              </mc:Choice>
              <mc:Fallback>
                <p:oleObj name="Equation" r:id="rId4" imgW="901309" imgH="228501" progId="Equation.DSMT4">
                  <p:embed/>
                  <p:pic>
                    <p:nvPicPr>
                      <p:cNvPr id="15" name="对象 14">
                        <a:extLst>
                          <a:ext uri="{FF2B5EF4-FFF2-40B4-BE49-F238E27FC236}">
                            <a16:creationId xmlns:a16="http://schemas.microsoft.com/office/drawing/2014/main" id="{2DC9C2C9-6F2B-E40B-6704-3061D8FD1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126" y="2600363"/>
                        <a:ext cx="3262726" cy="830881"/>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D4415AD6-0C58-1ED1-FA67-D3623FFE7E3B}"/>
              </a:ext>
            </a:extLst>
          </p:cNvPr>
          <p:cNvGraphicFramePr>
            <a:graphicFrameLocks noChangeAspect="1"/>
          </p:cNvGraphicFramePr>
          <p:nvPr>
            <p:extLst>
              <p:ext uri="{D42A27DB-BD31-4B8C-83A1-F6EECF244321}">
                <p14:modId xmlns:p14="http://schemas.microsoft.com/office/powerpoint/2010/main" val="2500281167"/>
              </p:ext>
            </p:extLst>
          </p:nvPr>
        </p:nvGraphicFramePr>
        <p:xfrm>
          <a:off x="6196282" y="2600363"/>
          <a:ext cx="3107331" cy="912643"/>
        </p:xfrm>
        <a:graphic>
          <a:graphicData uri="http://schemas.openxmlformats.org/presentationml/2006/ole">
            <mc:AlternateContent xmlns:mc="http://schemas.openxmlformats.org/markup-compatibility/2006">
              <mc:Choice xmlns:v="urn:schemas-microsoft-com:vml" Requires="v">
                <p:oleObj name="Equation" r:id="rId6" imgW="799753" imgH="241195" progId="Equation.DSMT4">
                  <p:embed/>
                </p:oleObj>
              </mc:Choice>
              <mc:Fallback>
                <p:oleObj name="Equation" r:id="rId6" imgW="799753" imgH="241195" progId="Equation.DSMT4">
                  <p:embed/>
                  <p:pic>
                    <p:nvPicPr>
                      <p:cNvPr id="19" name="对象 18">
                        <a:extLst>
                          <a:ext uri="{FF2B5EF4-FFF2-40B4-BE49-F238E27FC236}">
                            <a16:creationId xmlns:a16="http://schemas.microsoft.com/office/drawing/2014/main" id="{D4415AD6-0C58-1ED1-FA67-D3623FFE7E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6282" y="2600363"/>
                        <a:ext cx="3107331" cy="912643"/>
                      </a:xfrm>
                      <a:prstGeom prst="rect">
                        <a:avLst/>
                      </a:prstGeom>
                      <a:noFill/>
                    </p:spPr>
                  </p:pic>
                </p:oleObj>
              </mc:Fallback>
            </mc:AlternateContent>
          </a:graphicData>
        </a:graphic>
      </p:graphicFrame>
      <p:graphicFrame>
        <p:nvGraphicFramePr>
          <p:cNvPr id="3" name="对象 2">
            <a:extLst>
              <a:ext uri="{FF2B5EF4-FFF2-40B4-BE49-F238E27FC236}">
                <a16:creationId xmlns:a16="http://schemas.microsoft.com/office/drawing/2014/main" id="{EE244F64-C2E2-0CF2-FB85-A65F5C9B8A86}"/>
              </a:ext>
            </a:extLst>
          </p:cNvPr>
          <p:cNvGraphicFramePr>
            <a:graphicFrameLocks noChangeAspect="1"/>
          </p:cNvGraphicFramePr>
          <p:nvPr>
            <p:extLst>
              <p:ext uri="{D42A27DB-BD31-4B8C-83A1-F6EECF244321}">
                <p14:modId xmlns:p14="http://schemas.microsoft.com/office/powerpoint/2010/main" val="3228669354"/>
              </p:ext>
            </p:extLst>
          </p:nvPr>
        </p:nvGraphicFramePr>
        <p:xfrm>
          <a:off x="718184" y="3807673"/>
          <a:ext cx="4084529" cy="716244"/>
        </p:xfrm>
        <a:graphic>
          <a:graphicData uri="http://schemas.openxmlformats.org/presentationml/2006/ole">
            <mc:AlternateContent xmlns:mc="http://schemas.openxmlformats.org/markup-compatibility/2006">
              <mc:Choice xmlns:v="urn:schemas-microsoft-com:vml" Requires="v">
                <p:oleObj name="Equation" r:id="rId8" imgW="1346200" imgH="241300" progId="Equation.DSMT4">
                  <p:embed/>
                </p:oleObj>
              </mc:Choice>
              <mc:Fallback>
                <p:oleObj name="Equation" r:id="rId8" imgW="1346200" imgH="241300" progId="Equation.DSMT4">
                  <p:embed/>
                  <p:pic>
                    <p:nvPicPr>
                      <p:cNvPr id="15" name="对象 14">
                        <a:extLst>
                          <a:ext uri="{FF2B5EF4-FFF2-40B4-BE49-F238E27FC236}">
                            <a16:creationId xmlns:a16="http://schemas.microsoft.com/office/drawing/2014/main" id="{20E68E69-3DF3-3A76-F106-A33207DA5C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184" y="3807673"/>
                        <a:ext cx="4084529" cy="716244"/>
                      </a:xfrm>
                      <a:prstGeom prst="rect">
                        <a:avLst/>
                      </a:prstGeom>
                      <a:noFill/>
                    </p:spPr>
                  </p:pic>
                </p:oleObj>
              </mc:Fallback>
            </mc:AlternateContent>
          </a:graphicData>
        </a:graphic>
      </p:graphicFrame>
      <p:sp>
        <p:nvSpPr>
          <p:cNvPr id="4" name="箭头: 右 3">
            <a:extLst>
              <a:ext uri="{FF2B5EF4-FFF2-40B4-BE49-F238E27FC236}">
                <a16:creationId xmlns:a16="http://schemas.microsoft.com/office/drawing/2014/main" id="{5B551EBC-5033-4616-3A5D-1D584272A333}"/>
              </a:ext>
            </a:extLst>
          </p:cNvPr>
          <p:cNvSpPr/>
          <p:nvPr/>
        </p:nvSpPr>
        <p:spPr>
          <a:xfrm>
            <a:off x="5229519" y="3924672"/>
            <a:ext cx="949124" cy="51457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a:extLst>
              <a:ext uri="{FF2B5EF4-FFF2-40B4-BE49-F238E27FC236}">
                <a16:creationId xmlns:a16="http://schemas.microsoft.com/office/drawing/2014/main" id="{D9BCAFE7-B40D-29C2-CEB5-522601B3CE88}"/>
              </a:ext>
            </a:extLst>
          </p:cNvPr>
          <p:cNvGraphicFramePr>
            <a:graphicFrameLocks noChangeAspect="1"/>
          </p:cNvGraphicFramePr>
          <p:nvPr>
            <p:extLst>
              <p:ext uri="{D42A27DB-BD31-4B8C-83A1-F6EECF244321}">
                <p14:modId xmlns:p14="http://schemas.microsoft.com/office/powerpoint/2010/main" val="4087962786"/>
              </p:ext>
            </p:extLst>
          </p:nvPr>
        </p:nvGraphicFramePr>
        <p:xfrm>
          <a:off x="6429823" y="3608388"/>
          <a:ext cx="4702175" cy="1281112"/>
        </p:xfrm>
        <a:graphic>
          <a:graphicData uri="http://schemas.openxmlformats.org/presentationml/2006/ole">
            <mc:AlternateContent xmlns:mc="http://schemas.openxmlformats.org/markup-compatibility/2006">
              <mc:Choice xmlns:v="urn:schemas-microsoft-com:vml" Requires="v">
                <p:oleObj name="Equation" r:id="rId10" imgW="1549080" imgH="431640" progId="Equation.DSMT4">
                  <p:embed/>
                </p:oleObj>
              </mc:Choice>
              <mc:Fallback>
                <p:oleObj name="Equation" r:id="rId10" imgW="1549080" imgH="431640" progId="Equation.DSMT4">
                  <p:embed/>
                  <p:pic>
                    <p:nvPicPr>
                      <p:cNvPr id="3" name="对象 2">
                        <a:extLst>
                          <a:ext uri="{FF2B5EF4-FFF2-40B4-BE49-F238E27FC236}">
                            <a16:creationId xmlns:a16="http://schemas.microsoft.com/office/drawing/2014/main" id="{EE244F64-C2E2-0CF2-FB85-A65F5C9B8A86}"/>
                          </a:ext>
                        </a:extLst>
                      </p:cNvPr>
                      <p:cNvPicPr>
                        <a:picLocks noChangeAspect="1" noChangeArrowheads="1"/>
                      </p:cNvPicPr>
                      <p:nvPr/>
                    </p:nvPicPr>
                    <p:blipFill>
                      <a:blip r:embed="rId11"/>
                      <a:srcRect/>
                      <a:stretch>
                        <a:fillRect/>
                      </a:stretch>
                    </p:blipFill>
                    <p:spPr bwMode="auto">
                      <a:xfrm>
                        <a:off x="6429823" y="3608388"/>
                        <a:ext cx="4702175" cy="1281112"/>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F6DDF4F2-1259-AB6F-7806-0A47F0ABED14}"/>
              </a:ext>
            </a:extLst>
          </p:cNvPr>
          <p:cNvGraphicFramePr>
            <a:graphicFrameLocks noChangeAspect="1"/>
          </p:cNvGraphicFramePr>
          <p:nvPr>
            <p:extLst>
              <p:ext uri="{D42A27DB-BD31-4B8C-83A1-F6EECF244321}">
                <p14:modId xmlns:p14="http://schemas.microsoft.com/office/powerpoint/2010/main" val="4287663051"/>
              </p:ext>
            </p:extLst>
          </p:nvPr>
        </p:nvGraphicFramePr>
        <p:xfrm>
          <a:off x="4209204" y="4908347"/>
          <a:ext cx="3442938" cy="1638507"/>
        </p:xfrm>
        <a:graphic>
          <a:graphicData uri="http://schemas.openxmlformats.org/presentationml/2006/ole">
            <mc:AlternateContent xmlns:mc="http://schemas.openxmlformats.org/markup-compatibility/2006">
              <mc:Choice xmlns:v="urn:schemas-microsoft-com:vml" Requires="v">
                <p:oleObj name="Equation" r:id="rId12" imgW="901309" imgH="431613" progId="Equation.DSMT4">
                  <p:embed/>
                </p:oleObj>
              </mc:Choice>
              <mc:Fallback>
                <p:oleObj name="Equation" r:id="rId12" imgW="901309" imgH="431613" progId="Equation.DSMT4">
                  <p:embed/>
                  <p:pic>
                    <p:nvPicPr>
                      <p:cNvPr id="0" name="Object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09204" y="4908347"/>
                        <a:ext cx="3442938" cy="1638507"/>
                      </a:xfrm>
                      <a:prstGeom prst="rect">
                        <a:avLst/>
                      </a:prstGeom>
                      <a:noFill/>
                    </p:spPr>
                  </p:pic>
                </p:oleObj>
              </mc:Fallback>
            </mc:AlternateContent>
          </a:graphicData>
        </a:graphic>
      </p:graphicFrame>
      <p:sp>
        <p:nvSpPr>
          <p:cNvPr id="13" name="文本框 12">
            <a:extLst>
              <a:ext uri="{FF2B5EF4-FFF2-40B4-BE49-F238E27FC236}">
                <a16:creationId xmlns:a16="http://schemas.microsoft.com/office/drawing/2014/main" id="{4E58C898-764E-4429-93AA-F518AA28AFC9}"/>
              </a:ext>
            </a:extLst>
          </p:cNvPr>
          <p:cNvSpPr txBox="1"/>
          <p:nvPr/>
        </p:nvSpPr>
        <p:spPr>
          <a:xfrm>
            <a:off x="3652983" y="1751792"/>
            <a:ext cx="4670134" cy="637675"/>
          </a:xfrm>
          <a:prstGeom prst="rect">
            <a:avLst/>
          </a:prstGeom>
          <a:solidFill>
            <a:srgbClr val="0070C0"/>
          </a:solidFill>
        </p:spPr>
        <p:txBody>
          <a:bodyPr wrap="square" anchor="ctr" anchorCtr="0">
            <a:spAutoFit/>
          </a:bodyPr>
          <a:lstStyle/>
          <a:p>
            <a:pPr algn="just" fontAlgn="base">
              <a:lnSpc>
                <a:spcPct val="150000"/>
              </a:lnSpc>
            </a:pPr>
            <a:r>
              <a:rPr lang="zh-CN" altLang="en-US" sz="2800" b="1" dirty="0">
                <a:solidFill>
                  <a:schemeClr val="bg1"/>
                </a:solidFill>
                <a:latin typeface="黑体" panose="02010609060101010101" pitchFamily="49" charset="-122"/>
                <a:ea typeface="黑体" panose="02010609060101010101" pitchFamily="49" charset="-122"/>
                <a:cs typeface="宋体" panose="02010600030101010101" pitchFamily="2" charset="-122"/>
              </a:rPr>
              <a:t>转子磁场定向后的转矩方程</a:t>
            </a:r>
            <a:endParaRPr lang="zh-CN" altLang="zh-CN" sz="28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38113509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698472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、按转子磁链定向的矢量控制方程及其解耦作用</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F6DDF4F2-1259-AB6F-7806-0A47F0ABED14}"/>
              </a:ext>
            </a:extLst>
          </p:cNvPr>
          <p:cNvGraphicFramePr>
            <a:graphicFrameLocks noChangeAspect="1"/>
          </p:cNvGraphicFramePr>
          <p:nvPr>
            <p:extLst>
              <p:ext uri="{D42A27DB-BD31-4B8C-83A1-F6EECF244321}">
                <p14:modId xmlns:p14="http://schemas.microsoft.com/office/powerpoint/2010/main" val="744668888"/>
              </p:ext>
            </p:extLst>
          </p:nvPr>
        </p:nvGraphicFramePr>
        <p:xfrm>
          <a:off x="766266" y="2424247"/>
          <a:ext cx="3442938" cy="1638507"/>
        </p:xfrm>
        <a:graphic>
          <a:graphicData uri="http://schemas.openxmlformats.org/presentationml/2006/ole">
            <mc:AlternateContent xmlns:mc="http://schemas.openxmlformats.org/markup-compatibility/2006">
              <mc:Choice xmlns:v="urn:schemas-microsoft-com:vml" Requires="v">
                <p:oleObj name="Equation" r:id="rId4" imgW="901309" imgH="431613" progId="Equation.DSMT4">
                  <p:embed/>
                </p:oleObj>
              </mc:Choice>
              <mc:Fallback>
                <p:oleObj name="Equation" r:id="rId4" imgW="901309" imgH="431613" progId="Equation.DSMT4">
                  <p:embed/>
                  <p:pic>
                    <p:nvPicPr>
                      <p:cNvPr id="12" name="对象 11">
                        <a:extLst>
                          <a:ext uri="{FF2B5EF4-FFF2-40B4-BE49-F238E27FC236}">
                            <a16:creationId xmlns:a16="http://schemas.microsoft.com/office/drawing/2014/main" id="{F6DDF4F2-1259-AB6F-7806-0A47F0ABE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66" y="2424247"/>
                        <a:ext cx="3442938" cy="1638507"/>
                      </a:xfrm>
                      <a:prstGeom prst="rect">
                        <a:avLst/>
                      </a:prstGeom>
                      <a:noFill/>
                    </p:spPr>
                  </p:pic>
                </p:oleObj>
              </mc:Fallback>
            </mc:AlternateContent>
          </a:graphicData>
        </a:graphic>
      </p:graphicFrame>
      <p:sp>
        <p:nvSpPr>
          <p:cNvPr id="13" name="文本框 12">
            <a:extLst>
              <a:ext uri="{FF2B5EF4-FFF2-40B4-BE49-F238E27FC236}">
                <a16:creationId xmlns:a16="http://schemas.microsoft.com/office/drawing/2014/main" id="{4E58C898-764E-4429-93AA-F518AA28AFC9}"/>
              </a:ext>
            </a:extLst>
          </p:cNvPr>
          <p:cNvSpPr txBox="1"/>
          <p:nvPr/>
        </p:nvSpPr>
        <p:spPr>
          <a:xfrm>
            <a:off x="3333787" y="1756304"/>
            <a:ext cx="5247949" cy="637675"/>
          </a:xfrm>
          <a:prstGeom prst="rect">
            <a:avLst/>
          </a:prstGeom>
          <a:solidFill>
            <a:srgbClr val="0070C0"/>
          </a:solidFill>
        </p:spPr>
        <p:txBody>
          <a:bodyPr wrap="square" anchor="ctr" anchorCtr="0">
            <a:spAutoFit/>
          </a:bodyPr>
          <a:lstStyle/>
          <a:p>
            <a:pPr algn="just" fontAlgn="base">
              <a:lnSpc>
                <a:spcPct val="150000"/>
              </a:lnSpc>
            </a:pPr>
            <a:r>
              <a:rPr lang="zh-CN" altLang="en-US" sz="2800" b="1" dirty="0">
                <a:solidFill>
                  <a:schemeClr val="bg1"/>
                </a:solidFill>
                <a:latin typeface="黑体" panose="02010609060101010101" pitchFamily="49" charset="-122"/>
                <a:ea typeface="黑体" panose="02010609060101010101" pitchFamily="49" charset="-122"/>
                <a:cs typeface="宋体" panose="02010600030101010101" pitchFamily="2" charset="-122"/>
              </a:rPr>
              <a:t>转子磁场定向后的矢量控制方程</a:t>
            </a:r>
            <a:endParaRPr lang="zh-CN" altLang="zh-CN" sz="28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4" name="对象 13">
            <a:extLst>
              <a:ext uri="{FF2B5EF4-FFF2-40B4-BE49-F238E27FC236}">
                <a16:creationId xmlns:a16="http://schemas.microsoft.com/office/drawing/2014/main" id="{C5E41678-FDE5-1EE8-6BF2-F5555E2063DB}"/>
              </a:ext>
            </a:extLst>
          </p:cNvPr>
          <p:cNvGraphicFramePr>
            <a:graphicFrameLocks noChangeAspect="1"/>
          </p:cNvGraphicFramePr>
          <p:nvPr>
            <p:extLst>
              <p:ext uri="{D42A27DB-BD31-4B8C-83A1-F6EECF244321}">
                <p14:modId xmlns:p14="http://schemas.microsoft.com/office/powerpoint/2010/main" val="3975521501"/>
              </p:ext>
            </p:extLst>
          </p:nvPr>
        </p:nvGraphicFramePr>
        <p:xfrm>
          <a:off x="8111396" y="2640015"/>
          <a:ext cx="3790777" cy="1342921"/>
        </p:xfrm>
        <a:graphic>
          <a:graphicData uri="http://schemas.openxmlformats.org/presentationml/2006/ole">
            <mc:AlternateContent xmlns:mc="http://schemas.openxmlformats.org/markup-compatibility/2006">
              <mc:Choice xmlns:v="urn:schemas-microsoft-com:vml" Requires="v">
                <p:oleObj name="Equation" r:id="rId6" imgW="1206500" imgH="431800" progId="Equation.DSMT4">
                  <p:embed/>
                </p:oleObj>
              </mc:Choice>
              <mc:Fallback>
                <p:oleObj name="Equation" r:id="rId6" imgW="1206500" imgH="4318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1396" y="2640015"/>
                        <a:ext cx="3790777" cy="1342921"/>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ECDE3B6F-707F-B42F-61E6-472658B03B31}"/>
              </a:ext>
            </a:extLst>
          </p:cNvPr>
          <p:cNvGraphicFramePr>
            <a:graphicFrameLocks noChangeAspect="1"/>
          </p:cNvGraphicFramePr>
          <p:nvPr>
            <p:extLst>
              <p:ext uri="{D42A27DB-BD31-4B8C-83A1-F6EECF244321}">
                <p14:modId xmlns:p14="http://schemas.microsoft.com/office/powerpoint/2010/main" val="1770672432"/>
              </p:ext>
            </p:extLst>
          </p:nvPr>
        </p:nvGraphicFramePr>
        <p:xfrm>
          <a:off x="4742749" y="2570473"/>
          <a:ext cx="3060647" cy="1394989"/>
        </p:xfrm>
        <a:graphic>
          <a:graphicData uri="http://schemas.openxmlformats.org/presentationml/2006/ole">
            <mc:AlternateContent xmlns:mc="http://schemas.openxmlformats.org/markup-compatibility/2006">
              <mc:Choice xmlns:v="urn:schemas-microsoft-com:vml" Requires="v">
                <p:oleObj name="Equation" r:id="rId8" imgW="927100" imgH="431800" progId="Equation.DSMT4">
                  <p:embed/>
                </p:oleObj>
              </mc:Choice>
              <mc:Fallback>
                <p:oleObj name="Equation" r:id="rId8" imgW="927100" imgH="4318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2749" y="2570473"/>
                        <a:ext cx="3060647" cy="1394989"/>
                      </a:xfrm>
                      <a:prstGeom prst="rect">
                        <a:avLst/>
                      </a:prstGeom>
                      <a:noFill/>
                    </p:spPr>
                  </p:pic>
                </p:oleObj>
              </mc:Fallback>
            </mc:AlternateContent>
          </a:graphicData>
        </a:graphic>
      </p:graphicFrame>
      <p:sp>
        <p:nvSpPr>
          <p:cNvPr id="22" name="文本框 21">
            <a:extLst>
              <a:ext uri="{FF2B5EF4-FFF2-40B4-BE49-F238E27FC236}">
                <a16:creationId xmlns:a16="http://schemas.microsoft.com/office/drawing/2014/main" id="{81988965-1D21-D76F-1FB5-FD1A03FBE5C8}"/>
              </a:ext>
            </a:extLst>
          </p:cNvPr>
          <p:cNvSpPr txBox="1"/>
          <p:nvPr/>
        </p:nvSpPr>
        <p:spPr>
          <a:xfrm>
            <a:off x="370784" y="4004716"/>
            <a:ext cx="11493268" cy="2803909"/>
          </a:xfrm>
          <a:prstGeom prst="rect">
            <a:avLst/>
          </a:prstGeom>
          <a:noFill/>
        </p:spPr>
        <p:txBody>
          <a:bodyPr wrap="square">
            <a:spAutoFit/>
          </a:bodyPr>
          <a:lstStyle/>
          <a:p>
            <a:pPr marL="285750" indent="-285750" algn="just">
              <a:lnSpc>
                <a:spcPct val="150000"/>
              </a:lnSpc>
              <a:buFont typeface="Wingdings" panose="05000000000000000000" pitchFamily="2" charset="2"/>
              <a:buChar char="p"/>
            </a:pP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电磁转矩与定子电流的转矩分量</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和转子磁链</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ψ</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的乘积成正比，电机转子磁链</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ψ</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又仅仅与定子电流励磁分量</a:t>
            </a:r>
            <a:r>
              <a:rPr lang="en-US" altLang="zh-CN" sz="2000" b="1"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i="1"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sm</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有关，而</a:t>
            </a:r>
            <a:r>
              <a:rPr lang="en-US" altLang="zh-CN" sz="2000" b="1" i="1"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i="1" baseline="-250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st</a:t>
            </a:r>
            <a:r>
              <a:rPr lang="zh-CN" altLang="zh-CN" sz="20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2000" b="1" i="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i="1" baseline="-25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sm</a:t>
            </a:r>
            <a:r>
              <a:rPr lang="zh-CN" altLang="zh-CN" sz="20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之间是完全解耦的</a:t>
            </a:r>
            <a:endPar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绕组</a:t>
            </a:r>
            <a:r>
              <a:rPr lang="en-US"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相当于直流电动机电枢绕组，定子绕组</a:t>
            </a:r>
            <a:r>
              <a:rPr lang="en-US"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相当于直流电动机励磁绕组，转子磁场 </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ψ</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相当于励磁磁场</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ψ</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相当于控制直流电机的电枢电流，也就控制了电磁转矩</a:t>
            </a:r>
            <a:endPar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en-US" sz="20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通过矢量变换和磁场定向，已经在磁场定向</a:t>
            </a:r>
            <a:r>
              <a:rPr lang="en-US" altLang="zh-CN" sz="20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MT</a:t>
            </a:r>
            <a:r>
              <a:rPr lang="zh-CN" altLang="en-US" sz="20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轴系内将三相感应电动机等效为了直流电动机，</a:t>
            </a:r>
            <a:r>
              <a:rPr lang="zh-CN" altLang="en-US" sz="2000" b="1" dirty="0">
                <a:solidFill>
                  <a:srgbClr val="FF0000"/>
                </a:solidFill>
                <a:effectLst/>
                <a:latin typeface="Times New Roman" panose="02020603050405020304" pitchFamily="18" charset="0"/>
                <a:ea typeface="宋体" panose="02010600030101010101" pitchFamily="2" charset="-122"/>
                <a:cs typeface="等线" panose="02010600030101010101" pitchFamily="2" charset="-122"/>
              </a:rPr>
              <a:t>从转矩控制的角度看，作为控制对象，两者是完全等效的</a:t>
            </a:r>
            <a:endParaRPr lang="zh-CN" altLang="zh-CN" sz="2000" b="1" dirty="0">
              <a:solidFill>
                <a:srgbClr val="FF0000"/>
              </a:solidFill>
              <a:effectLst/>
              <a:latin typeface="Times New Roman" panose="02020603050405020304" pitchFamily="18" charset="0"/>
              <a:ea typeface="宋体" panose="02010600030101010101" pitchFamily="2" charset="-122"/>
              <a:cs typeface="等线" panose="02010600030101010101" pitchFamily="2" charset="-122"/>
            </a:endParaRPr>
          </a:p>
        </p:txBody>
      </p:sp>
    </p:spTree>
    <p:extLst>
      <p:ext uri="{BB962C8B-B14F-4D97-AF65-F5344CB8AC3E}">
        <p14:creationId xmlns:p14="http://schemas.microsoft.com/office/powerpoint/2010/main" val="26564137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1" y="1022950"/>
            <a:ext cx="6984721"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r>
              <a:rPr lang="zh-CN" altLang="en-US" sz="2400" b="1" dirty="0">
                <a:solidFill>
                  <a:prstClr val="white"/>
                </a:solidFill>
                <a:latin typeface="微软雅黑" panose="020B0503020204020204" pitchFamily="34" charset="-122"/>
                <a:ea typeface="微软雅黑" panose="020B0503020204020204" pitchFamily="34" charset="-122"/>
              </a:rPr>
              <a:t>、按转子磁链定向的矢量控制方程及其解耦作用</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F6DDF4F2-1259-AB6F-7806-0A47F0ABED14}"/>
              </a:ext>
            </a:extLst>
          </p:cNvPr>
          <p:cNvGraphicFramePr>
            <a:graphicFrameLocks noChangeAspect="1"/>
          </p:cNvGraphicFramePr>
          <p:nvPr/>
        </p:nvGraphicFramePr>
        <p:xfrm>
          <a:off x="766266" y="2424247"/>
          <a:ext cx="3442938" cy="1638507"/>
        </p:xfrm>
        <a:graphic>
          <a:graphicData uri="http://schemas.openxmlformats.org/presentationml/2006/ole">
            <mc:AlternateContent xmlns:mc="http://schemas.openxmlformats.org/markup-compatibility/2006">
              <mc:Choice xmlns:v="urn:schemas-microsoft-com:vml" Requires="v">
                <p:oleObj name="Equation" r:id="rId4" imgW="901309" imgH="431613" progId="Equation.DSMT4">
                  <p:embed/>
                </p:oleObj>
              </mc:Choice>
              <mc:Fallback>
                <p:oleObj name="Equation" r:id="rId4" imgW="901309" imgH="431613" progId="Equation.DSMT4">
                  <p:embed/>
                  <p:pic>
                    <p:nvPicPr>
                      <p:cNvPr id="12" name="对象 11">
                        <a:extLst>
                          <a:ext uri="{FF2B5EF4-FFF2-40B4-BE49-F238E27FC236}">
                            <a16:creationId xmlns:a16="http://schemas.microsoft.com/office/drawing/2014/main" id="{F6DDF4F2-1259-AB6F-7806-0A47F0ABE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66" y="2424247"/>
                        <a:ext cx="3442938" cy="1638507"/>
                      </a:xfrm>
                      <a:prstGeom prst="rect">
                        <a:avLst/>
                      </a:prstGeom>
                      <a:noFill/>
                    </p:spPr>
                  </p:pic>
                </p:oleObj>
              </mc:Fallback>
            </mc:AlternateContent>
          </a:graphicData>
        </a:graphic>
      </p:graphicFrame>
      <p:sp>
        <p:nvSpPr>
          <p:cNvPr id="13" name="文本框 12">
            <a:extLst>
              <a:ext uri="{FF2B5EF4-FFF2-40B4-BE49-F238E27FC236}">
                <a16:creationId xmlns:a16="http://schemas.microsoft.com/office/drawing/2014/main" id="{4E58C898-764E-4429-93AA-F518AA28AFC9}"/>
              </a:ext>
            </a:extLst>
          </p:cNvPr>
          <p:cNvSpPr txBox="1"/>
          <p:nvPr/>
        </p:nvSpPr>
        <p:spPr>
          <a:xfrm>
            <a:off x="3333787" y="1756304"/>
            <a:ext cx="5247949" cy="637675"/>
          </a:xfrm>
          <a:prstGeom prst="rect">
            <a:avLst/>
          </a:prstGeom>
          <a:solidFill>
            <a:srgbClr val="0070C0"/>
          </a:solidFill>
        </p:spPr>
        <p:txBody>
          <a:bodyPr wrap="square" anchor="ctr" anchorCtr="0">
            <a:spAutoFit/>
          </a:bodyPr>
          <a:lstStyle/>
          <a:p>
            <a:pPr algn="just" fontAlgn="base">
              <a:lnSpc>
                <a:spcPct val="150000"/>
              </a:lnSpc>
            </a:pPr>
            <a:r>
              <a:rPr lang="zh-CN" altLang="en-US" sz="2800" b="1" dirty="0">
                <a:solidFill>
                  <a:schemeClr val="bg1"/>
                </a:solidFill>
                <a:latin typeface="黑体" panose="02010609060101010101" pitchFamily="49" charset="-122"/>
                <a:ea typeface="黑体" panose="02010609060101010101" pitchFamily="49" charset="-122"/>
                <a:cs typeface="宋体" panose="02010600030101010101" pitchFamily="2" charset="-122"/>
              </a:rPr>
              <a:t>转子磁场定向后的矢量控制方程</a:t>
            </a:r>
            <a:endParaRPr lang="zh-CN" altLang="zh-CN" sz="28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4" name="对象 13">
            <a:extLst>
              <a:ext uri="{FF2B5EF4-FFF2-40B4-BE49-F238E27FC236}">
                <a16:creationId xmlns:a16="http://schemas.microsoft.com/office/drawing/2014/main" id="{C5E41678-FDE5-1EE8-6BF2-F5555E2063DB}"/>
              </a:ext>
            </a:extLst>
          </p:cNvPr>
          <p:cNvGraphicFramePr>
            <a:graphicFrameLocks noChangeAspect="1"/>
          </p:cNvGraphicFramePr>
          <p:nvPr/>
        </p:nvGraphicFramePr>
        <p:xfrm>
          <a:off x="8111396" y="2640015"/>
          <a:ext cx="3790777" cy="1342921"/>
        </p:xfrm>
        <a:graphic>
          <a:graphicData uri="http://schemas.openxmlformats.org/presentationml/2006/ole">
            <mc:AlternateContent xmlns:mc="http://schemas.openxmlformats.org/markup-compatibility/2006">
              <mc:Choice xmlns:v="urn:schemas-microsoft-com:vml" Requires="v">
                <p:oleObj name="Equation" r:id="rId6" imgW="1206500" imgH="431800" progId="Equation.DSMT4">
                  <p:embed/>
                </p:oleObj>
              </mc:Choice>
              <mc:Fallback>
                <p:oleObj name="Equation" r:id="rId6" imgW="1206500" imgH="431800" progId="Equation.DSMT4">
                  <p:embed/>
                  <p:pic>
                    <p:nvPicPr>
                      <p:cNvPr id="14" name="对象 13">
                        <a:extLst>
                          <a:ext uri="{FF2B5EF4-FFF2-40B4-BE49-F238E27FC236}">
                            <a16:creationId xmlns:a16="http://schemas.microsoft.com/office/drawing/2014/main" id="{C5E41678-FDE5-1EE8-6BF2-F5555E2063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1396" y="2640015"/>
                        <a:ext cx="3790777" cy="1342921"/>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ECDE3B6F-707F-B42F-61E6-472658B03B31}"/>
              </a:ext>
            </a:extLst>
          </p:cNvPr>
          <p:cNvGraphicFramePr>
            <a:graphicFrameLocks noChangeAspect="1"/>
          </p:cNvGraphicFramePr>
          <p:nvPr/>
        </p:nvGraphicFramePr>
        <p:xfrm>
          <a:off x="4742749" y="2570473"/>
          <a:ext cx="3060647" cy="1394989"/>
        </p:xfrm>
        <a:graphic>
          <a:graphicData uri="http://schemas.openxmlformats.org/presentationml/2006/ole">
            <mc:AlternateContent xmlns:mc="http://schemas.openxmlformats.org/markup-compatibility/2006">
              <mc:Choice xmlns:v="urn:schemas-microsoft-com:vml" Requires="v">
                <p:oleObj name="Equation" r:id="rId8" imgW="927100" imgH="431800" progId="Equation.DSMT4">
                  <p:embed/>
                </p:oleObj>
              </mc:Choice>
              <mc:Fallback>
                <p:oleObj name="Equation" r:id="rId8" imgW="927100" imgH="431800" progId="Equation.DSMT4">
                  <p:embed/>
                  <p:pic>
                    <p:nvPicPr>
                      <p:cNvPr id="20" name="对象 19">
                        <a:extLst>
                          <a:ext uri="{FF2B5EF4-FFF2-40B4-BE49-F238E27FC236}">
                            <a16:creationId xmlns:a16="http://schemas.microsoft.com/office/drawing/2014/main" id="{ECDE3B6F-707F-B42F-61E6-472658B03B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2749" y="2570473"/>
                        <a:ext cx="3060647" cy="1394989"/>
                      </a:xfrm>
                      <a:prstGeom prst="rect">
                        <a:avLst/>
                      </a:prstGeom>
                      <a:noFill/>
                    </p:spPr>
                  </p:pic>
                </p:oleObj>
              </mc:Fallback>
            </mc:AlternateContent>
          </a:graphicData>
        </a:graphic>
      </p:graphicFrame>
      <p:sp>
        <p:nvSpPr>
          <p:cNvPr id="22" name="文本框 21">
            <a:extLst>
              <a:ext uri="{FF2B5EF4-FFF2-40B4-BE49-F238E27FC236}">
                <a16:creationId xmlns:a16="http://schemas.microsoft.com/office/drawing/2014/main" id="{81988965-1D21-D76F-1FB5-FD1A03FBE5C8}"/>
              </a:ext>
            </a:extLst>
          </p:cNvPr>
          <p:cNvSpPr txBox="1"/>
          <p:nvPr/>
        </p:nvSpPr>
        <p:spPr>
          <a:xfrm>
            <a:off x="370784" y="4004716"/>
            <a:ext cx="11493268" cy="2803909"/>
          </a:xfrm>
          <a:prstGeom prst="rect">
            <a:avLst/>
          </a:prstGeom>
          <a:noFill/>
        </p:spPr>
        <p:txBody>
          <a:bodyPr wrap="square">
            <a:spAutoFit/>
          </a:bodyPr>
          <a:lstStyle/>
          <a:p>
            <a:pPr marL="285750" indent="-285750" algn="just">
              <a:lnSpc>
                <a:spcPct val="150000"/>
              </a:lnSpc>
              <a:buFont typeface="Wingdings" panose="05000000000000000000" pitchFamily="2" charset="2"/>
              <a:buChar char="p"/>
            </a:pP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电磁转矩与定子电流的转矩分量</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和转子磁链</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ψ</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的乘积成正比，电机转子磁链</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ψ</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又仅仅与定子电流励磁分量</a:t>
            </a:r>
            <a:r>
              <a:rPr lang="en-US" altLang="zh-CN" sz="2000" b="1"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i="1"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sm</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有关，而</a:t>
            </a:r>
            <a:r>
              <a:rPr lang="en-US" altLang="zh-CN" sz="2000" b="1" i="1"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i="1" baseline="-250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st</a:t>
            </a:r>
            <a:r>
              <a:rPr lang="zh-CN" altLang="zh-CN" sz="20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2000" b="1" i="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i="1" baseline="-25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sm</a:t>
            </a:r>
            <a:r>
              <a:rPr lang="zh-CN" altLang="zh-CN" sz="20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之间是完全解耦的</a:t>
            </a:r>
            <a:endPar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绕组</a:t>
            </a:r>
            <a:r>
              <a:rPr lang="en-US"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相当于直流电动机电枢绕组，定子绕组</a:t>
            </a:r>
            <a:r>
              <a:rPr lang="en-US"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相当于直流电动机励磁绕组，转子磁场 </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ψ</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相当于励磁磁场</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ψ</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a:t>
            </a:r>
            <a:r>
              <a:rPr lang="en-US" altLang="zh-CN" sz="2000" b="1"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相当于控制直流电机的电枢电流，也就控制了电磁转矩</a:t>
            </a:r>
            <a:endPar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en-US" sz="20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通过矢量变换和磁场定向，已经在磁场定向</a:t>
            </a:r>
            <a:r>
              <a:rPr lang="en-US" altLang="zh-CN" sz="20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MT</a:t>
            </a:r>
            <a:r>
              <a:rPr lang="zh-CN" altLang="en-US" sz="2000" b="1"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轴系内将三相感应电动机等效为了直流电动机，</a:t>
            </a:r>
            <a:r>
              <a:rPr lang="zh-CN" altLang="en-US" sz="2000" b="1" dirty="0">
                <a:solidFill>
                  <a:srgbClr val="FF0000"/>
                </a:solidFill>
                <a:effectLst/>
                <a:latin typeface="Times New Roman" panose="02020603050405020304" pitchFamily="18" charset="0"/>
                <a:ea typeface="宋体" panose="02010600030101010101" pitchFamily="2" charset="-122"/>
                <a:cs typeface="等线" panose="02010600030101010101" pitchFamily="2" charset="-122"/>
              </a:rPr>
              <a:t>从转矩控制的角度看，作为控制对象，两者是完全等效的</a:t>
            </a:r>
            <a:endParaRPr lang="zh-CN" altLang="zh-CN" sz="2000" b="1" dirty="0">
              <a:solidFill>
                <a:srgbClr val="FF0000"/>
              </a:solidFill>
              <a:effectLst/>
              <a:latin typeface="Times New Roman" panose="02020603050405020304" pitchFamily="18" charset="0"/>
              <a:ea typeface="宋体" panose="02010600030101010101" pitchFamily="2" charset="-122"/>
              <a:cs typeface="等线" panose="02010600030101010101" pitchFamily="2" charset="-122"/>
            </a:endParaRPr>
          </a:p>
        </p:txBody>
      </p:sp>
    </p:spTree>
    <p:extLst>
      <p:ext uri="{BB962C8B-B14F-4D97-AF65-F5344CB8AC3E}">
        <p14:creationId xmlns:p14="http://schemas.microsoft.com/office/powerpoint/2010/main" val="18041803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2" y="1022950"/>
            <a:ext cx="3057248"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、转子磁链模型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ABB25324-CB1E-20EF-D443-8AB7E5A1B572}"/>
              </a:ext>
            </a:extLst>
          </p:cNvPr>
          <p:cNvSpPr txBox="1"/>
          <p:nvPr/>
        </p:nvSpPr>
        <p:spPr>
          <a:xfrm>
            <a:off x="262360" y="1799744"/>
            <a:ext cx="11667280" cy="1486304"/>
          </a:xfrm>
          <a:prstGeom prst="rect">
            <a:avLst/>
          </a:prstGeom>
          <a:noFill/>
        </p:spPr>
        <p:txBody>
          <a:bodyPr wrap="square">
            <a:spAutoFit/>
          </a:bodyPr>
          <a:lstStyle/>
          <a:p>
            <a:pPr algn="ctr">
              <a:lnSpc>
                <a:spcPct val="150000"/>
              </a:lnSpc>
            </a:pPr>
            <a:r>
              <a:rPr lang="zh-CN" altLang="zh-CN" sz="32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要实现按转子磁链定向的矢量控制系统，关键因素是要获得转子磁链矢量信息（幅值</a:t>
            </a:r>
            <a:r>
              <a:rPr lang="en-US" altLang="zh-CN" sz="3200" b="1" i="1" dirty="0" err="1">
                <a:solidFill>
                  <a:srgbClr val="FF0000"/>
                </a:solidFill>
                <a:effectLst/>
                <a:latin typeface="Times New Roman" panose="02020603050405020304" pitchFamily="18" charset="0"/>
                <a:ea typeface="宋体" panose="02010600030101010101" pitchFamily="2" charset="-122"/>
              </a:rPr>
              <a:t>ψ</a:t>
            </a:r>
            <a:r>
              <a:rPr lang="en-US" altLang="zh-CN" sz="3200" b="1" i="1" baseline="-25000" dirty="0" err="1">
                <a:solidFill>
                  <a:srgbClr val="FF0000"/>
                </a:solidFill>
                <a:effectLst/>
                <a:latin typeface="Times New Roman" panose="02020603050405020304" pitchFamily="18" charset="0"/>
                <a:ea typeface="宋体" panose="02010600030101010101" pitchFamily="2" charset="-122"/>
              </a:rPr>
              <a:t>r</a:t>
            </a:r>
            <a:r>
              <a:rPr lang="zh-CN" altLang="zh-CN" sz="32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和相位角</a:t>
            </a:r>
            <a:r>
              <a:rPr lang="en-US" altLang="zh-CN" sz="3200" b="1" i="1" dirty="0">
                <a:solidFill>
                  <a:srgbClr val="FF0000"/>
                </a:solidFill>
                <a:effectLst/>
                <a:latin typeface="Times New Roman" panose="02020603050405020304" pitchFamily="18" charset="0"/>
                <a:ea typeface="宋体" panose="02010600030101010101" pitchFamily="2" charset="-122"/>
              </a:rPr>
              <a:t>φ</a:t>
            </a:r>
            <a:r>
              <a:rPr lang="zh-CN" altLang="zh-CN" sz="32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32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3200" b="1" dirty="0">
              <a:solidFill>
                <a:srgbClr val="FF0000"/>
              </a:solidFill>
            </a:endParaRPr>
          </a:p>
        </p:txBody>
      </p:sp>
      <p:sp>
        <p:nvSpPr>
          <p:cNvPr id="11" name="文本框 10">
            <a:extLst>
              <a:ext uri="{FF2B5EF4-FFF2-40B4-BE49-F238E27FC236}">
                <a16:creationId xmlns:a16="http://schemas.microsoft.com/office/drawing/2014/main" id="{09C8C840-1247-231F-521A-FA98FC8D599A}"/>
              </a:ext>
            </a:extLst>
          </p:cNvPr>
          <p:cNvSpPr txBox="1"/>
          <p:nvPr/>
        </p:nvSpPr>
        <p:spPr>
          <a:xfrm>
            <a:off x="362673" y="3608388"/>
            <a:ext cx="11566967" cy="3082062"/>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提出矢量控制系统时，曾尝试直接检测磁链的方法，一种是在电机槽内埋设探测线圈，另一种是利用贴在定子内表面的霍尔元件或其它磁敏元件。但实际上直接测量转子磁链会遇到不少工艺和技术问题，而且由于齿槽影响，使检测信号中含有较大的脉动分量，低速时影响越严重。</a:t>
            </a:r>
            <a:endPar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zh-CN" sz="2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现在实用的系统中，多采用间接计算的方法，</a:t>
            </a:r>
            <a:r>
              <a:rPr lang="zh-CN" altLang="zh-CN" sz="22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即利用容易测得的电压、电流或转速等信号，利用转子磁链模型，实时计算磁链的幅值与相位</a:t>
            </a:r>
            <a:endParaRPr lang="zh-CN" altLang="en-US" sz="2200" b="1" dirty="0">
              <a:solidFill>
                <a:srgbClr val="FF0000"/>
              </a:solidFill>
            </a:endParaRPr>
          </a:p>
        </p:txBody>
      </p:sp>
    </p:spTree>
    <p:extLst>
      <p:ext uri="{BB962C8B-B14F-4D97-AF65-F5344CB8AC3E}">
        <p14:creationId xmlns:p14="http://schemas.microsoft.com/office/powerpoint/2010/main" val="1449779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2" y="1022950"/>
            <a:ext cx="3057248"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、转子磁链模型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4F4F9DE4-3EE2-A83B-C706-6BF465E69E6E}"/>
              </a:ext>
            </a:extLst>
          </p:cNvPr>
          <p:cNvSpPr txBox="1"/>
          <p:nvPr/>
        </p:nvSpPr>
        <p:spPr>
          <a:xfrm>
            <a:off x="214435" y="1769880"/>
            <a:ext cx="3994769"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电压模型转子磁链观测器</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4" name="对象 3">
            <a:extLst>
              <a:ext uri="{FF2B5EF4-FFF2-40B4-BE49-F238E27FC236}">
                <a16:creationId xmlns:a16="http://schemas.microsoft.com/office/drawing/2014/main" id="{0BDC7A57-E8FC-0CDA-DD7C-9AE08CAE625F}"/>
              </a:ext>
            </a:extLst>
          </p:cNvPr>
          <p:cNvGraphicFramePr>
            <a:graphicFrameLocks noChangeAspect="1"/>
          </p:cNvGraphicFramePr>
          <p:nvPr>
            <p:extLst>
              <p:ext uri="{D42A27DB-BD31-4B8C-83A1-F6EECF244321}">
                <p14:modId xmlns:p14="http://schemas.microsoft.com/office/powerpoint/2010/main" val="1333125925"/>
              </p:ext>
            </p:extLst>
          </p:nvPr>
        </p:nvGraphicFramePr>
        <p:xfrm>
          <a:off x="658533" y="2624002"/>
          <a:ext cx="6178237" cy="1728505"/>
        </p:xfrm>
        <a:graphic>
          <a:graphicData uri="http://schemas.openxmlformats.org/presentationml/2006/ole">
            <mc:AlternateContent xmlns:mc="http://schemas.openxmlformats.org/markup-compatibility/2006">
              <mc:Choice xmlns:v="urn:schemas-microsoft-com:vml" Requires="v">
                <p:oleObj name="Equation" r:id="rId4" imgW="3365500" imgH="939800" progId="Equation.DSMT4">
                  <p:embed/>
                </p:oleObj>
              </mc:Choice>
              <mc:Fallback>
                <p:oleObj name="Equation" r:id="rId4" imgW="3365500" imgH="939800" progId="Equation.DSMT4">
                  <p:embed/>
                  <p:pic>
                    <p:nvPicPr>
                      <p:cNvPr id="14" name="对象 13">
                        <a:extLst>
                          <a:ext uri="{FF2B5EF4-FFF2-40B4-BE49-F238E27FC236}">
                            <a16:creationId xmlns:a16="http://schemas.microsoft.com/office/drawing/2014/main" id="{35D0241A-32E4-357F-F380-BEA2E7E8B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533" y="2624002"/>
                        <a:ext cx="6178237" cy="1728505"/>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876F2CAE-896B-361A-2988-42CFE53EB593}"/>
              </a:ext>
            </a:extLst>
          </p:cNvPr>
          <p:cNvGraphicFramePr>
            <a:graphicFrameLocks noChangeAspect="1"/>
          </p:cNvGraphicFramePr>
          <p:nvPr>
            <p:extLst>
              <p:ext uri="{D42A27DB-BD31-4B8C-83A1-F6EECF244321}">
                <p14:modId xmlns:p14="http://schemas.microsoft.com/office/powerpoint/2010/main" val="1132806136"/>
              </p:ext>
            </p:extLst>
          </p:nvPr>
        </p:nvGraphicFramePr>
        <p:xfrm>
          <a:off x="7308884" y="2564606"/>
          <a:ext cx="4041775" cy="1728787"/>
        </p:xfrm>
        <a:graphic>
          <a:graphicData uri="http://schemas.openxmlformats.org/presentationml/2006/ole">
            <mc:AlternateContent xmlns:mc="http://schemas.openxmlformats.org/markup-compatibility/2006">
              <mc:Choice xmlns:v="urn:schemas-microsoft-com:vml" Requires="v">
                <p:oleObj name="Equation" r:id="rId6" imgW="2197080" imgH="939600" progId="Equation.DSMT4">
                  <p:embed/>
                </p:oleObj>
              </mc:Choice>
              <mc:Fallback>
                <p:oleObj name="Equation" r:id="rId6" imgW="2197080" imgH="939600" progId="Equation.DSMT4">
                  <p:embed/>
                  <p:pic>
                    <p:nvPicPr>
                      <p:cNvPr id="19" name="对象 18">
                        <a:extLst>
                          <a:ext uri="{FF2B5EF4-FFF2-40B4-BE49-F238E27FC236}">
                            <a16:creationId xmlns:a16="http://schemas.microsoft.com/office/drawing/2014/main" id="{114AD1B2-402D-347E-A3F7-AFE84BCB2D74}"/>
                          </a:ext>
                        </a:extLst>
                      </p:cNvPr>
                      <p:cNvPicPr>
                        <a:picLocks noChangeAspect="1" noChangeArrowheads="1"/>
                      </p:cNvPicPr>
                      <p:nvPr/>
                    </p:nvPicPr>
                    <p:blipFill>
                      <a:blip r:embed="rId7"/>
                      <a:srcRect/>
                      <a:stretch>
                        <a:fillRect/>
                      </a:stretch>
                    </p:blipFill>
                    <p:spPr bwMode="auto">
                      <a:xfrm>
                        <a:off x="7308884" y="2564606"/>
                        <a:ext cx="4041775" cy="1728787"/>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856CB13B-0A84-9005-D058-E76832732903}"/>
              </a:ext>
            </a:extLst>
          </p:cNvPr>
          <p:cNvGraphicFramePr>
            <a:graphicFrameLocks noChangeAspect="1"/>
          </p:cNvGraphicFramePr>
          <p:nvPr>
            <p:extLst>
              <p:ext uri="{D42A27DB-BD31-4B8C-83A1-F6EECF244321}">
                <p14:modId xmlns:p14="http://schemas.microsoft.com/office/powerpoint/2010/main" val="42391119"/>
              </p:ext>
            </p:extLst>
          </p:nvPr>
        </p:nvGraphicFramePr>
        <p:xfrm>
          <a:off x="815625" y="4646859"/>
          <a:ext cx="4542821" cy="1961209"/>
        </p:xfrm>
        <a:graphic>
          <a:graphicData uri="http://schemas.openxmlformats.org/presentationml/2006/ole">
            <mc:AlternateContent xmlns:mc="http://schemas.openxmlformats.org/markup-compatibility/2006">
              <mc:Choice xmlns:v="urn:schemas-microsoft-com:vml" Requires="v">
                <p:oleObj name="Equation" r:id="rId8" imgW="2120760" imgH="914400" progId="Equation.DSMT4">
                  <p:embed/>
                </p:oleObj>
              </mc:Choice>
              <mc:Fallback>
                <p:oleObj name="Equation" r:id="rId8" imgW="2120760" imgH="914400" progId="Equation.DSMT4">
                  <p:embed/>
                  <p:pic>
                    <p:nvPicPr>
                      <p:cNvPr id="4" name="对象 3">
                        <a:extLst>
                          <a:ext uri="{FF2B5EF4-FFF2-40B4-BE49-F238E27FC236}">
                            <a16:creationId xmlns:a16="http://schemas.microsoft.com/office/drawing/2014/main" id="{0BDC7A57-E8FC-0CDA-DD7C-9AE08CAE625F}"/>
                          </a:ext>
                        </a:extLst>
                      </p:cNvPr>
                      <p:cNvPicPr>
                        <a:picLocks noChangeAspect="1" noChangeArrowheads="1"/>
                      </p:cNvPicPr>
                      <p:nvPr/>
                    </p:nvPicPr>
                    <p:blipFill>
                      <a:blip r:embed="rId9"/>
                      <a:srcRect/>
                      <a:stretch>
                        <a:fillRect/>
                      </a:stretch>
                    </p:blipFill>
                    <p:spPr bwMode="auto">
                      <a:xfrm>
                        <a:off x="815625" y="4646859"/>
                        <a:ext cx="4542821" cy="1961209"/>
                      </a:xfrm>
                      <a:prstGeom prst="rect">
                        <a:avLst/>
                      </a:prstGeom>
                      <a:noFill/>
                    </p:spPr>
                  </p:pic>
                </p:oleObj>
              </mc:Fallback>
            </mc:AlternateContent>
          </a:graphicData>
        </a:graphic>
      </p:graphicFrame>
      <p:sp>
        <p:nvSpPr>
          <p:cNvPr id="13" name="箭头: 右 12">
            <a:extLst>
              <a:ext uri="{FF2B5EF4-FFF2-40B4-BE49-F238E27FC236}">
                <a16:creationId xmlns:a16="http://schemas.microsoft.com/office/drawing/2014/main" id="{5CD28080-7A6B-B94D-583B-E88AD607D67A}"/>
              </a:ext>
            </a:extLst>
          </p:cNvPr>
          <p:cNvSpPr/>
          <p:nvPr/>
        </p:nvSpPr>
        <p:spPr>
          <a:xfrm>
            <a:off x="5792700" y="5347503"/>
            <a:ext cx="844952" cy="55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4FB1DEA7-46C5-9EEB-292A-D38A3EBF4484}"/>
              </a:ext>
            </a:extLst>
          </p:cNvPr>
          <p:cNvCxnSpPr/>
          <p:nvPr/>
        </p:nvCxnSpPr>
        <p:spPr>
          <a:xfrm>
            <a:off x="214435" y="4490977"/>
            <a:ext cx="1145284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a:extLst>
              <a:ext uri="{FF2B5EF4-FFF2-40B4-BE49-F238E27FC236}">
                <a16:creationId xmlns:a16="http://schemas.microsoft.com/office/drawing/2014/main" id="{02A5EFFB-2109-FBD9-2D89-0DB7C9EE4508}"/>
              </a:ext>
            </a:extLst>
          </p:cNvPr>
          <p:cNvGraphicFramePr>
            <a:graphicFrameLocks noChangeAspect="1"/>
          </p:cNvGraphicFramePr>
          <p:nvPr>
            <p:extLst>
              <p:ext uri="{D42A27DB-BD31-4B8C-83A1-F6EECF244321}">
                <p14:modId xmlns:p14="http://schemas.microsoft.com/office/powerpoint/2010/main" val="3612441978"/>
              </p:ext>
            </p:extLst>
          </p:nvPr>
        </p:nvGraphicFramePr>
        <p:xfrm>
          <a:off x="7019517" y="4748457"/>
          <a:ext cx="2622194" cy="1894103"/>
        </p:xfrm>
        <a:graphic>
          <a:graphicData uri="http://schemas.openxmlformats.org/presentationml/2006/ole">
            <mc:AlternateContent xmlns:mc="http://schemas.openxmlformats.org/markup-compatibility/2006">
              <mc:Choice xmlns:v="urn:schemas-microsoft-com:vml" Requires="v">
                <p:oleObj name="Equation" r:id="rId10" imgW="1091880" imgH="787320" progId="Equation.DSMT4">
                  <p:embed/>
                </p:oleObj>
              </mc:Choice>
              <mc:Fallback>
                <p:oleObj name="Equation" r:id="rId10" imgW="1091880" imgH="787320" progId="Equation.DSMT4">
                  <p:embed/>
                  <p:pic>
                    <p:nvPicPr>
                      <p:cNvPr id="11" name="对象 10">
                        <a:extLst>
                          <a:ext uri="{FF2B5EF4-FFF2-40B4-BE49-F238E27FC236}">
                            <a16:creationId xmlns:a16="http://schemas.microsoft.com/office/drawing/2014/main" id="{856CB13B-0A84-9005-D058-E76832732903}"/>
                          </a:ext>
                        </a:extLst>
                      </p:cNvPr>
                      <p:cNvPicPr>
                        <a:picLocks noChangeAspect="1" noChangeArrowheads="1"/>
                      </p:cNvPicPr>
                      <p:nvPr/>
                    </p:nvPicPr>
                    <p:blipFill>
                      <a:blip r:embed="rId11"/>
                      <a:srcRect/>
                      <a:stretch>
                        <a:fillRect/>
                      </a:stretch>
                    </p:blipFill>
                    <p:spPr bwMode="auto">
                      <a:xfrm>
                        <a:off x="7019517" y="4748457"/>
                        <a:ext cx="2622194" cy="1894103"/>
                      </a:xfrm>
                      <a:prstGeom prst="rect">
                        <a:avLst/>
                      </a:prstGeom>
                      <a:noFill/>
                    </p:spPr>
                  </p:pic>
                </p:oleObj>
              </mc:Fallback>
            </mc:AlternateContent>
          </a:graphicData>
        </a:graphic>
      </p:graphicFrame>
      <p:pic>
        <p:nvPicPr>
          <p:cNvPr id="12" name="图片 11">
            <a:extLst>
              <a:ext uri="{FF2B5EF4-FFF2-40B4-BE49-F238E27FC236}">
                <a16:creationId xmlns:a16="http://schemas.microsoft.com/office/drawing/2014/main" id="{27758F13-EE7A-2551-B56D-711DD0CBB861}"/>
              </a:ext>
            </a:extLst>
          </p:cNvPr>
          <p:cNvPicPr>
            <a:picLocks noChangeAspect="1"/>
          </p:cNvPicPr>
          <p:nvPr/>
        </p:nvPicPr>
        <p:blipFill>
          <a:blip r:embed="rId12"/>
          <a:stretch>
            <a:fillRect/>
          </a:stretch>
        </p:blipFill>
        <p:spPr>
          <a:xfrm>
            <a:off x="5554561" y="740755"/>
            <a:ext cx="4407883" cy="1795134"/>
          </a:xfrm>
          <a:prstGeom prst="rect">
            <a:avLst/>
          </a:prstGeom>
        </p:spPr>
      </p:pic>
    </p:spTree>
    <p:extLst>
      <p:ext uri="{BB962C8B-B14F-4D97-AF65-F5344CB8AC3E}">
        <p14:creationId xmlns:p14="http://schemas.microsoft.com/office/powerpoint/2010/main" val="33621501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2" y="1022950"/>
            <a:ext cx="3057248"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、转子磁链模型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4F4F9DE4-3EE2-A83B-C706-6BF465E69E6E}"/>
              </a:ext>
            </a:extLst>
          </p:cNvPr>
          <p:cNvSpPr txBox="1"/>
          <p:nvPr/>
        </p:nvSpPr>
        <p:spPr>
          <a:xfrm>
            <a:off x="214435" y="1769880"/>
            <a:ext cx="3994769"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电流模型转子磁链观测器</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21" name="箭头: 右 20">
            <a:extLst>
              <a:ext uri="{FF2B5EF4-FFF2-40B4-BE49-F238E27FC236}">
                <a16:creationId xmlns:a16="http://schemas.microsoft.com/office/drawing/2014/main" id="{45497F22-D4A4-86C6-2B85-72A152AAD723}"/>
              </a:ext>
            </a:extLst>
          </p:cNvPr>
          <p:cNvSpPr/>
          <p:nvPr/>
        </p:nvSpPr>
        <p:spPr>
          <a:xfrm>
            <a:off x="3650904" y="3090670"/>
            <a:ext cx="1250066" cy="776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Object 3">
            <a:extLst>
              <a:ext uri="{FF2B5EF4-FFF2-40B4-BE49-F238E27FC236}">
                <a16:creationId xmlns:a16="http://schemas.microsoft.com/office/drawing/2014/main" id="{3F2E1974-FCE4-FD04-0DE2-B3801D6B4756}"/>
              </a:ext>
            </a:extLst>
          </p:cNvPr>
          <p:cNvGraphicFramePr>
            <a:graphicFrameLocks noGrp="1" noChangeAspect="1"/>
          </p:cNvGraphicFramePr>
          <p:nvPr>
            <p:ph sz="half" idx="1"/>
            <p:extLst>
              <p:ext uri="{D42A27DB-BD31-4B8C-83A1-F6EECF244321}">
                <p14:modId xmlns:p14="http://schemas.microsoft.com/office/powerpoint/2010/main" val="1306497328"/>
              </p:ext>
            </p:extLst>
          </p:nvPr>
        </p:nvGraphicFramePr>
        <p:xfrm>
          <a:off x="485775" y="3587750"/>
          <a:ext cx="2987675" cy="1025525"/>
        </p:xfrm>
        <a:graphic>
          <a:graphicData uri="http://schemas.openxmlformats.org/presentationml/2006/ole">
            <mc:AlternateContent xmlns:mc="http://schemas.openxmlformats.org/markup-compatibility/2006">
              <mc:Choice xmlns:v="urn:schemas-microsoft-com:vml" Requires="v">
                <p:oleObj name="Equation" r:id="rId4" imgW="1257120" imgH="431640" progId="Equation.DSMT4">
                  <p:embed/>
                </p:oleObj>
              </mc:Choice>
              <mc:Fallback>
                <p:oleObj name="Equation" r:id="rId4" imgW="1257120" imgH="431640" progId="Equation.DSMT4">
                  <p:embed/>
                  <p:pic>
                    <p:nvPicPr>
                      <p:cNvPr id="433155" name="Object 3">
                        <a:extLst>
                          <a:ext uri="{FF2B5EF4-FFF2-40B4-BE49-F238E27FC236}">
                            <a16:creationId xmlns:a16="http://schemas.microsoft.com/office/drawing/2014/main" id="{F30FAF98-A9CF-2A07-19E9-9A9C29096796}"/>
                          </a:ext>
                        </a:extLst>
                      </p:cNvPr>
                      <p:cNvPicPr>
                        <a:picLocks noChangeAspect="1" noChangeArrowheads="1"/>
                      </p:cNvPicPr>
                      <p:nvPr/>
                    </p:nvPicPr>
                    <p:blipFill>
                      <a:blip r:embed="rId5"/>
                      <a:srcRect/>
                      <a:stretch>
                        <a:fillRect/>
                      </a:stretch>
                    </p:blipFill>
                    <p:spPr bwMode="auto">
                      <a:xfrm>
                        <a:off x="485775" y="3587750"/>
                        <a:ext cx="2987675"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
            <a:extLst>
              <a:ext uri="{FF2B5EF4-FFF2-40B4-BE49-F238E27FC236}">
                <a16:creationId xmlns:a16="http://schemas.microsoft.com/office/drawing/2014/main" id="{47F0A931-4C14-5C7C-EC85-BBE072CB728F}"/>
              </a:ext>
            </a:extLst>
          </p:cNvPr>
          <p:cNvGraphicFramePr>
            <a:graphicFrameLocks noChangeAspect="1"/>
          </p:cNvGraphicFramePr>
          <p:nvPr>
            <p:extLst>
              <p:ext uri="{D42A27DB-BD31-4B8C-83A1-F6EECF244321}">
                <p14:modId xmlns:p14="http://schemas.microsoft.com/office/powerpoint/2010/main" val="308354904"/>
              </p:ext>
            </p:extLst>
          </p:nvPr>
        </p:nvGraphicFramePr>
        <p:xfrm>
          <a:off x="455613" y="2533650"/>
          <a:ext cx="2967037" cy="1019175"/>
        </p:xfrm>
        <a:graphic>
          <a:graphicData uri="http://schemas.openxmlformats.org/presentationml/2006/ole">
            <mc:AlternateContent xmlns:mc="http://schemas.openxmlformats.org/markup-compatibility/2006">
              <mc:Choice xmlns:v="urn:schemas-microsoft-com:vml" Requires="v">
                <p:oleObj name="Equation" r:id="rId6" imgW="1257120" imgH="431640" progId="Equation.DSMT4">
                  <p:embed/>
                </p:oleObj>
              </mc:Choice>
              <mc:Fallback>
                <p:oleObj name="Equation" r:id="rId6" imgW="1257120" imgH="431640" progId="Equation.DSMT4">
                  <p:embed/>
                  <p:pic>
                    <p:nvPicPr>
                      <p:cNvPr id="433156" name="Object 4">
                        <a:extLst>
                          <a:ext uri="{FF2B5EF4-FFF2-40B4-BE49-F238E27FC236}">
                            <a16:creationId xmlns:a16="http://schemas.microsoft.com/office/drawing/2014/main" id="{8B51DA5A-D1EC-ADDB-0EB5-AC0223D6F2C9}"/>
                          </a:ext>
                        </a:extLst>
                      </p:cNvPr>
                      <p:cNvPicPr>
                        <a:picLocks noChangeAspect="1" noChangeArrowheads="1"/>
                      </p:cNvPicPr>
                      <p:nvPr/>
                    </p:nvPicPr>
                    <p:blipFill>
                      <a:blip r:embed="rId7"/>
                      <a:srcRect/>
                      <a:stretch>
                        <a:fillRect/>
                      </a:stretch>
                    </p:blipFill>
                    <p:spPr bwMode="auto">
                      <a:xfrm>
                        <a:off x="455613" y="2533650"/>
                        <a:ext cx="2967037"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
            <a:extLst>
              <a:ext uri="{FF2B5EF4-FFF2-40B4-BE49-F238E27FC236}">
                <a16:creationId xmlns:a16="http://schemas.microsoft.com/office/drawing/2014/main" id="{A000AC0D-442D-78B7-E464-E8AF632C8C0E}"/>
              </a:ext>
            </a:extLst>
          </p:cNvPr>
          <p:cNvGraphicFramePr>
            <a:graphicFrameLocks noChangeAspect="1"/>
          </p:cNvGraphicFramePr>
          <p:nvPr>
            <p:extLst>
              <p:ext uri="{D42A27DB-BD31-4B8C-83A1-F6EECF244321}">
                <p14:modId xmlns:p14="http://schemas.microsoft.com/office/powerpoint/2010/main" val="1286591406"/>
              </p:ext>
            </p:extLst>
          </p:nvPr>
        </p:nvGraphicFramePr>
        <p:xfrm>
          <a:off x="5095875" y="2760663"/>
          <a:ext cx="6826250" cy="622300"/>
        </p:xfrm>
        <a:graphic>
          <a:graphicData uri="http://schemas.openxmlformats.org/presentationml/2006/ole">
            <mc:AlternateContent xmlns:mc="http://schemas.openxmlformats.org/markup-compatibility/2006">
              <mc:Choice xmlns:v="urn:schemas-microsoft-com:vml" Requires="v">
                <p:oleObj name="Equation" r:id="rId8" imgW="2641320" imgH="241200" progId="Equation.DSMT4">
                  <p:embed/>
                </p:oleObj>
              </mc:Choice>
              <mc:Fallback>
                <p:oleObj name="Equation" r:id="rId8" imgW="2641320" imgH="241200" progId="Equation.DSMT4">
                  <p:embed/>
                  <p:pic>
                    <p:nvPicPr>
                      <p:cNvPr id="24" name="Object 3">
                        <a:extLst>
                          <a:ext uri="{FF2B5EF4-FFF2-40B4-BE49-F238E27FC236}">
                            <a16:creationId xmlns:a16="http://schemas.microsoft.com/office/drawing/2014/main" id="{5E993843-9F37-3275-9C7B-BFB0D4B7A4A4}"/>
                          </a:ext>
                        </a:extLst>
                      </p:cNvPr>
                      <p:cNvPicPr>
                        <a:picLocks noChangeAspect="1" noChangeArrowheads="1"/>
                      </p:cNvPicPr>
                      <p:nvPr/>
                    </p:nvPicPr>
                    <p:blipFill>
                      <a:blip r:embed="rId9"/>
                      <a:srcRect/>
                      <a:stretch>
                        <a:fillRect/>
                      </a:stretch>
                    </p:blipFill>
                    <p:spPr bwMode="auto">
                      <a:xfrm>
                        <a:off x="5095875" y="2760663"/>
                        <a:ext cx="68262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4">
            <a:extLst>
              <a:ext uri="{FF2B5EF4-FFF2-40B4-BE49-F238E27FC236}">
                <a16:creationId xmlns:a16="http://schemas.microsoft.com/office/drawing/2014/main" id="{886012B6-F983-F312-3C29-7C7F344DB3AF}"/>
              </a:ext>
            </a:extLst>
          </p:cNvPr>
          <p:cNvGraphicFramePr>
            <a:graphicFrameLocks noChangeAspect="1"/>
          </p:cNvGraphicFramePr>
          <p:nvPr>
            <p:extLst>
              <p:ext uri="{D42A27DB-BD31-4B8C-83A1-F6EECF244321}">
                <p14:modId xmlns:p14="http://schemas.microsoft.com/office/powerpoint/2010/main" val="1860510381"/>
              </p:ext>
            </p:extLst>
          </p:nvPr>
        </p:nvGraphicFramePr>
        <p:xfrm>
          <a:off x="5076825" y="3552825"/>
          <a:ext cx="6867525" cy="627063"/>
        </p:xfrm>
        <a:graphic>
          <a:graphicData uri="http://schemas.openxmlformats.org/presentationml/2006/ole">
            <mc:AlternateContent xmlns:mc="http://schemas.openxmlformats.org/markup-compatibility/2006">
              <mc:Choice xmlns:v="urn:schemas-microsoft-com:vml" Requires="v">
                <p:oleObj name="Equation" r:id="rId10" imgW="2641320" imgH="241200" progId="Equation.DSMT4">
                  <p:embed/>
                </p:oleObj>
              </mc:Choice>
              <mc:Fallback>
                <p:oleObj name="Equation" r:id="rId10" imgW="2641320" imgH="241200" progId="Equation.DSMT4">
                  <p:embed/>
                  <p:pic>
                    <p:nvPicPr>
                      <p:cNvPr id="25" name="Object 4">
                        <a:extLst>
                          <a:ext uri="{FF2B5EF4-FFF2-40B4-BE49-F238E27FC236}">
                            <a16:creationId xmlns:a16="http://schemas.microsoft.com/office/drawing/2014/main" id="{9381B7F2-D8C9-65C5-718C-09C8687B13B2}"/>
                          </a:ext>
                        </a:extLst>
                      </p:cNvPr>
                      <p:cNvPicPr>
                        <a:picLocks noChangeAspect="1" noChangeArrowheads="1"/>
                      </p:cNvPicPr>
                      <p:nvPr/>
                    </p:nvPicPr>
                    <p:blipFill>
                      <a:blip r:embed="rId11"/>
                      <a:srcRect/>
                      <a:stretch>
                        <a:fillRect/>
                      </a:stretch>
                    </p:blipFill>
                    <p:spPr bwMode="auto">
                      <a:xfrm>
                        <a:off x="5076825" y="3552825"/>
                        <a:ext cx="68675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文本框 27">
            <a:extLst>
              <a:ext uri="{FF2B5EF4-FFF2-40B4-BE49-F238E27FC236}">
                <a16:creationId xmlns:a16="http://schemas.microsoft.com/office/drawing/2014/main" id="{9299ACBA-2A29-F8D8-B406-601BCCDD32D5}"/>
              </a:ext>
            </a:extLst>
          </p:cNvPr>
          <p:cNvSpPr txBox="1"/>
          <p:nvPr/>
        </p:nvSpPr>
        <p:spPr>
          <a:xfrm>
            <a:off x="3700194" y="2792315"/>
            <a:ext cx="800219" cy="461665"/>
          </a:xfrm>
          <a:prstGeom prst="rect">
            <a:avLst/>
          </a:prstGeom>
          <a:noFill/>
        </p:spPr>
        <p:txBody>
          <a:bodyPr wrap="none" rtlCol="0">
            <a:spAutoFit/>
          </a:bodyPr>
          <a:lstStyle/>
          <a:p>
            <a:r>
              <a:rPr lang="zh-CN" altLang="en-US" sz="2400" b="1" dirty="0">
                <a:solidFill>
                  <a:srgbClr val="FF0000"/>
                </a:solidFill>
              </a:rPr>
              <a:t>代入</a:t>
            </a:r>
          </a:p>
        </p:txBody>
      </p:sp>
      <p:graphicFrame>
        <p:nvGraphicFramePr>
          <p:cNvPr id="29" name="Object 4">
            <a:extLst>
              <a:ext uri="{FF2B5EF4-FFF2-40B4-BE49-F238E27FC236}">
                <a16:creationId xmlns:a16="http://schemas.microsoft.com/office/drawing/2014/main" id="{986E1F2F-BC98-17A8-61B2-A08C5B353327}"/>
              </a:ext>
            </a:extLst>
          </p:cNvPr>
          <p:cNvGraphicFramePr>
            <a:graphicFrameLocks noChangeAspect="1"/>
          </p:cNvGraphicFramePr>
          <p:nvPr>
            <p:extLst>
              <p:ext uri="{D42A27DB-BD31-4B8C-83A1-F6EECF244321}">
                <p14:modId xmlns:p14="http://schemas.microsoft.com/office/powerpoint/2010/main" val="3891528071"/>
              </p:ext>
            </p:extLst>
          </p:nvPr>
        </p:nvGraphicFramePr>
        <p:xfrm>
          <a:off x="1044111" y="4641064"/>
          <a:ext cx="4360863" cy="1050925"/>
        </p:xfrm>
        <a:graphic>
          <a:graphicData uri="http://schemas.openxmlformats.org/presentationml/2006/ole">
            <mc:AlternateContent xmlns:mc="http://schemas.openxmlformats.org/markup-compatibility/2006">
              <mc:Choice xmlns:v="urn:schemas-microsoft-com:vml" Requires="v">
                <p:oleObj name="Equation" r:id="rId12" imgW="1803240" imgH="431640" progId="Equation.DSMT4">
                  <p:embed/>
                </p:oleObj>
              </mc:Choice>
              <mc:Fallback>
                <p:oleObj name="Equation" r:id="rId12" imgW="1803240" imgH="431640" progId="Equation.DSMT4">
                  <p:embed/>
                  <p:pic>
                    <p:nvPicPr>
                      <p:cNvPr id="11" name="Object 4">
                        <a:extLst>
                          <a:ext uri="{FF2B5EF4-FFF2-40B4-BE49-F238E27FC236}">
                            <a16:creationId xmlns:a16="http://schemas.microsoft.com/office/drawing/2014/main" id="{3339DCE3-7F82-23E6-A5CE-43D53260E928}"/>
                          </a:ext>
                        </a:extLst>
                      </p:cNvPr>
                      <p:cNvPicPr>
                        <a:picLocks noChangeAspect="1" noChangeArrowheads="1"/>
                      </p:cNvPicPr>
                      <p:nvPr/>
                    </p:nvPicPr>
                    <p:blipFill>
                      <a:blip r:embed="rId13"/>
                      <a:srcRect/>
                      <a:stretch>
                        <a:fillRect/>
                      </a:stretch>
                    </p:blipFill>
                    <p:spPr bwMode="auto">
                      <a:xfrm>
                        <a:off x="1044111" y="4641064"/>
                        <a:ext cx="436086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7">
            <a:extLst>
              <a:ext uri="{FF2B5EF4-FFF2-40B4-BE49-F238E27FC236}">
                <a16:creationId xmlns:a16="http://schemas.microsoft.com/office/drawing/2014/main" id="{FF23BD50-2636-4714-0314-262C83C058BA}"/>
              </a:ext>
            </a:extLst>
          </p:cNvPr>
          <p:cNvGraphicFramePr>
            <a:graphicFrameLocks noChangeAspect="1"/>
          </p:cNvGraphicFramePr>
          <p:nvPr>
            <p:extLst>
              <p:ext uri="{D42A27DB-BD31-4B8C-83A1-F6EECF244321}">
                <p14:modId xmlns:p14="http://schemas.microsoft.com/office/powerpoint/2010/main" val="1484441358"/>
              </p:ext>
            </p:extLst>
          </p:nvPr>
        </p:nvGraphicFramePr>
        <p:xfrm>
          <a:off x="953473" y="5553403"/>
          <a:ext cx="4367212" cy="1052512"/>
        </p:xfrm>
        <a:graphic>
          <a:graphicData uri="http://schemas.openxmlformats.org/presentationml/2006/ole">
            <mc:AlternateContent xmlns:mc="http://schemas.openxmlformats.org/markup-compatibility/2006">
              <mc:Choice xmlns:v="urn:schemas-microsoft-com:vml" Requires="v">
                <p:oleObj name="Equation" r:id="rId14" imgW="1803240" imgH="431640" progId="Equation.DSMT4">
                  <p:embed/>
                </p:oleObj>
              </mc:Choice>
              <mc:Fallback>
                <p:oleObj name="Equation" r:id="rId14" imgW="1803240" imgH="431640" progId="Equation.DSMT4">
                  <p:embed/>
                  <p:pic>
                    <p:nvPicPr>
                      <p:cNvPr id="435207" name="Object 7">
                        <a:extLst>
                          <a:ext uri="{FF2B5EF4-FFF2-40B4-BE49-F238E27FC236}">
                            <a16:creationId xmlns:a16="http://schemas.microsoft.com/office/drawing/2014/main" id="{CE246B84-BB52-CB0F-4427-D1B89FFA0E9C}"/>
                          </a:ext>
                        </a:extLst>
                      </p:cNvPr>
                      <p:cNvPicPr>
                        <a:picLocks noChangeAspect="1" noChangeArrowheads="1"/>
                      </p:cNvPicPr>
                      <p:nvPr/>
                    </p:nvPicPr>
                    <p:blipFill>
                      <a:blip r:embed="rId15"/>
                      <a:srcRect/>
                      <a:stretch>
                        <a:fillRect/>
                      </a:stretch>
                    </p:blipFill>
                    <p:spPr bwMode="auto">
                      <a:xfrm>
                        <a:off x="953473" y="5553403"/>
                        <a:ext cx="4367212"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箭头: 右 30">
            <a:extLst>
              <a:ext uri="{FF2B5EF4-FFF2-40B4-BE49-F238E27FC236}">
                <a16:creationId xmlns:a16="http://schemas.microsoft.com/office/drawing/2014/main" id="{B2FD973A-73BE-9D08-67B6-B60065D5EDD8}"/>
              </a:ext>
            </a:extLst>
          </p:cNvPr>
          <p:cNvSpPr/>
          <p:nvPr/>
        </p:nvSpPr>
        <p:spPr>
          <a:xfrm>
            <a:off x="6301986" y="5343983"/>
            <a:ext cx="844952" cy="55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对象 31">
            <a:extLst>
              <a:ext uri="{FF2B5EF4-FFF2-40B4-BE49-F238E27FC236}">
                <a16:creationId xmlns:a16="http://schemas.microsoft.com/office/drawing/2014/main" id="{8C4E00E9-96EC-2E83-3356-060BA535BC62}"/>
              </a:ext>
            </a:extLst>
          </p:cNvPr>
          <p:cNvGraphicFramePr>
            <a:graphicFrameLocks noChangeAspect="1"/>
          </p:cNvGraphicFramePr>
          <p:nvPr>
            <p:extLst>
              <p:ext uri="{D42A27DB-BD31-4B8C-83A1-F6EECF244321}">
                <p14:modId xmlns:p14="http://schemas.microsoft.com/office/powerpoint/2010/main" val="4006769731"/>
              </p:ext>
            </p:extLst>
          </p:nvPr>
        </p:nvGraphicFramePr>
        <p:xfrm>
          <a:off x="7528803" y="4744937"/>
          <a:ext cx="2622194" cy="1894103"/>
        </p:xfrm>
        <a:graphic>
          <a:graphicData uri="http://schemas.openxmlformats.org/presentationml/2006/ole">
            <mc:AlternateContent xmlns:mc="http://schemas.openxmlformats.org/markup-compatibility/2006">
              <mc:Choice xmlns:v="urn:schemas-microsoft-com:vml" Requires="v">
                <p:oleObj name="Equation" r:id="rId16" imgW="1091880" imgH="787320" progId="Equation.DSMT4">
                  <p:embed/>
                </p:oleObj>
              </mc:Choice>
              <mc:Fallback>
                <p:oleObj name="Equation" r:id="rId16" imgW="1091880" imgH="787320" progId="Equation.DSMT4">
                  <p:embed/>
                  <p:pic>
                    <p:nvPicPr>
                      <p:cNvPr id="19" name="对象 18">
                        <a:extLst>
                          <a:ext uri="{FF2B5EF4-FFF2-40B4-BE49-F238E27FC236}">
                            <a16:creationId xmlns:a16="http://schemas.microsoft.com/office/drawing/2014/main" id="{02A5EFFB-2109-FBD9-2D89-0DB7C9EE4508}"/>
                          </a:ext>
                        </a:extLst>
                      </p:cNvPr>
                      <p:cNvPicPr>
                        <a:picLocks noChangeAspect="1" noChangeArrowheads="1"/>
                      </p:cNvPicPr>
                      <p:nvPr/>
                    </p:nvPicPr>
                    <p:blipFill>
                      <a:blip r:embed="rId17"/>
                      <a:srcRect/>
                      <a:stretch>
                        <a:fillRect/>
                      </a:stretch>
                    </p:blipFill>
                    <p:spPr bwMode="auto">
                      <a:xfrm>
                        <a:off x="7528803" y="4744937"/>
                        <a:ext cx="2622194" cy="1894103"/>
                      </a:xfrm>
                      <a:prstGeom prst="rect">
                        <a:avLst/>
                      </a:prstGeom>
                      <a:noFill/>
                    </p:spPr>
                  </p:pic>
                </p:oleObj>
              </mc:Fallback>
            </mc:AlternateContent>
          </a:graphicData>
        </a:graphic>
      </p:graphicFrame>
      <p:cxnSp>
        <p:nvCxnSpPr>
          <p:cNvPr id="33" name="直接连接符 32">
            <a:extLst>
              <a:ext uri="{FF2B5EF4-FFF2-40B4-BE49-F238E27FC236}">
                <a16:creationId xmlns:a16="http://schemas.microsoft.com/office/drawing/2014/main" id="{291D6E5B-39CA-4987-8478-A6DE426C0CC1}"/>
              </a:ext>
            </a:extLst>
          </p:cNvPr>
          <p:cNvCxnSpPr/>
          <p:nvPr/>
        </p:nvCxnSpPr>
        <p:spPr>
          <a:xfrm>
            <a:off x="388056" y="4629877"/>
            <a:ext cx="1145284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9D49A0A-3B3E-0548-2D8F-A0A17D64CB21}"/>
              </a:ext>
            </a:extLst>
          </p:cNvPr>
          <p:cNvPicPr>
            <a:picLocks noChangeAspect="1"/>
          </p:cNvPicPr>
          <p:nvPr/>
        </p:nvPicPr>
        <p:blipFill>
          <a:blip r:embed="rId18"/>
          <a:stretch>
            <a:fillRect/>
          </a:stretch>
        </p:blipFill>
        <p:spPr>
          <a:xfrm>
            <a:off x="6036645" y="818863"/>
            <a:ext cx="3892306" cy="1961517"/>
          </a:xfrm>
          <a:prstGeom prst="rect">
            <a:avLst/>
          </a:prstGeom>
        </p:spPr>
      </p:pic>
    </p:spTree>
    <p:extLst>
      <p:ext uri="{BB962C8B-B14F-4D97-AF65-F5344CB8AC3E}">
        <p14:creationId xmlns:p14="http://schemas.microsoft.com/office/powerpoint/2010/main" val="6947771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2" y="1022950"/>
            <a:ext cx="3057248"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、转子磁链模型</a:t>
            </a:r>
          </a:p>
        </p:txBody>
      </p:sp>
      <p:sp>
        <p:nvSpPr>
          <p:cNvPr id="7" name="文本框 6">
            <a:extLst>
              <a:ext uri="{FF2B5EF4-FFF2-40B4-BE49-F238E27FC236}">
                <a16:creationId xmlns:a16="http://schemas.microsoft.com/office/drawing/2014/main" id="{5422998E-0676-9FBE-5C36-60BB559A5818}"/>
              </a:ext>
            </a:extLst>
          </p:cNvPr>
          <p:cNvSpPr txBox="1"/>
          <p:nvPr/>
        </p:nvSpPr>
        <p:spPr>
          <a:xfrm>
            <a:off x="4209204" y="138328"/>
            <a:ext cx="5828975"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5" name="Rectangle 3">
            <a:extLst>
              <a:ext uri="{FF2B5EF4-FFF2-40B4-BE49-F238E27FC236}">
                <a16:creationId xmlns:a16="http://schemas.microsoft.com/office/drawing/2014/main" id="{3C598EDD-DBF7-86AB-AFBD-8E5C9A2558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4F4F9DE4-3EE2-A83B-C706-6BF465E69E6E}"/>
              </a:ext>
            </a:extLst>
          </p:cNvPr>
          <p:cNvSpPr txBox="1"/>
          <p:nvPr/>
        </p:nvSpPr>
        <p:spPr>
          <a:xfrm>
            <a:off x="156258" y="1895897"/>
            <a:ext cx="3208215" cy="559769"/>
          </a:xfrm>
          <a:prstGeom prst="rect">
            <a:avLst/>
          </a:prstGeom>
          <a:solidFill>
            <a:srgbClr val="0070C0"/>
          </a:solidFill>
        </p:spPr>
        <p:txBody>
          <a:bodyPr wrap="square" anchor="ctr" anchorCtr="0">
            <a:spAutoFit/>
          </a:bodyPr>
          <a:lstStyle/>
          <a:p>
            <a:pPr marL="342900" indent="-342900" algn="just" fontAlgn="base">
              <a:lnSpc>
                <a:spcPct val="150000"/>
              </a:lnSpc>
              <a:buFont typeface="Wingdings" panose="05000000000000000000" pitchFamily="2" charset="2"/>
              <a:buChar char="p"/>
            </a:pPr>
            <a:r>
              <a:rPr lang="zh-CN" altLang="en-US" sz="2400" b="1" dirty="0">
                <a:solidFill>
                  <a:schemeClr val="bg1"/>
                </a:solidFill>
                <a:latin typeface="黑体" panose="02010609060101010101" pitchFamily="49" charset="-122"/>
                <a:ea typeface="黑体" panose="02010609060101010101" pitchFamily="49" charset="-122"/>
                <a:cs typeface="宋体" panose="02010600030101010101" pitchFamily="2" charset="-122"/>
              </a:rPr>
              <a:t>两种模型性能分析</a:t>
            </a:r>
            <a:endParaRPr lang="zh-CN" altLang="zh-CN" sz="2400" b="1" dirty="0">
              <a:solidFill>
                <a:schemeClr val="bg1"/>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11" name="文本框 10">
            <a:extLst>
              <a:ext uri="{FF2B5EF4-FFF2-40B4-BE49-F238E27FC236}">
                <a16:creationId xmlns:a16="http://schemas.microsoft.com/office/drawing/2014/main" id="{477E53A2-96B1-53B0-5EB7-1E12DA224DCF}"/>
              </a:ext>
            </a:extLst>
          </p:cNvPr>
          <p:cNvSpPr txBox="1"/>
          <p:nvPr/>
        </p:nvSpPr>
        <p:spPr>
          <a:xfrm>
            <a:off x="156258" y="2830918"/>
            <a:ext cx="11879484" cy="2799805"/>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电压模型与转子电阻</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Rr</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无关，只与定子电阻</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Rs</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有关，受电机参数影响较小。但低速时电压信号很小，忽略定子电阻</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Rs</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会影响检测精度和积分精度，因此适合高速情况</a:t>
            </a:r>
            <a:endPar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电流模型不受积分初始值和累计误差的影响，但转子磁链观测结果与转子参数</a:t>
            </a:r>
            <a:r>
              <a:rPr lang="en-US" altLang="zh-CN" sz="2400" b="1"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1" i="1"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有关，</a:t>
            </a:r>
            <a:r>
              <a:rPr lang="en-US" altLang="zh-CN" sz="2400" b="1"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T</a:t>
            </a:r>
            <a:r>
              <a:rPr lang="en-US" altLang="zh-CN" sz="2400" b="1" i="1"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发生变化，影响观测结果</a:t>
            </a:r>
            <a:endParaRPr lang="en-US"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一般而言，低速时采用电流模型，中高速时采用电压模型，两者之间需采用平稳过渡。</a:t>
            </a:r>
            <a:endParaRPr lang="zh-CN" altLang="en-US" sz="2400" b="1" dirty="0">
              <a:solidFill>
                <a:srgbClr val="FF0000"/>
              </a:solidFill>
            </a:endParaRPr>
          </a:p>
        </p:txBody>
      </p:sp>
    </p:spTree>
    <p:extLst>
      <p:ext uri="{BB962C8B-B14F-4D97-AF65-F5344CB8AC3E}">
        <p14:creationId xmlns:p14="http://schemas.microsoft.com/office/powerpoint/2010/main" val="2584285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022950"/>
            <a:ext cx="5843489"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4.</a:t>
            </a:r>
            <a:r>
              <a:rPr lang="zh-CN" altLang="en-US" sz="2400" b="1" dirty="0">
                <a:solidFill>
                  <a:prstClr val="white"/>
                </a:solidFill>
                <a:latin typeface="微软雅黑" panose="020B0503020204020204" pitchFamily="34" charset="-122"/>
                <a:ea typeface="微软雅黑" panose="020B0503020204020204" pitchFamily="34" charset="-122"/>
              </a:rPr>
              <a:t>异步电机转子磁链定向的矢量控制系统</a:t>
            </a:r>
          </a:p>
        </p:txBody>
      </p:sp>
      <p:sp>
        <p:nvSpPr>
          <p:cNvPr id="7" name="文本框 6">
            <a:extLst>
              <a:ext uri="{FF2B5EF4-FFF2-40B4-BE49-F238E27FC236}">
                <a16:creationId xmlns:a16="http://schemas.microsoft.com/office/drawing/2014/main" id="{BB95F6D7-4017-0BCD-D0F3-05EC32DC698D}"/>
              </a:ext>
            </a:extLst>
          </p:cNvPr>
          <p:cNvSpPr txBox="1"/>
          <p:nvPr/>
        </p:nvSpPr>
        <p:spPr>
          <a:xfrm>
            <a:off x="4077155" y="175664"/>
            <a:ext cx="5929630"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10" name="文本框 9">
            <a:extLst>
              <a:ext uri="{FF2B5EF4-FFF2-40B4-BE49-F238E27FC236}">
                <a16:creationId xmlns:a16="http://schemas.microsoft.com/office/drawing/2014/main" id="{93A8628B-1542-49B5-9F05-78047C9FC0DD}"/>
              </a:ext>
            </a:extLst>
          </p:cNvPr>
          <p:cNvSpPr txBox="1"/>
          <p:nvPr/>
        </p:nvSpPr>
        <p:spPr>
          <a:xfrm>
            <a:off x="12700" y="1537520"/>
            <a:ext cx="12160160" cy="535916"/>
          </a:xfrm>
          <a:prstGeom prst="rect">
            <a:avLst/>
          </a:prstGeom>
          <a:noFill/>
        </p:spPr>
        <p:txBody>
          <a:bodyPr wrap="square">
            <a:spAutoFit/>
          </a:bodyPr>
          <a:lstStyle>
            <a:defPPr>
              <a:defRPr lang="zh-CN"/>
            </a:defPPr>
            <a:lvl1pPr>
              <a:lnSpc>
                <a:spcPct val="150000"/>
              </a:lnSpc>
              <a:defRPr sz="2200" b="0">
                <a:solidFill>
                  <a:srgbClr val="000000"/>
                </a:solidFill>
                <a:effectLst/>
                <a:latin typeface="Times New Roman" panose="02020603050405020304" pitchFamily="18" charset="0"/>
                <a:ea typeface="宋体" panose="02010600030101010101" pitchFamily="2" charset="-122"/>
                <a:cs typeface="等线" panose="02010600030101010101" pitchFamily="2" charset="-122"/>
              </a:defRPr>
            </a:lvl1pPr>
          </a:lstStyle>
          <a:p>
            <a:r>
              <a:rPr lang="en-US" altLang="zh-CN" b="1" dirty="0"/>
              <a:t>1.</a:t>
            </a:r>
            <a:r>
              <a:rPr lang="zh-CN" altLang="en-US" b="1" dirty="0"/>
              <a:t>转速、磁链闭环控制的矢量控制系统</a:t>
            </a:r>
            <a:r>
              <a:rPr lang="en-US" altLang="zh-CN" b="1" dirty="0"/>
              <a:t>——</a:t>
            </a:r>
            <a:r>
              <a:rPr lang="zh-CN" altLang="en-US" b="1" dirty="0"/>
              <a:t>直接矢量控制系统</a:t>
            </a:r>
          </a:p>
        </p:txBody>
      </p:sp>
      <p:sp>
        <p:nvSpPr>
          <p:cNvPr id="4" name="文本框 3">
            <a:extLst>
              <a:ext uri="{FF2B5EF4-FFF2-40B4-BE49-F238E27FC236}">
                <a16:creationId xmlns:a16="http://schemas.microsoft.com/office/drawing/2014/main" id="{47FF5F5F-AFB0-0C1B-AF1D-472CF03F4F26}"/>
              </a:ext>
            </a:extLst>
          </p:cNvPr>
          <p:cNvSpPr txBox="1"/>
          <p:nvPr/>
        </p:nvSpPr>
        <p:spPr>
          <a:xfrm>
            <a:off x="6042004" y="2501876"/>
            <a:ext cx="6130856" cy="1043747"/>
          </a:xfrm>
          <a:prstGeom prst="rect">
            <a:avLst/>
          </a:prstGeom>
          <a:noFill/>
        </p:spPr>
        <p:txBody>
          <a:bodyPr wrap="square">
            <a:spAutoFit/>
          </a:bodyPr>
          <a:lstStyle>
            <a:defPPr>
              <a:defRPr lang="zh-CN"/>
            </a:defPPr>
            <a:lvl1pPr algn="just">
              <a:lnSpc>
                <a:spcPct val="150000"/>
              </a:lnSpc>
              <a:defRPr sz="2200" b="0">
                <a:solidFill>
                  <a:srgbClr val="000000"/>
                </a:solidFill>
                <a:effectLst/>
                <a:latin typeface="Times New Roman" panose="02020603050405020304" pitchFamily="18" charset="0"/>
                <a:ea typeface="宋体" panose="02010600030101010101" pitchFamily="2" charset="-122"/>
                <a:cs typeface="等线" panose="02010600030101010101" pitchFamily="2" charset="-122"/>
              </a:defRPr>
            </a:lvl1pPr>
          </a:lstStyle>
          <a:p>
            <a:r>
              <a:rPr lang="zh-CN" altLang="en-US" dirty="0"/>
              <a:t>基于转子磁场的矢量控制是在磁场定向</a:t>
            </a:r>
            <a:r>
              <a:rPr lang="en-US" altLang="zh-CN" dirty="0"/>
              <a:t>MT</a:t>
            </a:r>
            <a:r>
              <a:rPr lang="zh-CN" altLang="en-US" dirty="0"/>
              <a:t>轴系内进行的，为此先要解决磁场定向问题。</a:t>
            </a:r>
          </a:p>
        </p:txBody>
      </p:sp>
      <p:sp>
        <p:nvSpPr>
          <p:cNvPr id="11" name="文本框 10">
            <a:extLst>
              <a:ext uri="{FF2B5EF4-FFF2-40B4-BE49-F238E27FC236}">
                <a16:creationId xmlns:a16="http://schemas.microsoft.com/office/drawing/2014/main" id="{1A6B7C7C-936E-8E07-52C5-B152F1522EE2}"/>
              </a:ext>
            </a:extLst>
          </p:cNvPr>
          <p:cNvSpPr txBox="1"/>
          <p:nvPr/>
        </p:nvSpPr>
        <p:spPr>
          <a:xfrm>
            <a:off x="6042004" y="3615693"/>
            <a:ext cx="6130856" cy="1551579"/>
          </a:xfrm>
          <a:prstGeom prst="rect">
            <a:avLst/>
          </a:prstGeom>
          <a:noFill/>
        </p:spPr>
        <p:txBody>
          <a:bodyPr wrap="square">
            <a:spAutoFit/>
          </a:bodyPr>
          <a:lstStyle>
            <a:defPPr>
              <a:defRPr lang="zh-CN"/>
            </a:defPPr>
            <a:lvl1pPr algn="just">
              <a:lnSpc>
                <a:spcPct val="150000"/>
              </a:lnSpc>
              <a:defRPr sz="2200" b="0">
                <a:solidFill>
                  <a:srgbClr val="000000"/>
                </a:solidFill>
                <a:effectLst/>
                <a:latin typeface="Times New Roman" panose="02020603050405020304" pitchFamily="18" charset="0"/>
                <a:ea typeface="宋体" panose="02010600030101010101" pitchFamily="2" charset="-122"/>
                <a:cs typeface="等线" panose="02010600030101010101" pitchFamily="2" charset="-122"/>
              </a:defRPr>
            </a:lvl1pPr>
          </a:lstStyle>
          <a:p>
            <a:r>
              <a:rPr lang="zh-CN" altLang="en-US" dirty="0"/>
              <a:t>直接利用检测到的电压、电流和转速等信号，根据磁链模型计算得到转子磁链的实际值进行控制。</a:t>
            </a:r>
            <a:endParaRPr lang="en-US" altLang="zh-CN" dirty="0"/>
          </a:p>
          <a:p>
            <a:r>
              <a:rPr lang="zh-CN" altLang="en-US" dirty="0"/>
              <a:t>这种方法叫做</a:t>
            </a:r>
            <a:r>
              <a:rPr lang="zh-CN" altLang="en-US" b="1" dirty="0"/>
              <a:t>直接矢量控制系统。</a:t>
            </a:r>
            <a:endParaRPr lang="zh-CN" altLang="en-US" dirty="0"/>
          </a:p>
        </p:txBody>
      </p:sp>
      <p:pic>
        <p:nvPicPr>
          <p:cNvPr id="12" name="图片 11">
            <a:extLst>
              <a:ext uri="{FF2B5EF4-FFF2-40B4-BE49-F238E27FC236}">
                <a16:creationId xmlns:a16="http://schemas.microsoft.com/office/drawing/2014/main" id="{2AE09BED-247D-E0F8-DA21-E87D5BE67836}"/>
              </a:ext>
            </a:extLst>
          </p:cNvPr>
          <p:cNvPicPr>
            <a:picLocks noChangeAspect="1"/>
          </p:cNvPicPr>
          <p:nvPr/>
        </p:nvPicPr>
        <p:blipFill>
          <a:blip r:embed="rId4"/>
          <a:stretch>
            <a:fillRect/>
          </a:stretch>
        </p:blipFill>
        <p:spPr>
          <a:xfrm>
            <a:off x="157979" y="2437011"/>
            <a:ext cx="5772920" cy="3398039"/>
          </a:xfrm>
          <a:prstGeom prst="rect">
            <a:avLst/>
          </a:prstGeom>
        </p:spPr>
      </p:pic>
    </p:spTree>
    <p:extLst>
      <p:ext uri="{BB962C8B-B14F-4D97-AF65-F5344CB8AC3E}">
        <p14:creationId xmlns:p14="http://schemas.microsoft.com/office/powerpoint/2010/main" val="896668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775393"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二、变频调速基本理论</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8ED8C445-0E6C-4F5D-06E3-ACF955136007}"/>
              </a:ext>
            </a:extLst>
          </p:cNvPr>
          <p:cNvSpPr txBox="1"/>
          <p:nvPr/>
        </p:nvSpPr>
        <p:spPr>
          <a:xfrm>
            <a:off x="5415757" y="130018"/>
            <a:ext cx="3450451" cy="499624"/>
          </a:xfrm>
          <a:prstGeom prst="rect">
            <a:avLst/>
          </a:prstGeom>
          <a:noFill/>
        </p:spPr>
        <p:txBody>
          <a:bodyPr wrap="square">
            <a:spAutoFit/>
          </a:bodyPr>
          <a:lstStyle/>
          <a:p>
            <a:pPr algn="just">
              <a:lnSpc>
                <a:spcPct val="15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2.1</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变频调速的基本工作方式</a:t>
            </a:r>
            <a:endPar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圆角 19">
            <a:extLst>
              <a:ext uri="{FF2B5EF4-FFF2-40B4-BE49-F238E27FC236}">
                <a16:creationId xmlns:a16="http://schemas.microsoft.com/office/drawing/2014/main" id="{E80B22B1-B17E-F18A-5959-9EE7732D960F}"/>
              </a:ext>
            </a:extLst>
          </p:cNvPr>
          <p:cNvSpPr/>
          <p:nvPr/>
        </p:nvSpPr>
        <p:spPr>
          <a:xfrm>
            <a:off x="87411" y="980902"/>
            <a:ext cx="2898857"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、基频以上调速</a:t>
            </a:r>
          </a:p>
        </p:txBody>
      </p:sp>
      <p:sp>
        <p:nvSpPr>
          <p:cNvPr id="5" name="文本框 4">
            <a:extLst>
              <a:ext uri="{FF2B5EF4-FFF2-40B4-BE49-F238E27FC236}">
                <a16:creationId xmlns:a16="http://schemas.microsoft.com/office/drawing/2014/main" id="{FBFB1554-65DB-C7B0-A131-A4253D38608F}"/>
              </a:ext>
            </a:extLst>
          </p:cNvPr>
          <p:cNvSpPr txBox="1"/>
          <p:nvPr/>
        </p:nvSpPr>
        <p:spPr>
          <a:xfrm>
            <a:off x="370391" y="1524737"/>
            <a:ext cx="11458936" cy="1141851"/>
          </a:xfrm>
          <a:prstGeom prst="rect">
            <a:avLst/>
          </a:prstGeom>
          <a:noFill/>
        </p:spPr>
        <p:txBody>
          <a:bodyPr wrap="square">
            <a:spAutoFit/>
          </a:bodyPr>
          <a:lstStyle/>
          <a:p>
            <a:pPr>
              <a:lnSpc>
                <a:spcPct val="150000"/>
              </a:lnSpc>
            </a:pPr>
            <a:r>
              <a:rPr lang="en-US" altLang="zh-CN" sz="2400" b="1" kern="1200" dirty="0">
                <a:solidFill>
                  <a:srgbClr val="000000"/>
                </a:solidFill>
                <a:effectLst/>
                <a:latin typeface="宋体" panose="02010600030101010101" pitchFamily="2" charset="-122"/>
                <a:cs typeface="Times New Roman" panose="02020603050405020304" pitchFamily="18" charset="0"/>
              </a:rPr>
              <a:t>在基频以上调速时，频率应该从</a:t>
            </a:r>
            <a:r>
              <a:rPr lang="en-US" altLang="zh-CN" sz="2400" b="1" i="1" kern="1200" dirty="0">
                <a:solidFill>
                  <a:srgbClr val="000000"/>
                </a:solidFill>
                <a:effectLst/>
                <a:latin typeface="Times New Roman" panose="02020603050405020304" pitchFamily="18" charset="0"/>
                <a:ea typeface="宋体" panose="02010600030101010101" pitchFamily="2" charset="-122"/>
              </a:rPr>
              <a:t>f</a:t>
            </a:r>
            <a:r>
              <a:rPr lang="en-US" altLang="zh-CN" sz="2400" b="1" i="1" kern="1200" baseline="-25000" dirty="0">
                <a:solidFill>
                  <a:srgbClr val="000000"/>
                </a:solidFill>
                <a:effectLst/>
                <a:latin typeface="Times New Roman" panose="02020603050405020304" pitchFamily="18" charset="0"/>
                <a:ea typeface="宋体" panose="02010600030101010101" pitchFamily="2" charset="-122"/>
              </a:rPr>
              <a:t>1N</a:t>
            </a:r>
            <a:r>
              <a:rPr lang="en-US" altLang="zh-CN" sz="2400" b="1" kern="1200" dirty="0">
                <a:solidFill>
                  <a:srgbClr val="000000"/>
                </a:solidFill>
                <a:effectLst/>
                <a:latin typeface="宋体" panose="02010600030101010101" pitchFamily="2" charset="-122"/>
                <a:cs typeface="Times New Roman" panose="02020603050405020304" pitchFamily="18" charset="0"/>
              </a:rPr>
              <a:t>向上升高，但定子电压</a:t>
            </a:r>
            <a:r>
              <a:rPr lang="en-US" altLang="zh-CN" sz="2400" b="1" i="1" kern="1200" dirty="0">
                <a:solidFill>
                  <a:srgbClr val="000000"/>
                </a:solidFill>
                <a:effectLst/>
                <a:latin typeface="Times New Roman" panose="02020603050405020304" pitchFamily="18" charset="0"/>
                <a:ea typeface="宋体" panose="02010600030101010101" pitchFamily="2" charset="-122"/>
              </a:rPr>
              <a:t>U</a:t>
            </a:r>
            <a:r>
              <a:rPr lang="en-US" altLang="zh-CN" sz="2400" b="1" i="1" kern="1200" baseline="-25000" dirty="0">
                <a:solidFill>
                  <a:srgbClr val="000000"/>
                </a:solidFill>
                <a:effectLst/>
                <a:latin typeface="Times New Roman" panose="02020603050405020304" pitchFamily="18" charset="0"/>
                <a:ea typeface="宋体" panose="02010600030101010101" pitchFamily="2" charset="-122"/>
              </a:rPr>
              <a:t>1</a:t>
            </a:r>
            <a:r>
              <a:rPr lang="en-US" altLang="zh-CN" sz="2400" b="1" kern="1200" dirty="0">
                <a:solidFill>
                  <a:srgbClr val="000000"/>
                </a:solidFill>
                <a:effectLst/>
                <a:latin typeface="宋体" panose="02010600030101010101" pitchFamily="2" charset="-122"/>
                <a:cs typeface="Times New Roman" panose="02020603050405020304" pitchFamily="18" charset="0"/>
              </a:rPr>
              <a:t>却不可能超过额定电压</a:t>
            </a:r>
            <a:r>
              <a:rPr lang="en-US" altLang="zh-CN" sz="2400" b="1" i="1" kern="1200" dirty="0">
                <a:solidFill>
                  <a:srgbClr val="000000"/>
                </a:solidFill>
                <a:effectLst/>
                <a:latin typeface="Times New Roman" panose="02020603050405020304" pitchFamily="18" charset="0"/>
                <a:ea typeface="宋体" panose="02010600030101010101" pitchFamily="2" charset="-122"/>
              </a:rPr>
              <a:t>U</a:t>
            </a:r>
            <a:r>
              <a:rPr lang="en-US" altLang="zh-CN" sz="2400" b="1" i="1" kern="1200" baseline="-25000" dirty="0">
                <a:solidFill>
                  <a:srgbClr val="000000"/>
                </a:solidFill>
                <a:effectLst/>
                <a:latin typeface="Times New Roman" panose="02020603050405020304" pitchFamily="18" charset="0"/>
                <a:ea typeface="宋体" panose="02010600030101010101" pitchFamily="2" charset="-122"/>
              </a:rPr>
              <a:t>1N</a:t>
            </a:r>
            <a:r>
              <a:rPr lang="en-US" altLang="zh-CN" sz="2400" b="1" kern="1200" dirty="0">
                <a:solidFill>
                  <a:srgbClr val="000000"/>
                </a:solidFill>
                <a:effectLst/>
                <a:latin typeface="宋体" panose="02010600030101010101" pitchFamily="2" charset="-122"/>
                <a:cs typeface="Times New Roman" panose="02020603050405020304" pitchFamily="18" charset="0"/>
              </a:rPr>
              <a:t>，只能保持</a:t>
            </a:r>
            <a:r>
              <a:rPr lang="en-US" altLang="zh-CN" sz="2400" b="1" i="1" kern="1200" dirty="0">
                <a:solidFill>
                  <a:srgbClr val="000000"/>
                </a:solidFill>
                <a:effectLst/>
                <a:latin typeface="Times New Roman" panose="02020603050405020304" pitchFamily="18" charset="0"/>
                <a:ea typeface="宋体" panose="02010600030101010101" pitchFamily="2" charset="-122"/>
              </a:rPr>
              <a:t>U</a:t>
            </a:r>
            <a:r>
              <a:rPr lang="en-US" altLang="zh-CN" sz="2400" b="1" i="1" kern="1200" baseline="-25000" dirty="0">
                <a:solidFill>
                  <a:srgbClr val="000000"/>
                </a:solidFill>
                <a:effectLst/>
                <a:latin typeface="Times New Roman" panose="02020603050405020304" pitchFamily="18" charset="0"/>
                <a:ea typeface="宋体" panose="02010600030101010101" pitchFamily="2" charset="-122"/>
              </a:rPr>
              <a:t>1</a:t>
            </a:r>
            <a:r>
              <a:rPr lang="en-US" altLang="zh-CN" sz="2400" b="1" i="1" kern="1200" dirty="0">
                <a:solidFill>
                  <a:srgbClr val="000000"/>
                </a:solidFill>
                <a:effectLst/>
                <a:latin typeface="Times New Roman" panose="02020603050405020304" pitchFamily="18" charset="0"/>
                <a:ea typeface="宋体" panose="02010600030101010101" pitchFamily="2" charset="-122"/>
              </a:rPr>
              <a:t> </a:t>
            </a:r>
            <a:r>
              <a:rPr lang="en-US" altLang="zh-CN" sz="2400" b="1" kern="1200" dirty="0">
                <a:solidFill>
                  <a:srgbClr val="000000"/>
                </a:solidFill>
                <a:effectLst/>
                <a:latin typeface="Times New Roman" panose="02020603050405020304" pitchFamily="18" charset="0"/>
                <a:ea typeface="宋体" panose="02010600030101010101" pitchFamily="2" charset="-122"/>
              </a:rPr>
              <a:t>= </a:t>
            </a:r>
            <a:r>
              <a:rPr lang="en-US" altLang="zh-CN" sz="2400" b="1" i="1" kern="1200" dirty="0">
                <a:solidFill>
                  <a:srgbClr val="000000"/>
                </a:solidFill>
                <a:effectLst/>
                <a:latin typeface="Times New Roman" panose="02020603050405020304" pitchFamily="18" charset="0"/>
                <a:ea typeface="宋体" panose="02010600030101010101" pitchFamily="2" charset="-122"/>
              </a:rPr>
              <a:t>U</a:t>
            </a:r>
            <a:r>
              <a:rPr lang="en-US" altLang="zh-CN" sz="2400" b="1" i="1" kern="1200" baseline="-25000" dirty="0">
                <a:solidFill>
                  <a:srgbClr val="000000"/>
                </a:solidFill>
                <a:effectLst/>
                <a:latin typeface="Times New Roman" panose="02020603050405020304" pitchFamily="18" charset="0"/>
                <a:ea typeface="宋体" panose="02010600030101010101" pitchFamily="2" charset="-122"/>
              </a:rPr>
              <a:t>1N</a:t>
            </a:r>
            <a:r>
              <a:rPr lang="en-US" altLang="zh-CN" sz="2400" b="1" kern="1200" dirty="0">
                <a:solidFill>
                  <a:srgbClr val="000000"/>
                </a:solidFill>
                <a:effectLst/>
                <a:latin typeface="宋体" panose="02010600030101010101" pitchFamily="2" charset="-122"/>
                <a:cs typeface="Times New Roman" panose="02020603050405020304" pitchFamily="18" charset="0"/>
              </a:rPr>
              <a:t>，这将迫使磁通与频率成反比地降低</a:t>
            </a:r>
            <a:endParaRPr lang="zh-CN" altLang="en-US" sz="2400" b="1" dirty="0"/>
          </a:p>
        </p:txBody>
      </p:sp>
      <p:pic>
        <p:nvPicPr>
          <p:cNvPr id="6" name="Picture 6">
            <a:extLst>
              <a:ext uri="{FF2B5EF4-FFF2-40B4-BE49-F238E27FC236}">
                <a16:creationId xmlns:a16="http://schemas.microsoft.com/office/drawing/2014/main" id="{67931DB2-1FF6-02E9-42B5-77AAE7B146FB}"/>
              </a:ext>
            </a:extLst>
          </p:cNvPr>
          <p:cNvPicPr>
            <a:picLocks noChangeAspect="1"/>
          </p:cNvPicPr>
          <p:nvPr/>
        </p:nvPicPr>
        <p:blipFill>
          <a:blip r:embed="rId4" cstate="print">
            <a:extLst>
              <a:ext uri="{28A0092B-C50C-407E-A947-70E740481C1C}">
                <a14:useLocalDpi xmlns:a14="http://schemas.microsoft.com/office/drawing/2010/main" val="0"/>
              </a:ext>
            </a:extLst>
          </a:blip>
          <a:srcRect l="14635"/>
          <a:stretch>
            <a:fillRect/>
          </a:stretch>
        </p:blipFill>
        <p:spPr>
          <a:xfrm>
            <a:off x="1548414" y="2876054"/>
            <a:ext cx="5517552" cy="3877771"/>
          </a:xfrm>
          <a:prstGeom prst="rect">
            <a:avLst/>
          </a:prstGeom>
          <a:noFill/>
        </p:spPr>
      </p:pic>
      <p:sp>
        <p:nvSpPr>
          <p:cNvPr id="12" name="文本框 11">
            <a:extLst>
              <a:ext uri="{FF2B5EF4-FFF2-40B4-BE49-F238E27FC236}">
                <a16:creationId xmlns:a16="http://schemas.microsoft.com/office/drawing/2014/main" id="{4F0C7A0B-71BD-59D8-3F34-1116DCD727D2}"/>
              </a:ext>
            </a:extLst>
          </p:cNvPr>
          <p:cNvSpPr txBox="1"/>
          <p:nvPr/>
        </p:nvSpPr>
        <p:spPr>
          <a:xfrm>
            <a:off x="7019516" y="3038618"/>
            <a:ext cx="4763360" cy="2799805"/>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2400" dirty="0" err="1">
                <a:solidFill>
                  <a:srgbClr val="C00000"/>
                </a:solidFill>
                <a:latin typeface="宋体" panose="02010600030101010101" pitchFamily="2" charset="-122"/>
                <a:cs typeface="Times New Roman" panose="02020603050405020304" pitchFamily="18" charset="0"/>
              </a:rPr>
              <a:t>在基频以下</a:t>
            </a:r>
            <a:r>
              <a:rPr lang="zh-CN" altLang="en-US" sz="2400" dirty="0">
                <a:solidFill>
                  <a:srgbClr val="C00000"/>
                </a:solidFill>
                <a:latin typeface="宋体" panose="02010600030101010101" pitchFamily="2" charset="-122"/>
                <a:cs typeface="Times New Roman" panose="02020603050405020304" pitchFamily="18" charset="0"/>
              </a:rPr>
              <a:t>，</a:t>
            </a:r>
            <a:r>
              <a:rPr lang="en-US" altLang="zh-CN" sz="2400" dirty="0" err="1">
                <a:solidFill>
                  <a:srgbClr val="C00000"/>
                </a:solidFill>
                <a:latin typeface="宋体" panose="02010600030101010101" pitchFamily="2" charset="-122"/>
                <a:cs typeface="Times New Roman" panose="02020603050405020304" pitchFamily="18" charset="0"/>
              </a:rPr>
              <a:t>转矩基本上随磁通变化，</a:t>
            </a:r>
            <a:r>
              <a:rPr lang="en-US" altLang="zh-CN" sz="2400" kern="1200" dirty="0" err="1">
                <a:solidFill>
                  <a:srgbClr val="C00000"/>
                </a:solidFill>
                <a:effectLst/>
                <a:latin typeface="宋体" panose="02010600030101010101" pitchFamily="2" charset="-122"/>
                <a:cs typeface="Times New Roman" panose="02020603050405020304" pitchFamily="18" charset="0"/>
              </a:rPr>
              <a:t>磁通恒定时转矩也恒定，属于“恒转矩调速”性质</a:t>
            </a:r>
            <a:r>
              <a:rPr lang="en-US" altLang="zh-CN" sz="2400" kern="1200" dirty="0">
                <a:solidFill>
                  <a:srgbClr val="C00000"/>
                </a:solidFill>
                <a:effectLst/>
                <a:latin typeface="宋体" panose="02010600030101010101" pitchFamily="2" charset="-122"/>
                <a:cs typeface="Times New Roman" panose="02020603050405020304" pitchFamily="18" charset="0"/>
              </a:rPr>
              <a:t>；</a:t>
            </a:r>
          </a:p>
          <a:p>
            <a:pPr marL="285750" indent="-285750">
              <a:lnSpc>
                <a:spcPct val="150000"/>
              </a:lnSpc>
              <a:buFont typeface="Wingdings" panose="05000000000000000000" pitchFamily="2" charset="2"/>
              <a:buChar char="p"/>
            </a:pPr>
            <a:r>
              <a:rPr lang="en-US" altLang="zh-CN" sz="2400" kern="1200" dirty="0" err="1">
                <a:solidFill>
                  <a:srgbClr val="C00000"/>
                </a:solidFill>
                <a:effectLst/>
                <a:latin typeface="宋体" panose="02010600030101010101" pitchFamily="2" charset="-122"/>
                <a:cs typeface="Times New Roman" panose="02020603050405020304" pitchFamily="18" charset="0"/>
              </a:rPr>
              <a:t>在基频以上，转速升高时转矩降低，基本上属于“恒功率调速</a:t>
            </a:r>
            <a:r>
              <a:rPr lang="en-US" altLang="zh-CN" sz="2400" kern="1200" dirty="0">
                <a:solidFill>
                  <a:srgbClr val="C00000"/>
                </a:solidFill>
                <a:effectLst/>
                <a:latin typeface="宋体" panose="02010600030101010101" pitchFamily="2" charset="-122"/>
                <a:cs typeface="Times New Roman" panose="02020603050405020304" pitchFamily="18" charset="0"/>
              </a:rPr>
              <a:t>”</a:t>
            </a:r>
            <a:endParaRPr lang="zh-CN" altLang="en-US" sz="2400" dirty="0">
              <a:solidFill>
                <a:srgbClr val="C00000"/>
              </a:solidFill>
            </a:endParaRPr>
          </a:p>
        </p:txBody>
      </p:sp>
    </p:spTree>
    <p:extLst>
      <p:ext uri="{BB962C8B-B14F-4D97-AF65-F5344CB8AC3E}">
        <p14:creationId xmlns:p14="http://schemas.microsoft.com/office/powerpoint/2010/main" val="13846380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022950"/>
            <a:ext cx="5843489"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4.</a:t>
            </a:r>
            <a:r>
              <a:rPr lang="zh-CN" altLang="en-US" sz="2400" b="1" dirty="0">
                <a:solidFill>
                  <a:prstClr val="white"/>
                </a:solidFill>
                <a:latin typeface="微软雅黑" panose="020B0503020204020204" pitchFamily="34" charset="-122"/>
                <a:ea typeface="微软雅黑" panose="020B0503020204020204" pitchFamily="34" charset="-122"/>
              </a:rPr>
              <a:t>异步电机转子磁链定向的矢量控制系统</a:t>
            </a:r>
          </a:p>
        </p:txBody>
      </p:sp>
      <p:sp>
        <p:nvSpPr>
          <p:cNvPr id="7" name="文本框 6">
            <a:extLst>
              <a:ext uri="{FF2B5EF4-FFF2-40B4-BE49-F238E27FC236}">
                <a16:creationId xmlns:a16="http://schemas.microsoft.com/office/drawing/2014/main" id="{BB95F6D7-4017-0BCD-D0F3-05EC32DC698D}"/>
              </a:ext>
            </a:extLst>
          </p:cNvPr>
          <p:cNvSpPr txBox="1"/>
          <p:nvPr/>
        </p:nvSpPr>
        <p:spPr>
          <a:xfrm>
            <a:off x="4077155" y="175664"/>
            <a:ext cx="5929630"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10" name="文本框 9">
            <a:extLst>
              <a:ext uri="{FF2B5EF4-FFF2-40B4-BE49-F238E27FC236}">
                <a16:creationId xmlns:a16="http://schemas.microsoft.com/office/drawing/2014/main" id="{93A8628B-1542-49B5-9F05-78047C9FC0DD}"/>
              </a:ext>
            </a:extLst>
          </p:cNvPr>
          <p:cNvSpPr txBox="1"/>
          <p:nvPr/>
        </p:nvSpPr>
        <p:spPr>
          <a:xfrm>
            <a:off x="12700" y="1537520"/>
            <a:ext cx="12160160" cy="535916"/>
          </a:xfrm>
          <a:prstGeom prst="rect">
            <a:avLst/>
          </a:prstGeom>
          <a:noFill/>
        </p:spPr>
        <p:txBody>
          <a:bodyPr wrap="square">
            <a:spAutoFit/>
          </a:bodyPr>
          <a:lstStyle>
            <a:defPPr>
              <a:defRPr lang="zh-CN"/>
            </a:defPPr>
            <a:lvl1pPr>
              <a:lnSpc>
                <a:spcPct val="150000"/>
              </a:lnSpc>
              <a:defRPr sz="2200" b="0">
                <a:solidFill>
                  <a:srgbClr val="000000"/>
                </a:solidFill>
                <a:effectLst/>
                <a:latin typeface="Times New Roman" panose="02020603050405020304" pitchFamily="18" charset="0"/>
                <a:ea typeface="宋体" panose="02010600030101010101" pitchFamily="2" charset="-122"/>
                <a:cs typeface="等线" panose="02010600030101010101" pitchFamily="2" charset="-122"/>
              </a:defRPr>
            </a:lvl1pPr>
          </a:lstStyle>
          <a:p>
            <a:r>
              <a:rPr lang="en-US" altLang="zh-CN" b="1" dirty="0"/>
              <a:t>2.</a:t>
            </a:r>
            <a:r>
              <a:rPr lang="zh-CN" altLang="en-US" b="1" dirty="0"/>
              <a:t>转速闭环、转差频率控制的矢量控制系统</a:t>
            </a:r>
            <a:r>
              <a:rPr lang="en-US" altLang="zh-CN" b="1" dirty="0"/>
              <a:t>——</a:t>
            </a:r>
            <a:r>
              <a:rPr lang="zh-CN" altLang="en-US" b="1" dirty="0"/>
              <a:t>间接矢量控制系统</a:t>
            </a:r>
          </a:p>
        </p:txBody>
      </p:sp>
      <p:sp>
        <p:nvSpPr>
          <p:cNvPr id="5" name="文本框 4">
            <a:extLst>
              <a:ext uri="{FF2B5EF4-FFF2-40B4-BE49-F238E27FC236}">
                <a16:creationId xmlns:a16="http://schemas.microsoft.com/office/drawing/2014/main" id="{7C752160-7F9F-38A6-016E-D66D6934F79D}"/>
              </a:ext>
            </a:extLst>
          </p:cNvPr>
          <p:cNvSpPr txBox="1"/>
          <p:nvPr/>
        </p:nvSpPr>
        <p:spPr>
          <a:xfrm>
            <a:off x="6322978" y="2209302"/>
            <a:ext cx="5849881" cy="2803909"/>
          </a:xfrm>
          <a:prstGeom prst="rect">
            <a:avLst/>
          </a:prstGeom>
          <a:noFill/>
        </p:spPr>
        <p:txBody>
          <a:bodyPr wrap="square">
            <a:spAutoFit/>
          </a:bodyPr>
          <a:lstStyle>
            <a:defPPr>
              <a:defRPr lang="zh-CN"/>
            </a:defPPr>
            <a:lvl1pPr>
              <a:lnSpc>
                <a:spcPct val="150000"/>
              </a:lnSpc>
              <a:defRPr sz="2200" b="0">
                <a:solidFill>
                  <a:srgbClr val="000000"/>
                </a:solidFill>
                <a:effectLst/>
                <a:latin typeface="Times New Roman" panose="02020603050405020304" pitchFamily="18" charset="0"/>
                <a:ea typeface="宋体" panose="02010600030101010101" pitchFamily="2" charset="-122"/>
                <a:cs typeface="等线" panose="02010600030101010101" pitchFamily="2" charset="-122"/>
              </a:defRPr>
            </a:lvl1pPr>
          </a:lstStyle>
          <a:p>
            <a:pPr algn="just"/>
            <a:r>
              <a:rPr lang="zh-CN" altLang="en-US" sz="2000" dirty="0"/>
              <a:t>在磁链闭环控制的矢量控制系统（直接矢量控制系统）中，转子磁链反馈信号是由磁链模型获得的，其幅值和相位都受到电机参数变化的影响，造成控制的不准确性。有鉴于此，很多人认为，与其采用磁链闭环控制而反馈不准，不如采用磁链开环控制，系统反而会简单一些。</a:t>
            </a:r>
            <a:endParaRPr lang="en-US" altLang="zh-CN" sz="2000" dirty="0"/>
          </a:p>
        </p:txBody>
      </p:sp>
      <p:graphicFrame>
        <p:nvGraphicFramePr>
          <p:cNvPr id="4" name="对象 3">
            <a:extLst>
              <a:ext uri="{FF2B5EF4-FFF2-40B4-BE49-F238E27FC236}">
                <a16:creationId xmlns:a16="http://schemas.microsoft.com/office/drawing/2014/main" id="{03F086B4-93FE-081F-9C50-274098D0D962}"/>
              </a:ext>
            </a:extLst>
          </p:cNvPr>
          <p:cNvGraphicFramePr>
            <a:graphicFrameLocks noChangeAspect="1"/>
          </p:cNvGraphicFramePr>
          <p:nvPr/>
        </p:nvGraphicFramePr>
        <p:xfrm>
          <a:off x="4749799" y="5358808"/>
          <a:ext cx="2362200" cy="800100"/>
        </p:xfrm>
        <a:graphic>
          <a:graphicData uri="http://schemas.openxmlformats.org/presentationml/2006/ole">
            <mc:AlternateContent xmlns:mc="http://schemas.openxmlformats.org/markup-compatibility/2006">
              <mc:Choice xmlns:v="urn:schemas-microsoft-com:vml" Requires="v">
                <p:oleObj name="Equation" r:id="rId4" imgW="2362496" imgH="800309" progId="Equation.DSMT4">
                  <p:embed/>
                </p:oleObj>
              </mc:Choice>
              <mc:Fallback>
                <p:oleObj name="Equation" r:id="rId4" imgW="2362496" imgH="800309" progId="Equation.DSMT4">
                  <p:embed/>
                  <p:pic>
                    <p:nvPicPr>
                      <p:cNvPr id="4" name="对象 3">
                        <a:extLst>
                          <a:ext uri="{FF2B5EF4-FFF2-40B4-BE49-F238E27FC236}">
                            <a16:creationId xmlns:a16="http://schemas.microsoft.com/office/drawing/2014/main" id="{03F086B4-93FE-081F-9C50-274098D0D962}"/>
                          </a:ext>
                        </a:extLst>
                      </p:cNvPr>
                      <p:cNvPicPr/>
                      <p:nvPr/>
                    </p:nvPicPr>
                    <p:blipFill>
                      <a:blip r:embed="rId5"/>
                      <a:stretch>
                        <a:fillRect/>
                      </a:stretch>
                    </p:blipFill>
                    <p:spPr>
                      <a:xfrm>
                        <a:off x="4749799" y="5358808"/>
                        <a:ext cx="2362200" cy="80010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DF8D3485-0855-80E8-B7FF-DC5153E259C7}"/>
              </a:ext>
            </a:extLst>
          </p:cNvPr>
          <p:cNvSpPr txBox="1"/>
          <p:nvPr/>
        </p:nvSpPr>
        <p:spPr>
          <a:xfrm>
            <a:off x="746464" y="6162422"/>
            <a:ext cx="11029860" cy="495585"/>
          </a:xfrm>
          <a:prstGeom prst="rect">
            <a:avLst/>
          </a:prstGeom>
          <a:noFill/>
        </p:spPr>
        <p:txBody>
          <a:bodyPr wrap="square">
            <a:spAutoFit/>
          </a:bodyPr>
          <a:lstStyle>
            <a:defPPr>
              <a:defRPr lang="zh-CN"/>
            </a:defPPr>
            <a:lvl1pPr>
              <a:lnSpc>
                <a:spcPct val="150000"/>
              </a:lnSpc>
              <a:defRPr sz="2200" b="0">
                <a:solidFill>
                  <a:srgbClr val="000000"/>
                </a:solidFill>
                <a:effectLst/>
                <a:latin typeface="Times New Roman" panose="02020603050405020304" pitchFamily="18" charset="0"/>
                <a:ea typeface="宋体" panose="02010600030101010101" pitchFamily="2" charset="-122"/>
                <a:cs typeface="等线" panose="02010600030101010101" pitchFamily="2" charset="-122"/>
              </a:defRPr>
            </a:lvl1pPr>
          </a:lstStyle>
          <a:p>
            <a:pPr algn="just"/>
            <a:r>
              <a:rPr lang="zh-CN" altLang="en-US" sz="2000" dirty="0"/>
              <a:t>常利用矢量控制方程中的转差公式，构成转差型的矢量控制系统，又称</a:t>
            </a:r>
            <a:r>
              <a:rPr lang="zh-CN" altLang="en-US" sz="2000" b="1" dirty="0"/>
              <a:t>间接矢量控制系统。</a:t>
            </a:r>
            <a:endParaRPr lang="en-US" altLang="zh-CN" sz="2000" b="1" dirty="0"/>
          </a:p>
        </p:txBody>
      </p:sp>
      <p:pic>
        <p:nvPicPr>
          <p:cNvPr id="13" name="图片 12">
            <a:extLst>
              <a:ext uri="{FF2B5EF4-FFF2-40B4-BE49-F238E27FC236}">
                <a16:creationId xmlns:a16="http://schemas.microsoft.com/office/drawing/2014/main" id="{A997F52F-2E7E-CDBB-91F4-FD5806F7366D}"/>
              </a:ext>
            </a:extLst>
          </p:cNvPr>
          <p:cNvPicPr>
            <a:picLocks noChangeAspect="1"/>
          </p:cNvPicPr>
          <p:nvPr/>
        </p:nvPicPr>
        <p:blipFill>
          <a:blip r:embed="rId6"/>
          <a:stretch>
            <a:fillRect/>
          </a:stretch>
        </p:blipFill>
        <p:spPr>
          <a:xfrm>
            <a:off x="717305" y="2052091"/>
            <a:ext cx="4601870" cy="3306718"/>
          </a:xfrm>
          <a:prstGeom prst="rect">
            <a:avLst/>
          </a:prstGeom>
        </p:spPr>
      </p:pic>
    </p:spTree>
    <p:extLst>
      <p:ext uri="{BB962C8B-B14F-4D97-AF65-F5344CB8AC3E}">
        <p14:creationId xmlns:p14="http://schemas.microsoft.com/office/powerpoint/2010/main" val="22293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1019907" y="249931"/>
              <a:ext cx="3057247" cy="523220"/>
            </a:xfrm>
            <a:prstGeom prst="rect">
              <a:avLst/>
            </a:prstGeom>
            <a:noFill/>
          </p:spPr>
          <p:txBody>
            <a:bodyPr wrap="none" rtlCol="0">
              <a:spAutoFit/>
            </a:bodyPr>
            <a:lstStyle/>
            <a:p>
              <a:r>
                <a:rPr kumimoji="1" lang="zh-CN" altLang="en-US" sz="2800" b="1" dirty="0">
                  <a:solidFill>
                    <a:schemeClr val="bg1">
                      <a:lumMod val="50000"/>
                    </a:schemeClr>
                  </a:solidFill>
                  <a:latin typeface="Times New Roman" panose="02020603050405020304" pitchFamily="18" charset="0"/>
                  <a:ea typeface="微软雅黑" panose="020B0503020204020204" pitchFamily="34" charset="-122"/>
                  <a:cs typeface="微软雅黑" panose="020B0503020204020204" charset="-122"/>
                </a:rPr>
                <a:t>四、矢量控制系统</a:t>
              </a:r>
              <a:endParaRPr kumimoji="1" lang="zh-CN" altLang="en-US" sz="2200" b="1" dirty="0">
                <a:solidFill>
                  <a:srgbClr val="AE0204"/>
                </a:solidFill>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a:stCxn id="16" idx="1"/>
            </p:cNvCxnSpPr>
            <p:nvPr/>
          </p:nvCxnSpPr>
          <p:spPr>
            <a:xfrm flipH="1">
              <a:off x="4032250" y="6752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圆角 5">
            <a:extLst>
              <a:ext uri="{FF2B5EF4-FFF2-40B4-BE49-F238E27FC236}">
                <a16:creationId xmlns:a16="http://schemas.microsoft.com/office/drawing/2014/main" id="{4B1B2E06-1EBA-A6E9-B657-9D8168A7DDEB}"/>
              </a:ext>
            </a:extLst>
          </p:cNvPr>
          <p:cNvSpPr/>
          <p:nvPr/>
        </p:nvSpPr>
        <p:spPr>
          <a:xfrm>
            <a:off x="87410" y="1022950"/>
            <a:ext cx="5843489"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4.</a:t>
            </a:r>
            <a:r>
              <a:rPr lang="zh-CN" altLang="en-US" sz="2400" b="1" dirty="0">
                <a:solidFill>
                  <a:prstClr val="white"/>
                </a:solidFill>
                <a:latin typeface="微软雅黑" panose="020B0503020204020204" pitchFamily="34" charset="-122"/>
                <a:ea typeface="微软雅黑" panose="020B0503020204020204" pitchFamily="34" charset="-122"/>
              </a:rPr>
              <a:t>异步电机转子磁链定向的矢量控制系统</a:t>
            </a:r>
          </a:p>
        </p:txBody>
      </p:sp>
      <p:sp>
        <p:nvSpPr>
          <p:cNvPr id="7" name="文本框 6">
            <a:extLst>
              <a:ext uri="{FF2B5EF4-FFF2-40B4-BE49-F238E27FC236}">
                <a16:creationId xmlns:a16="http://schemas.microsoft.com/office/drawing/2014/main" id="{BB95F6D7-4017-0BCD-D0F3-05EC32DC698D}"/>
              </a:ext>
            </a:extLst>
          </p:cNvPr>
          <p:cNvSpPr txBox="1"/>
          <p:nvPr/>
        </p:nvSpPr>
        <p:spPr>
          <a:xfrm>
            <a:off x="4077155" y="175664"/>
            <a:ext cx="5929630" cy="499624"/>
          </a:xfrm>
          <a:prstGeom prst="rect">
            <a:avLst/>
          </a:prstGeom>
          <a:noFill/>
        </p:spPr>
        <p:txBody>
          <a:bodyPr wrap="square">
            <a:spAutoFit/>
          </a:bodyPr>
          <a:lstStyle>
            <a:defPPr>
              <a:defRPr lang="zh-CN"/>
            </a:defPPr>
            <a:lvl1pPr algn="just">
              <a:lnSpc>
                <a:spcPct val="150000"/>
              </a:lnSpc>
              <a:defRPr sz="2000" b="1"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4.2</a:t>
            </a:r>
            <a:r>
              <a:rPr lang="zh-CN" altLang="en-US" dirty="0"/>
              <a:t>基于动态模型按转子磁链定向的矢量控制系统</a:t>
            </a:r>
          </a:p>
        </p:txBody>
      </p:sp>
      <p:sp>
        <p:nvSpPr>
          <p:cNvPr id="10" name="文本框 9">
            <a:extLst>
              <a:ext uri="{FF2B5EF4-FFF2-40B4-BE49-F238E27FC236}">
                <a16:creationId xmlns:a16="http://schemas.microsoft.com/office/drawing/2014/main" id="{93A8628B-1542-49B5-9F05-78047C9FC0DD}"/>
              </a:ext>
            </a:extLst>
          </p:cNvPr>
          <p:cNvSpPr txBox="1"/>
          <p:nvPr/>
        </p:nvSpPr>
        <p:spPr>
          <a:xfrm>
            <a:off x="12700" y="1537520"/>
            <a:ext cx="12160160" cy="535916"/>
          </a:xfrm>
          <a:prstGeom prst="rect">
            <a:avLst/>
          </a:prstGeom>
          <a:noFill/>
        </p:spPr>
        <p:txBody>
          <a:bodyPr wrap="square">
            <a:spAutoFit/>
          </a:bodyPr>
          <a:lstStyle>
            <a:defPPr>
              <a:defRPr lang="zh-CN"/>
            </a:defPPr>
            <a:lvl1pPr>
              <a:lnSpc>
                <a:spcPct val="150000"/>
              </a:lnSpc>
              <a:defRPr sz="2200" b="0">
                <a:solidFill>
                  <a:srgbClr val="000000"/>
                </a:solidFill>
                <a:effectLst/>
                <a:latin typeface="Times New Roman" panose="02020603050405020304" pitchFamily="18" charset="0"/>
                <a:ea typeface="宋体" panose="02010600030101010101" pitchFamily="2" charset="-122"/>
                <a:cs typeface="等线" panose="02010600030101010101" pitchFamily="2" charset="-122"/>
              </a:defRPr>
            </a:lvl1pPr>
          </a:lstStyle>
          <a:p>
            <a:r>
              <a:rPr lang="en-US" altLang="zh-CN" b="1" dirty="0"/>
              <a:t>2.</a:t>
            </a:r>
            <a:r>
              <a:rPr lang="zh-CN" altLang="en-US" b="1" dirty="0"/>
              <a:t>转速闭环、转差频率控制的矢量控制系统</a:t>
            </a:r>
            <a:r>
              <a:rPr lang="en-US" altLang="zh-CN" b="1" dirty="0"/>
              <a:t>——</a:t>
            </a:r>
            <a:r>
              <a:rPr lang="zh-CN" altLang="en-US" b="1" dirty="0"/>
              <a:t>间接矢量控制系统</a:t>
            </a:r>
          </a:p>
        </p:txBody>
      </p:sp>
      <p:sp>
        <p:nvSpPr>
          <p:cNvPr id="5" name="文本框 4">
            <a:extLst>
              <a:ext uri="{FF2B5EF4-FFF2-40B4-BE49-F238E27FC236}">
                <a16:creationId xmlns:a16="http://schemas.microsoft.com/office/drawing/2014/main" id="{7C752160-7F9F-38A6-016E-D66D6934F79D}"/>
              </a:ext>
            </a:extLst>
          </p:cNvPr>
          <p:cNvSpPr txBox="1"/>
          <p:nvPr/>
        </p:nvSpPr>
        <p:spPr>
          <a:xfrm>
            <a:off x="5209162" y="2417811"/>
            <a:ext cx="6963698" cy="1880579"/>
          </a:xfrm>
          <a:prstGeom prst="rect">
            <a:avLst/>
          </a:prstGeom>
          <a:noFill/>
        </p:spPr>
        <p:txBody>
          <a:bodyPr wrap="square">
            <a:spAutoFit/>
          </a:bodyPr>
          <a:lstStyle>
            <a:defPPr>
              <a:defRPr lang="zh-CN"/>
            </a:defPPr>
            <a:lvl1pPr>
              <a:lnSpc>
                <a:spcPct val="150000"/>
              </a:lnSpc>
              <a:defRPr sz="2200" b="0">
                <a:solidFill>
                  <a:srgbClr val="000000"/>
                </a:solidFill>
                <a:effectLst/>
                <a:latin typeface="Times New Roman" panose="02020603050405020304" pitchFamily="18" charset="0"/>
                <a:ea typeface="宋体" panose="02010600030101010101" pitchFamily="2" charset="-122"/>
                <a:cs typeface="等线" panose="02010600030101010101" pitchFamily="2" charset="-122"/>
              </a:defRPr>
            </a:lvl1pPr>
          </a:lstStyle>
          <a:p>
            <a:pPr algn="just"/>
            <a:r>
              <a:rPr lang="zh-CN" altLang="en-US" sz="2000" dirty="0"/>
              <a:t>将</a:t>
            </a:r>
            <a:r>
              <a:rPr lang="en-US" altLang="zh-CN" sz="2000" dirty="0"/>
              <a:t>ω*</a:t>
            </a:r>
            <a:r>
              <a:rPr lang="zh-CN" altLang="en-US" sz="2000" dirty="0"/>
              <a:t>与实际</a:t>
            </a:r>
            <a:r>
              <a:rPr lang="en-US" altLang="zh-CN" sz="2000" dirty="0"/>
              <a:t>ω</a:t>
            </a:r>
            <a:r>
              <a:rPr lang="zh-CN" altLang="en-US" sz="2000" dirty="0"/>
              <a:t>的偏差作为速度调节器的输入，速度调节器的输出本应是转矩参考值</a:t>
            </a:r>
            <a:r>
              <a:rPr lang="en-US" altLang="zh-CN" sz="2000" dirty="0" err="1"/>
              <a:t>Te</a:t>
            </a:r>
            <a:r>
              <a:rPr lang="en-US" altLang="zh-CN" sz="2000" dirty="0"/>
              <a:t>*</a:t>
            </a:r>
            <a:r>
              <a:rPr lang="zh-CN" altLang="en-US" sz="2000" dirty="0"/>
              <a:t>，但这里已假定电感参数和</a:t>
            </a:r>
            <a:r>
              <a:rPr lang="en-US" altLang="zh-CN" sz="2000" dirty="0"/>
              <a:t>  </a:t>
            </a:r>
            <a:r>
              <a:rPr lang="zh-CN" altLang="en-US" sz="2000" dirty="0"/>
              <a:t>为常值，因此电磁转矩仅与</a:t>
            </a:r>
            <a:r>
              <a:rPr lang="en-US" altLang="zh-CN" sz="2000" dirty="0"/>
              <a:t>  </a:t>
            </a:r>
            <a:r>
              <a:rPr lang="zh-CN" altLang="en-US" sz="2000" dirty="0"/>
              <a:t>成正比，因此速度调节器的输出直接就是</a:t>
            </a:r>
            <a:r>
              <a:rPr lang="en-US" altLang="zh-CN" sz="2000" dirty="0"/>
              <a:t>T </a:t>
            </a:r>
            <a:r>
              <a:rPr lang="zh-CN" altLang="en-US" sz="2000" dirty="0"/>
              <a:t>轴电流的给定值</a:t>
            </a:r>
            <a:r>
              <a:rPr lang="en-US" altLang="zh-CN" sz="2000" dirty="0"/>
              <a:t>    </a:t>
            </a:r>
            <a:r>
              <a:rPr lang="zh-CN" altLang="en-US" sz="2000" dirty="0"/>
              <a:t>。</a:t>
            </a:r>
            <a:endParaRPr lang="en-US" altLang="zh-CN" sz="2000" dirty="0"/>
          </a:p>
        </p:txBody>
      </p:sp>
      <p:graphicFrame>
        <p:nvGraphicFramePr>
          <p:cNvPr id="13" name="对象 12">
            <a:extLst>
              <a:ext uri="{FF2B5EF4-FFF2-40B4-BE49-F238E27FC236}">
                <a16:creationId xmlns:a16="http://schemas.microsoft.com/office/drawing/2014/main" id="{7D15A5A9-4565-2F22-D545-3A379CEA4001}"/>
              </a:ext>
            </a:extLst>
          </p:cNvPr>
          <p:cNvGraphicFramePr>
            <a:graphicFrameLocks noChangeAspect="1"/>
          </p:cNvGraphicFramePr>
          <p:nvPr/>
        </p:nvGraphicFramePr>
        <p:xfrm>
          <a:off x="11282599" y="2917355"/>
          <a:ext cx="317500" cy="381000"/>
        </p:xfrm>
        <a:graphic>
          <a:graphicData uri="http://schemas.openxmlformats.org/presentationml/2006/ole">
            <mc:AlternateContent xmlns:mc="http://schemas.openxmlformats.org/markup-compatibility/2006">
              <mc:Choice xmlns:v="urn:schemas-microsoft-com:vml" Requires="v">
                <p:oleObj name="Equation" r:id="rId4" imgW="317184" imgH="381254" progId="Equation.DSMT4">
                  <p:embed/>
                </p:oleObj>
              </mc:Choice>
              <mc:Fallback>
                <p:oleObj name="Equation" r:id="rId4" imgW="317184" imgH="381254" progId="Equation.DSMT4">
                  <p:embed/>
                  <p:pic>
                    <p:nvPicPr>
                      <p:cNvPr id="13" name="对象 12">
                        <a:extLst>
                          <a:ext uri="{FF2B5EF4-FFF2-40B4-BE49-F238E27FC236}">
                            <a16:creationId xmlns:a16="http://schemas.microsoft.com/office/drawing/2014/main" id="{7D15A5A9-4565-2F22-D545-3A379CEA4001}"/>
                          </a:ext>
                        </a:extLst>
                      </p:cNvPr>
                      <p:cNvPicPr/>
                      <p:nvPr/>
                    </p:nvPicPr>
                    <p:blipFill>
                      <a:blip r:embed="rId5"/>
                      <a:stretch>
                        <a:fillRect/>
                      </a:stretch>
                    </p:blipFill>
                    <p:spPr>
                      <a:xfrm>
                        <a:off x="11282599" y="2917355"/>
                        <a:ext cx="317500" cy="3810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AF6BA35-B648-1973-2298-B69AB2C49BD3}"/>
              </a:ext>
            </a:extLst>
          </p:cNvPr>
          <p:cNvGraphicFramePr>
            <a:graphicFrameLocks noChangeAspect="1"/>
          </p:cNvGraphicFramePr>
          <p:nvPr/>
        </p:nvGraphicFramePr>
        <p:xfrm>
          <a:off x="7874000" y="3439377"/>
          <a:ext cx="177800" cy="381000"/>
        </p:xfrm>
        <a:graphic>
          <a:graphicData uri="http://schemas.openxmlformats.org/presentationml/2006/ole">
            <mc:AlternateContent xmlns:mc="http://schemas.openxmlformats.org/markup-compatibility/2006">
              <mc:Choice xmlns:v="urn:schemas-microsoft-com:vml" Requires="v">
                <p:oleObj name="Equation" r:id="rId6" imgW="177480" imgH="380880" progId="Equation.DSMT4">
                  <p:embed/>
                </p:oleObj>
              </mc:Choice>
              <mc:Fallback>
                <p:oleObj name="Equation" r:id="rId6" imgW="177480" imgH="380880" progId="Equation.DSMT4">
                  <p:embed/>
                  <p:pic>
                    <p:nvPicPr>
                      <p:cNvPr id="14" name="对象 13">
                        <a:extLst>
                          <a:ext uri="{FF2B5EF4-FFF2-40B4-BE49-F238E27FC236}">
                            <a16:creationId xmlns:a16="http://schemas.microsoft.com/office/drawing/2014/main" id="{9AF6BA35-B648-1973-2298-B69AB2C49BD3}"/>
                          </a:ext>
                        </a:extLst>
                      </p:cNvPr>
                      <p:cNvPicPr/>
                      <p:nvPr/>
                    </p:nvPicPr>
                    <p:blipFill>
                      <a:blip r:embed="rId7"/>
                      <a:stretch>
                        <a:fillRect/>
                      </a:stretch>
                    </p:blipFill>
                    <p:spPr>
                      <a:xfrm>
                        <a:off x="7874000" y="3439377"/>
                        <a:ext cx="177800" cy="38100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A4F8D996-E8AC-A0AC-6144-EB70F090F4A8}"/>
              </a:ext>
            </a:extLst>
          </p:cNvPr>
          <p:cNvGraphicFramePr>
            <a:graphicFrameLocks noChangeAspect="1"/>
          </p:cNvGraphicFramePr>
          <p:nvPr/>
        </p:nvGraphicFramePr>
        <p:xfrm>
          <a:off x="7835900" y="3849833"/>
          <a:ext cx="254000" cy="419100"/>
        </p:xfrm>
        <a:graphic>
          <a:graphicData uri="http://schemas.openxmlformats.org/presentationml/2006/ole">
            <mc:AlternateContent xmlns:mc="http://schemas.openxmlformats.org/markup-compatibility/2006">
              <mc:Choice xmlns:v="urn:schemas-microsoft-com:vml" Requires="v">
                <p:oleObj name="Equation" r:id="rId8" imgW="253800" imgH="419040" progId="Equation.DSMT4">
                  <p:embed/>
                </p:oleObj>
              </mc:Choice>
              <mc:Fallback>
                <p:oleObj name="Equation" r:id="rId8" imgW="253800" imgH="419040" progId="Equation.DSMT4">
                  <p:embed/>
                  <p:pic>
                    <p:nvPicPr>
                      <p:cNvPr id="18" name="对象 17">
                        <a:extLst>
                          <a:ext uri="{FF2B5EF4-FFF2-40B4-BE49-F238E27FC236}">
                            <a16:creationId xmlns:a16="http://schemas.microsoft.com/office/drawing/2014/main" id="{A4F8D996-E8AC-A0AC-6144-EB70F090F4A8}"/>
                          </a:ext>
                        </a:extLst>
                      </p:cNvPr>
                      <p:cNvPicPr/>
                      <p:nvPr/>
                    </p:nvPicPr>
                    <p:blipFill>
                      <a:blip r:embed="rId9"/>
                      <a:stretch>
                        <a:fillRect/>
                      </a:stretch>
                    </p:blipFill>
                    <p:spPr>
                      <a:xfrm>
                        <a:off x="7835900" y="3849833"/>
                        <a:ext cx="254000" cy="419100"/>
                      </a:xfrm>
                      <a:prstGeom prst="rect">
                        <a:avLst/>
                      </a:prstGeom>
                    </p:spPr>
                  </p:pic>
                </p:oleObj>
              </mc:Fallback>
            </mc:AlternateContent>
          </a:graphicData>
        </a:graphic>
      </p:graphicFrame>
      <p:grpSp>
        <p:nvGrpSpPr>
          <p:cNvPr id="31" name="组合 30">
            <a:extLst>
              <a:ext uri="{FF2B5EF4-FFF2-40B4-BE49-F238E27FC236}">
                <a16:creationId xmlns:a16="http://schemas.microsoft.com/office/drawing/2014/main" id="{6D6E675E-4DDF-1483-7E3B-032FCFECA302}"/>
              </a:ext>
            </a:extLst>
          </p:cNvPr>
          <p:cNvGrpSpPr/>
          <p:nvPr/>
        </p:nvGrpSpPr>
        <p:grpSpPr>
          <a:xfrm>
            <a:off x="530157" y="5730412"/>
            <a:ext cx="11434863" cy="495585"/>
            <a:chOff x="530157" y="5397907"/>
            <a:chExt cx="11434863" cy="495585"/>
          </a:xfrm>
        </p:grpSpPr>
        <p:sp>
          <p:nvSpPr>
            <p:cNvPr id="24" name="文本框 23">
              <a:extLst>
                <a:ext uri="{FF2B5EF4-FFF2-40B4-BE49-F238E27FC236}">
                  <a16:creationId xmlns:a16="http://schemas.microsoft.com/office/drawing/2014/main" id="{631CCBCF-A2B3-E7C8-411B-72BF80A3517C}"/>
                </a:ext>
              </a:extLst>
            </p:cNvPr>
            <p:cNvSpPr txBox="1"/>
            <p:nvPr/>
          </p:nvSpPr>
          <p:spPr>
            <a:xfrm>
              <a:off x="530157" y="5397907"/>
              <a:ext cx="11434863" cy="495585"/>
            </a:xfrm>
            <a:prstGeom prst="rect">
              <a:avLst/>
            </a:prstGeom>
            <a:noFill/>
          </p:spPr>
          <p:txBody>
            <a:bodyPr wrap="square">
              <a:spAutoFit/>
            </a:bodyPr>
            <a:lstStyle>
              <a:defPPr>
                <a:defRPr lang="zh-CN"/>
              </a:defPPr>
              <a:lvl1pPr algn="just">
                <a:lnSpc>
                  <a:spcPct val="150000"/>
                </a:lnSpc>
                <a:defRPr sz="2000" b="0">
                  <a:solidFill>
                    <a:srgbClr val="000000"/>
                  </a:solidFill>
                  <a:effectLst/>
                  <a:latin typeface="Times New Roman" panose="02020603050405020304" pitchFamily="18" charset="0"/>
                  <a:ea typeface="宋体" panose="02010600030101010101" pitchFamily="2" charset="-122"/>
                  <a:cs typeface="等线" panose="02010600030101010101" pitchFamily="2" charset="-122"/>
                </a:defRPr>
              </a:lvl1pPr>
            </a:lstStyle>
            <a:p>
              <a:pPr algn="l"/>
              <a:r>
                <a:rPr lang="zh-CN" altLang="en-US" dirty="0"/>
                <a:t>转差频率</a:t>
              </a:r>
              <a:r>
                <a:rPr lang="en-US" altLang="zh-CN" dirty="0"/>
                <a:t>    </a:t>
              </a:r>
              <a:r>
                <a:rPr lang="zh-CN" altLang="en-US" dirty="0"/>
                <a:t>与转子角频率</a:t>
              </a:r>
              <a:r>
                <a:rPr lang="en-US" altLang="zh-CN" dirty="0"/>
                <a:t>    </a:t>
              </a:r>
              <a:r>
                <a:rPr lang="zh-CN" altLang="en-US" dirty="0"/>
                <a:t>相加就得到了同步角频率</a:t>
              </a:r>
              <a:r>
                <a:rPr lang="en-US" altLang="zh-CN" dirty="0"/>
                <a:t>    </a:t>
              </a:r>
              <a:r>
                <a:rPr lang="zh-CN" altLang="en-US" dirty="0"/>
                <a:t>，对</a:t>
              </a:r>
              <a:r>
                <a:rPr lang="en-US" altLang="zh-CN" dirty="0"/>
                <a:t>     </a:t>
              </a:r>
              <a:r>
                <a:rPr lang="zh-CN" altLang="en-US" dirty="0"/>
                <a:t>进行积分就得到了磁场定向角</a:t>
              </a:r>
              <a:r>
                <a:rPr lang="en-US" altLang="zh-CN" dirty="0"/>
                <a:t>φ</a:t>
              </a:r>
              <a:endParaRPr lang="zh-CN" altLang="en-US" dirty="0"/>
            </a:p>
          </p:txBody>
        </p:sp>
        <p:graphicFrame>
          <p:nvGraphicFramePr>
            <p:cNvPr id="25" name="对象 24">
              <a:extLst>
                <a:ext uri="{FF2B5EF4-FFF2-40B4-BE49-F238E27FC236}">
                  <a16:creationId xmlns:a16="http://schemas.microsoft.com/office/drawing/2014/main" id="{03B439C1-E7A0-FA5D-6DDC-4C7F70AF1268}"/>
                </a:ext>
              </a:extLst>
            </p:cNvPr>
            <p:cNvGraphicFramePr>
              <a:graphicFrameLocks noChangeAspect="1"/>
            </p:cNvGraphicFramePr>
            <p:nvPr/>
          </p:nvGraphicFramePr>
          <p:xfrm>
            <a:off x="1598513" y="5495532"/>
            <a:ext cx="317500" cy="381000"/>
          </p:xfrm>
          <a:graphic>
            <a:graphicData uri="http://schemas.openxmlformats.org/presentationml/2006/ole">
              <mc:AlternateContent xmlns:mc="http://schemas.openxmlformats.org/markup-compatibility/2006">
                <mc:Choice xmlns:v="urn:schemas-microsoft-com:vml" Requires="v">
                  <p:oleObj name="Equation" r:id="rId10" imgW="317160" imgH="380880" progId="Equation.DSMT4">
                    <p:embed/>
                  </p:oleObj>
                </mc:Choice>
                <mc:Fallback>
                  <p:oleObj name="Equation" r:id="rId10" imgW="317160" imgH="380880" progId="Equation.DSMT4">
                    <p:embed/>
                    <p:pic>
                      <p:nvPicPr>
                        <p:cNvPr id="25" name="对象 24">
                          <a:extLst>
                            <a:ext uri="{FF2B5EF4-FFF2-40B4-BE49-F238E27FC236}">
                              <a16:creationId xmlns:a16="http://schemas.microsoft.com/office/drawing/2014/main" id="{03B439C1-E7A0-FA5D-6DDC-4C7F70AF1268}"/>
                            </a:ext>
                          </a:extLst>
                        </p:cNvPr>
                        <p:cNvPicPr/>
                        <p:nvPr/>
                      </p:nvPicPr>
                      <p:blipFill>
                        <a:blip r:embed="rId11"/>
                        <a:stretch>
                          <a:fillRect/>
                        </a:stretch>
                      </p:blipFill>
                      <p:spPr>
                        <a:xfrm>
                          <a:off x="1598513" y="5495532"/>
                          <a:ext cx="317500" cy="381000"/>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7ECF8E8F-8063-7CB6-A504-5840AE9AA869}"/>
                </a:ext>
              </a:extLst>
            </p:cNvPr>
            <p:cNvGraphicFramePr>
              <a:graphicFrameLocks noChangeAspect="1"/>
            </p:cNvGraphicFramePr>
            <p:nvPr/>
          </p:nvGraphicFramePr>
          <p:xfrm>
            <a:off x="3411301" y="5590051"/>
            <a:ext cx="241300" cy="215900"/>
          </p:xfrm>
          <a:graphic>
            <a:graphicData uri="http://schemas.openxmlformats.org/presentationml/2006/ole">
              <mc:AlternateContent xmlns:mc="http://schemas.openxmlformats.org/markup-compatibility/2006">
                <mc:Choice xmlns:v="urn:schemas-microsoft-com:vml" Requires="v">
                  <p:oleObj name="Equation" r:id="rId12" imgW="241200" imgH="215640" progId="Equation.DSMT4">
                    <p:embed/>
                  </p:oleObj>
                </mc:Choice>
                <mc:Fallback>
                  <p:oleObj name="Equation" r:id="rId12" imgW="241200" imgH="215640" progId="Equation.DSMT4">
                    <p:embed/>
                    <p:pic>
                      <p:nvPicPr>
                        <p:cNvPr id="26" name="对象 25">
                          <a:extLst>
                            <a:ext uri="{FF2B5EF4-FFF2-40B4-BE49-F238E27FC236}">
                              <a16:creationId xmlns:a16="http://schemas.microsoft.com/office/drawing/2014/main" id="{7ECF8E8F-8063-7CB6-A504-5840AE9AA869}"/>
                            </a:ext>
                          </a:extLst>
                        </p:cNvPr>
                        <p:cNvPicPr/>
                        <p:nvPr/>
                      </p:nvPicPr>
                      <p:blipFill>
                        <a:blip r:embed="rId13"/>
                        <a:stretch>
                          <a:fillRect/>
                        </a:stretch>
                      </p:blipFill>
                      <p:spPr>
                        <a:xfrm>
                          <a:off x="3411301" y="5590051"/>
                          <a:ext cx="241300" cy="215900"/>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F81D266A-0DE2-7B52-08C0-AD3A711E5DEE}"/>
                </a:ext>
              </a:extLst>
            </p:cNvPr>
            <p:cNvGraphicFramePr>
              <a:graphicFrameLocks noChangeAspect="1"/>
            </p:cNvGraphicFramePr>
            <p:nvPr/>
          </p:nvGraphicFramePr>
          <p:xfrm>
            <a:off x="6445250" y="5486946"/>
            <a:ext cx="292100" cy="381000"/>
          </p:xfrm>
          <a:graphic>
            <a:graphicData uri="http://schemas.openxmlformats.org/presentationml/2006/ole">
              <mc:AlternateContent xmlns:mc="http://schemas.openxmlformats.org/markup-compatibility/2006">
                <mc:Choice xmlns:v="urn:schemas-microsoft-com:vml" Requires="v">
                  <p:oleObj name="Equation" r:id="rId14" imgW="291960" imgH="380880" progId="Equation.DSMT4">
                    <p:embed/>
                  </p:oleObj>
                </mc:Choice>
                <mc:Fallback>
                  <p:oleObj name="Equation" r:id="rId14" imgW="291960" imgH="380880" progId="Equation.DSMT4">
                    <p:embed/>
                    <p:pic>
                      <p:nvPicPr>
                        <p:cNvPr id="27" name="对象 26">
                          <a:extLst>
                            <a:ext uri="{FF2B5EF4-FFF2-40B4-BE49-F238E27FC236}">
                              <a16:creationId xmlns:a16="http://schemas.microsoft.com/office/drawing/2014/main" id="{F81D266A-0DE2-7B52-08C0-AD3A711E5DEE}"/>
                            </a:ext>
                          </a:extLst>
                        </p:cNvPr>
                        <p:cNvPicPr/>
                        <p:nvPr/>
                      </p:nvPicPr>
                      <p:blipFill>
                        <a:blip r:embed="rId15"/>
                        <a:stretch>
                          <a:fillRect/>
                        </a:stretch>
                      </p:blipFill>
                      <p:spPr>
                        <a:xfrm>
                          <a:off x="6445250" y="5486946"/>
                          <a:ext cx="292100" cy="38100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45BDA85C-7403-FEA9-38A1-C71BAA72EFA8}"/>
                </a:ext>
              </a:extLst>
            </p:cNvPr>
            <p:cNvGraphicFramePr>
              <a:graphicFrameLocks noChangeAspect="1"/>
            </p:cNvGraphicFramePr>
            <p:nvPr/>
          </p:nvGraphicFramePr>
          <p:xfrm>
            <a:off x="7233190" y="5486946"/>
            <a:ext cx="292100" cy="381000"/>
          </p:xfrm>
          <a:graphic>
            <a:graphicData uri="http://schemas.openxmlformats.org/presentationml/2006/ole">
              <mc:AlternateContent xmlns:mc="http://schemas.openxmlformats.org/markup-compatibility/2006">
                <mc:Choice xmlns:v="urn:schemas-microsoft-com:vml" Requires="v">
                  <p:oleObj name="Equation" r:id="rId16" imgW="291960" imgH="380880" progId="Equation.DSMT4">
                    <p:embed/>
                  </p:oleObj>
                </mc:Choice>
                <mc:Fallback>
                  <p:oleObj name="Equation" r:id="rId16" imgW="291960" imgH="380880" progId="Equation.DSMT4">
                    <p:embed/>
                    <p:pic>
                      <p:nvPicPr>
                        <p:cNvPr id="28" name="对象 27">
                          <a:extLst>
                            <a:ext uri="{FF2B5EF4-FFF2-40B4-BE49-F238E27FC236}">
                              <a16:creationId xmlns:a16="http://schemas.microsoft.com/office/drawing/2014/main" id="{45BDA85C-7403-FEA9-38A1-C71BAA72EFA8}"/>
                            </a:ext>
                          </a:extLst>
                        </p:cNvPr>
                        <p:cNvPicPr/>
                        <p:nvPr/>
                      </p:nvPicPr>
                      <p:blipFill>
                        <a:blip r:embed="rId15"/>
                        <a:stretch>
                          <a:fillRect/>
                        </a:stretch>
                      </p:blipFill>
                      <p:spPr>
                        <a:xfrm>
                          <a:off x="7233190" y="5486946"/>
                          <a:ext cx="292100" cy="381000"/>
                        </a:xfrm>
                        <a:prstGeom prst="rect">
                          <a:avLst/>
                        </a:prstGeom>
                      </p:spPr>
                    </p:pic>
                  </p:oleObj>
                </mc:Fallback>
              </mc:AlternateContent>
            </a:graphicData>
          </a:graphic>
        </p:graphicFrame>
      </p:grpSp>
      <p:grpSp>
        <p:nvGrpSpPr>
          <p:cNvPr id="30" name="组合 29">
            <a:extLst>
              <a:ext uri="{FF2B5EF4-FFF2-40B4-BE49-F238E27FC236}">
                <a16:creationId xmlns:a16="http://schemas.microsoft.com/office/drawing/2014/main" id="{F986452E-248C-3AB2-9E77-2F4EC6B9BE2F}"/>
              </a:ext>
            </a:extLst>
          </p:cNvPr>
          <p:cNvGrpSpPr/>
          <p:nvPr/>
        </p:nvGrpSpPr>
        <p:grpSpPr>
          <a:xfrm>
            <a:off x="5286015" y="4723159"/>
            <a:ext cx="6886845" cy="800100"/>
            <a:chOff x="5286015" y="4339179"/>
            <a:chExt cx="6886845" cy="800100"/>
          </a:xfrm>
        </p:grpSpPr>
        <p:graphicFrame>
          <p:nvGraphicFramePr>
            <p:cNvPr id="12" name="对象 11">
              <a:extLst>
                <a:ext uri="{FF2B5EF4-FFF2-40B4-BE49-F238E27FC236}">
                  <a16:creationId xmlns:a16="http://schemas.microsoft.com/office/drawing/2014/main" id="{2D5C7C19-93E5-1EA8-3BB2-113A265F11E8}"/>
                </a:ext>
              </a:extLst>
            </p:cNvPr>
            <p:cNvGraphicFramePr>
              <a:graphicFrameLocks noChangeAspect="1"/>
            </p:cNvGraphicFramePr>
            <p:nvPr/>
          </p:nvGraphicFramePr>
          <p:xfrm>
            <a:off x="6047066" y="4339179"/>
            <a:ext cx="2362200" cy="800100"/>
          </p:xfrm>
          <a:graphic>
            <a:graphicData uri="http://schemas.openxmlformats.org/presentationml/2006/ole">
              <mc:AlternateContent xmlns:mc="http://schemas.openxmlformats.org/markup-compatibility/2006">
                <mc:Choice xmlns:v="urn:schemas-microsoft-com:vml" Requires="v">
                  <p:oleObj name="Equation" r:id="rId17" imgW="2361960" imgH="799920" progId="Equation.DSMT4">
                    <p:embed/>
                  </p:oleObj>
                </mc:Choice>
                <mc:Fallback>
                  <p:oleObj name="Equation" r:id="rId17" imgW="2361960" imgH="799920" progId="Equation.DSMT4">
                    <p:embed/>
                    <p:pic>
                      <p:nvPicPr>
                        <p:cNvPr id="12" name="对象 11">
                          <a:extLst>
                            <a:ext uri="{FF2B5EF4-FFF2-40B4-BE49-F238E27FC236}">
                              <a16:creationId xmlns:a16="http://schemas.microsoft.com/office/drawing/2014/main" id="{2D5C7C19-93E5-1EA8-3BB2-113A265F11E8}"/>
                            </a:ext>
                          </a:extLst>
                        </p:cNvPr>
                        <p:cNvPicPr/>
                        <p:nvPr/>
                      </p:nvPicPr>
                      <p:blipFill>
                        <a:blip r:embed="rId18"/>
                        <a:stretch>
                          <a:fillRect/>
                        </a:stretch>
                      </p:blipFill>
                      <p:spPr>
                        <a:xfrm>
                          <a:off x="6047066" y="4339179"/>
                          <a:ext cx="2362200" cy="800100"/>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DED7061C-53DC-8747-5909-BAD653043C86}"/>
                </a:ext>
              </a:extLst>
            </p:cNvPr>
            <p:cNvSpPr txBox="1"/>
            <p:nvPr/>
          </p:nvSpPr>
          <p:spPr>
            <a:xfrm>
              <a:off x="8453336" y="4439210"/>
              <a:ext cx="3719523" cy="495585"/>
            </a:xfrm>
            <a:prstGeom prst="rect">
              <a:avLst/>
            </a:prstGeom>
            <a:noFill/>
          </p:spPr>
          <p:txBody>
            <a:bodyPr wrap="square">
              <a:spAutoFit/>
            </a:bodyPr>
            <a:lstStyle>
              <a:defPPr>
                <a:defRPr lang="zh-CN"/>
              </a:defPPr>
              <a:lvl1pPr>
                <a:lnSpc>
                  <a:spcPct val="150000"/>
                </a:lnSpc>
                <a:defRPr sz="2200" b="0">
                  <a:solidFill>
                    <a:srgbClr val="000000"/>
                  </a:solidFill>
                  <a:effectLst/>
                  <a:latin typeface="Times New Roman" panose="02020603050405020304" pitchFamily="18" charset="0"/>
                  <a:ea typeface="宋体" panose="02010600030101010101" pitchFamily="2" charset="-122"/>
                  <a:cs typeface="等线" panose="02010600030101010101" pitchFamily="2" charset="-122"/>
                </a:defRPr>
              </a:lvl1pPr>
            </a:lstStyle>
            <a:p>
              <a:pPr algn="just"/>
              <a:r>
                <a:rPr lang="zh-CN" altLang="en-US" sz="2000" dirty="0"/>
                <a:t>可以求出此时对应的转差频率   </a:t>
              </a:r>
              <a:endParaRPr lang="en-US" altLang="zh-CN" sz="2000" dirty="0"/>
            </a:p>
          </p:txBody>
        </p:sp>
        <p:graphicFrame>
          <p:nvGraphicFramePr>
            <p:cNvPr id="22" name="对象 21">
              <a:extLst>
                <a:ext uri="{FF2B5EF4-FFF2-40B4-BE49-F238E27FC236}">
                  <a16:creationId xmlns:a16="http://schemas.microsoft.com/office/drawing/2014/main" id="{FBF4BD8B-F1F6-A457-B69E-D53BB1CC772F}"/>
                </a:ext>
              </a:extLst>
            </p:cNvPr>
            <p:cNvGraphicFramePr>
              <a:graphicFrameLocks noChangeAspect="1"/>
            </p:cNvGraphicFramePr>
            <p:nvPr/>
          </p:nvGraphicFramePr>
          <p:xfrm>
            <a:off x="11855360" y="4554538"/>
            <a:ext cx="317500" cy="381000"/>
          </p:xfrm>
          <a:graphic>
            <a:graphicData uri="http://schemas.openxmlformats.org/presentationml/2006/ole">
              <mc:AlternateContent xmlns:mc="http://schemas.openxmlformats.org/markup-compatibility/2006">
                <mc:Choice xmlns:v="urn:schemas-microsoft-com:vml" Requires="v">
                  <p:oleObj name="Equation" r:id="rId19" imgW="317160" imgH="380880" progId="Equation.DSMT4">
                    <p:embed/>
                  </p:oleObj>
                </mc:Choice>
                <mc:Fallback>
                  <p:oleObj name="Equation" r:id="rId19" imgW="317160" imgH="380880" progId="Equation.DSMT4">
                    <p:embed/>
                    <p:pic>
                      <p:nvPicPr>
                        <p:cNvPr id="22" name="对象 21">
                          <a:extLst>
                            <a:ext uri="{FF2B5EF4-FFF2-40B4-BE49-F238E27FC236}">
                              <a16:creationId xmlns:a16="http://schemas.microsoft.com/office/drawing/2014/main" id="{FBF4BD8B-F1F6-A457-B69E-D53BB1CC772F}"/>
                            </a:ext>
                          </a:extLst>
                        </p:cNvPr>
                        <p:cNvPicPr/>
                        <p:nvPr/>
                      </p:nvPicPr>
                      <p:blipFill>
                        <a:blip r:embed="rId11"/>
                        <a:stretch>
                          <a:fillRect/>
                        </a:stretch>
                      </p:blipFill>
                      <p:spPr>
                        <a:xfrm>
                          <a:off x="11855360" y="4554538"/>
                          <a:ext cx="317500" cy="381000"/>
                        </a:xfrm>
                        <a:prstGeom prst="rect">
                          <a:avLst/>
                        </a:prstGeom>
                      </p:spPr>
                    </p:pic>
                  </p:oleObj>
                </mc:Fallback>
              </mc:AlternateContent>
            </a:graphicData>
          </a:graphic>
        </p:graphicFrame>
        <p:sp>
          <p:nvSpPr>
            <p:cNvPr id="29" name="文本框 28">
              <a:extLst>
                <a:ext uri="{FF2B5EF4-FFF2-40B4-BE49-F238E27FC236}">
                  <a16:creationId xmlns:a16="http://schemas.microsoft.com/office/drawing/2014/main" id="{0EDCF920-B006-AEF2-8646-68A6FA2F56E8}"/>
                </a:ext>
              </a:extLst>
            </p:cNvPr>
            <p:cNvSpPr txBox="1"/>
            <p:nvPr/>
          </p:nvSpPr>
          <p:spPr>
            <a:xfrm>
              <a:off x="5286015" y="4426108"/>
              <a:ext cx="716982" cy="495585"/>
            </a:xfrm>
            <a:prstGeom prst="rect">
              <a:avLst/>
            </a:prstGeom>
            <a:noFill/>
          </p:spPr>
          <p:txBody>
            <a:bodyPr wrap="square">
              <a:spAutoFit/>
            </a:bodyPr>
            <a:lstStyle>
              <a:defPPr>
                <a:defRPr lang="zh-CN"/>
              </a:defPPr>
              <a:lvl1pPr>
                <a:lnSpc>
                  <a:spcPct val="150000"/>
                </a:lnSpc>
                <a:defRPr sz="2200" b="0">
                  <a:solidFill>
                    <a:srgbClr val="000000"/>
                  </a:solidFill>
                  <a:effectLst/>
                  <a:latin typeface="Times New Roman" panose="02020603050405020304" pitchFamily="18" charset="0"/>
                  <a:ea typeface="宋体" panose="02010600030101010101" pitchFamily="2" charset="-122"/>
                  <a:cs typeface="等线" panose="02010600030101010101" pitchFamily="2" charset="-122"/>
                </a:defRPr>
              </a:lvl1pPr>
            </a:lstStyle>
            <a:p>
              <a:pPr algn="just"/>
              <a:r>
                <a:rPr lang="zh-CN" altLang="en-US" sz="2000" dirty="0"/>
                <a:t>利用</a:t>
              </a:r>
              <a:endParaRPr lang="en-US" altLang="zh-CN" sz="2000" dirty="0"/>
            </a:p>
          </p:txBody>
        </p:sp>
      </p:grpSp>
      <p:pic>
        <p:nvPicPr>
          <p:cNvPr id="11" name="图片 10">
            <a:extLst>
              <a:ext uri="{FF2B5EF4-FFF2-40B4-BE49-F238E27FC236}">
                <a16:creationId xmlns:a16="http://schemas.microsoft.com/office/drawing/2014/main" id="{BFA1965C-46C0-9D87-5E03-0F33A1306C7D}"/>
              </a:ext>
            </a:extLst>
          </p:cNvPr>
          <p:cNvPicPr>
            <a:picLocks noChangeAspect="1"/>
          </p:cNvPicPr>
          <p:nvPr/>
        </p:nvPicPr>
        <p:blipFill>
          <a:blip r:embed="rId20"/>
          <a:stretch>
            <a:fillRect/>
          </a:stretch>
        </p:blipFill>
        <p:spPr>
          <a:xfrm>
            <a:off x="266468" y="2032788"/>
            <a:ext cx="4975477" cy="3575177"/>
          </a:xfrm>
          <a:prstGeom prst="rect">
            <a:avLst/>
          </a:prstGeom>
        </p:spPr>
      </p:pic>
    </p:spTree>
    <p:extLst>
      <p:ext uri="{BB962C8B-B14F-4D97-AF65-F5344CB8AC3E}">
        <p14:creationId xmlns:p14="http://schemas.microsoft.com/office/powerpoint/2010/main" val="10429436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9136</TotalTime>
  <Words>5668</Words>
  <Application>Microsoft Office PowerPoint</Application>
  <PresentationFormat>宽屏</PresentationFormat>
  <Paragraphs>613</Paragraphs>
  <Slides>91</Slides>
  <Notes>87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91</vt:i4>
      </vt:variant>
    </vt:vector>
  </HeadingPairs>
  <TitlesOfParts>
    <vt:vector size="103" baseType="lpstr">
      <vt:lpstr>Wingdings</vt:lpstr>
      <vt:lpstr>等线</vt:lpstr>
      <vt:lpstr>Calibri</vt:lpstr>
      <vt:lpstr>等线 Light</vt:lpstr>
      <vt:lpstr>Cambria Math</vt:lpstr>
      <vt:lpstr>微软雅黑</vt:lpstr>
      <vt:lpstr>宋体</vt:lpstr>
      <vt:lpstr>Times New Roman</vt:lpstr>
      <vt:lpstr>黑体</vt:lpstr>
      <vt:lpstr>Arial</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廖武</cp:lastModifiedBy>
  <cp:revision>1611</cp:revision>
  <dcterms:created xsi:type="dcterms:W3CDTF">2021-11-09T08:29:00Z</dcterms:created>
  <dcterms:modified xsi:type="dcterms:W3CDTF">2023-05-21T13:44:51Z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y fmtid="{D5CDD505-2E9C-101B-9397-08002B2CF9AE}" pid="3" name="ICV">
    <vt:lpwstr>230378D8B8AD42199C888926597BABEC</vt:lpwstr>
  </property>
</Properties>
</file>